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  <p:sldMasterId id="2147483684" r:id="rId4"/>
    <p:sldMasterId id="2147483696" r:id="rId5"/>
    <p:sldMasterId id="2147483672" r:id="rId6"/>
  </p:sldMasterIdLst>
  <p:notesMasterIdLst>
    <p:notesMasterId r:id="rId23"/>
  </p:notesMasterIdLst>
  <p:sldIdLst>
    <p:sldId id="257" r:id="rId7"/>
    <p:sldId id="274" r:id="rId8"/>
    <p:sldId id="292" r:id="rId9"/>
    <p:sldId id="311" r:id="rId10"/>
    <p:sldId id="312" r:id="rId11"/>
    <p:sldId id="314" r:id="rId12"/>
    <p:sldId id="293" r:id="rId13"/>
    <p:sldId id="294" r:id="rId14"/>
    <p:sldId id="313" r:id="rId15"/>
    <p:sldId id="295" r:id="rId16"/>
    <p:sldId id="297" r:id="rId17"/>
    <p:sldId id="306" r:id="rId18"/>
    <p:sldId id="307" r:id="rId19"/>
    <p:sldId id="308" r:id="rId20"/>
    <p:sldId id="285" r:id="rId21"/>
    <p:sldId id="288" r:id="rId22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2B88"/>
    <a:srgbClr val="033EC1"/>
    <a:srgbClr val="0000CC"/>
    <a:srgbClr val="0339B1"/>
    <a:srgbClr val="AFD3FF"/>
    <a:srgbClr val="D5E8FF"/>
    <a:srgbClr val="95C5FF"/>
    <a:srgbClr val="0069D2"/>
    <a:srgbClr val="0077EE"/>
    <a:srgbClr val="658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168" autoAdjust="0"/>
  </p:normalViewPr>
  <p:slideViewPr>
    <p:cSldViewPr>
      <p:cViewPr>
        <p:scale>
          <a:sx n="91" d="100"/>
          <a:sy n="91" d="100"/>
        </p:scale>
        <p:origin x="-91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300" y="-78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57F4A212-92D5-460D-91EF-E23917BE3C70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647E22-6593-4A68-8D23-7066B2B71B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46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47E22-6593-4A68-8D23-7066B2B71BB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3313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47E22-6593-4A68-8D23-7066B2B71B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69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47E22-6593-4A68-8D23-7066B2B71B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289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647E22-6593-4A68-8D23-7066B2B71B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287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514600"/>
            <a:ext cx="9144000" cy="1752600"/>
          </a:xfrm>
        </p:spPr>
        <p:txBody>
          <a:bodyPr anchor="ctr">
            <a:noAutofit/>
          </a:bodyPr>
          <a:lstStyle>
            <a:lvl1pPr marL="0" indent="0" algn="ctr">
              <a:buNone/>
              <a:defRPr sz="6000">
                <a:solidFill>
                  <a:srgbClr val="0339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erpetu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0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22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398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1"/>
            <a:ext cx="91440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4876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04215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61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221481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solidFill>
                  <a:srgbClr val="022B88"/>
                </a:solidFill>
                <a:latin typeface="Constantia" pitchFamily="18" charset="0"/>
              </a:defRPr>
            </a:lvl1pPr>
            <a:lvl2pPr>
              <a:buSzPct val="70000"/>
              <a:buFontTx/>
              <a:buBlip>
                <a:blip r:embed="rId2"/>
              </a:buBlip>
              <a:defRPr lang="en-US" sz="3200" kern="1200" dirty="0" smtClean="0">
                <a:solidFill>
                  <a:srgbClr val="033EC1"/>
                </a:solidFill>
                <a:latin typeface="+mn-lt"/>
                <a:ea typeface="+mn-ea"/>
                <a:cs typeface="+mn-cs"/>
              </a:defRPr>
            </a:lvl2pPr>
            <a:lvl3pPr marL="1371600" indent="-457200">
              <a:buSzPct val="80000"/>
              <a:buFontTx/>
              <a:buBlip>
                <a:blip r:embed="rId3"/>
              </a:buBlip>
              <a:defRPr>
                <a:solidFill>
                  <a:srgbClr val="022B88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914400" lvl="1" indent="-457200" algn="l" defTabSz="914400" rtl="0" eaLnBrk="1" latinLnBrk="0" hangingPunct="1">
              <a:spcBef>
                <a:spcPct val="20000"/>
              </a:spcBef>
              <a:buClr>
                <a:srgbClr val="0339B1"/>
              </a:buClr>
              <a:buSzPct val="70000"/>
              <a:buFontTx/>
              <a:buBlip>
                <a:blip r:embed="rId2"/>
              </a:buBlip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1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1"/>
            <a:ext cx="9144000" cy="1143000"/>
          </a:xfrm>
        </p:spPr>
        <p:txBody>
          <a:bodyPr anchor="ctr">
            <a:normAutofit/>
          </a:bodyPr>
          <a:lstStyle>
            <a:lvl1pPr algn="ctr">
              <a:defRPr sz="6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24000"/>
            <a:ext cx="9144000" cy="472439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>
                <a:solidFill>
                  <a:srgbClr val="04215C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07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4191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1"/>
            <a:ext cx="4572000" cy="4191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3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875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07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531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87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59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496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1" y="1447800"/>
            <a:ext cx="9127897" cy="4221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243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0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1"/>
            <a:ext cx="91440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48768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rgbClr val="04215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616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221481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>
                <a:solidFill>
                  <a:srgbClr val="022B88"/>
                </a:solidFill>
                <a:latin typeface="Constantia" pitchFamily="18" charset="0"/>
              </a:defRPr>
            </a:lvl1pPr>
            <a:lvl2pPr>
              <a:buSzPct val="70000"/>
              <a:buFontTx/>
              <a:buBlip>
                <a:blip r:embed="rId2"/>
              </a:buBlip>
              <a:defRPr lang="en-US" sz="3200" kern="1200" dirty="0" smtClean="0">
                <a:solidFill>
                  <a:srgbClr val="033EC1"/>
                </a:solidFill>
                <a:latin typeface="+mn-lt"/>
                <a:ea typeface="+mn-ea"/>
                <a:cs typeface="+mn-cs"/>
              </a:defRPr>
            </a:lvl2pPr>
            <a:lvl3pPr marL="1371600" indent="-457200">
              <a:buSzPct val="80000"/>
              <a:buFontTx/>
              <a:buBlip>
                <a:blip r:embed="rId3"/>
              </a:buBlip>
              <a:defRPr>
                <a:solidFill>
                  <a:srgbClr val="022B88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marL="914400" lvl="1" indent="-457200" algn="l" defTabSz="914400" rtl="0" eaLnBrk="1" latinLnBrk="0" hangingPunct="1">
              <a:spcBef>
                <a:spcPct val="20000"/>
              </a:spcBef>
              <a:buClr>
                <a:srgbClr val="0339B1"/>
              </a:buClr>
              <a:buSzPct val="70000"/>
              <a:buFontTx/>
              <a:buBlip>
                <a:blip r:embed="rId2"/>
              </a:buBlip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11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1"/>
            <a:ext cx="9144000" cy="1143000"/>
          </a:xfrm>
        </p:spPr>
        <p:txBody>
          <a:bodyPr anchor="ctr">
            <a:normAutofit/>
          </a:bodyPr>
          <a:lstStyle>
            <a:lvl1pPr algn="ctr">
              <a:defRPr sz="60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24000"/>
            <a:ext cx="9144000" cy="4724399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400">
                <a:solidFill>
                  <a:srgbClr val="04215C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907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495800" cy="419100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447801"/>
            <a:ext cx="4572000" cy="4191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39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875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0711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5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57400"/>
            <a:ext cx="9144000" cy="6858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743200"/>
            <a:ext cx="9144000" cy="259080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rgbClr val="022B88"/>
                </a:solidFill>
                <a:latin typeface="Constant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0448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5870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496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1" y="1447800"/>
            <a:ext cx="9127897" cy="4221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6243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3AFC2-5230-4AA2-8706-F157652CF3FA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43835-C1A6-41A2-B4A9-3FC92A9A84D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804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930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005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857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658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4037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35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62600"/>
            <a:ext cx="9152626" cy="1143000"/>
          </a:xfrm>
        </p:spPr>
        <p:txBody>
          <a:bodyPr/>
          <a:lstStyle>
            <a:lvl1pPr>
              <a:defRPr>
                <a:solidFill>
                  <a:srgbClr val="90A9B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981200"/>
            <a:ext cx="44958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4958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541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6130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77681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8210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361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385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62600"/>
            <a:ext cx="9152626" cy="1143000"/>
          </a:xfrm>
        </p:spPr>
        <p:txBody>
          <a:bodyPr/>
          <a:lstStyle>
            <a:lvl1pPr>
              <a:defRPr>
                <a:solidFill>
                  <a:srgbClr val="90A9BE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1981200"/>
            <a:ext cx="4495800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600" b="0">
                <a:latin typeface="Constantia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667000"/>
            <a:ext cx="4572000" cy="2667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981200"/>
            <a:ext cx="4495800" cy="639762"/>
          </a:xfrm>
        </p:spPr>
        <p:txBody>
          <a:bodyPr anchor="ctr">
            <a:normAutofit/>
          </a:bodyPr>
          <a:lstStyle>
            <a:lvl1pPr marL="0" indent="0">
              <a:buNone/>
              <a:defRPr lang="en-US" sz="2600" b="0" kern="1200" dirty="0" smtClean="0">
                <a:solidFill>
                  <a:srgbClr val="02287C"/>
                </a:solidFill>
                <a:effectLst/>
                <a:latin typeface="Constantia" pitchFamily="18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buClr>
                <a:srgbClr val="FFC000"/>
              </a:buClr>
              <a:buSzPct val="80000"/>
              <a:buFontTx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498975" cy="2667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67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09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447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577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7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20128" y="1905000"/>
            <a:ext cx="9123872" cy="3429000"/>
          </a:xfrm>
          <a:prstGeom prst="rect">
            <a:avLst/>
          </a:prstGeom>
          <a:gradFill flip="none" rotWithShape="1">
            <a:gsLst>
              <a:gs pos="0">
                <a:srgbClr val="8488C4">
                  <a:alpha val="50000"/>
                </a:srgbClr>
              </a:gs>
              <a:gs pos="30000">
                <a:srgbClr val="D4DEFF">
                  <a:alpha val="65000"/>
                </a:srgbClr>
              </a:gs>
              <a:gs pos="64000">
                <a:srgbClr val="D4DEFF">
                  <a:alpha val="80000"/>
                </a:srgbClr>
              </a:gs>
              <a:gs pos="100000">
                <a:srgbClr val="EBCE75">
                  <a:alpha val="61000"/>
                </a:srgbClr>
              </a:gs>
              <a:gs pos="100000">
                <a:srgbClr val="FFC000">
                  <a:alpha val="7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-17253" y="5410200"/>
            <a:ext cx="9144000" cy="1447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2875" y="-20128"/>
            <a:ext cx="9156940" cy="200132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-4601" y="5506528"/>
            <a:ext cx="9144000" cy="1295400"/>
          </a:xfrm>
          <a:prstGeom prst="rect">
            <a:avLst/>
          </a:prstGeom>
          <a:solidFill>
            <a:srgbClr val="6589A6"/>
          </a:solidFill>
          <a:ln>
            <a:solidFill>
              <a:srgbClr val="6589A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25879" y="1907875"/>
            <a:ext cx="915262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5" y="3124200"/>
            <a:ext cx="9136524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57150"/>
            <a:ext cx="9144000" cy="1847850"/>
          </a:xfrm>
          <a:prstGeom prst="rect">
            <a:avLst/>
          </a:prstGeom>
          <a:solidFill>
            <a:srgbClr val="6589A6"/>
          </a:solidFill>
          <a:ln>
            <a:solidFill>
              <a:srgbClr val="6589A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41"/>
          <a:stretch/>
        </p:blipFill>
        <p:spPr>
          <a:xfrm>
            <a:off x="0" y="109053"/>
            <a:ext cx="9189720" cy="1744043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-17253" y="5582728"/>
            <a:ext cx="9144000" cy="1143000"/>
          </a:xfrm>
          <a:prstGeom prst="rect">
            <a:avLst/>
          </a:prstGeom>
          <a:solidFill>
            <a:srgbClr val="031D51"/>
          </a:solidFill>
          <a:ln>
            <a:solidFill>
              <a:srgbClr val="031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698B8-A2DC-4B30-BB1E-7D03A3EC9878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68DF2-070A-45A0-BFCD-F88026807C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4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6000" kern="1200">
          <a:solidFill>
            <a:srgbClr val="042058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erpetu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C000"/>
        </a:buClr>
        <a:buSzPct val="80000"/>
        <a:buFontTx/>
        <a:buBlip>
          <a:blip r:embed="rId14"/>
        </a:buBlip>
        <a:defRPr sz="3200" kern="1200">
          <a:solidFill>
            <a:srgbClr val="02287C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2287C"/>
        </a:buClr>
        <a:buSzPct val="80000"/>
        <a:buFontTx/>
        <a:buBlip>
          <a:blip r:embed="rId15"/>
        </a:buBlip>
        <a:defRPr sz="2800" kern="1200">
          <a:solidFill>
            <a:srgbClr val="0339B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4601" y="1447800"/>
            <a:ext cx="9144000" cy="4822474"/>
          </a:xfrm>
          <a:prstGeom prst="rect">
            <a:avLst/>
          </a:prstGeom>
          <a:gradFill flip="none" rotWithShape="1">
            <a:gsLst>
              <a:gs pos="0">
                <a:srgbClr val="8488C4">
                  <a:alpha val="50000"/>
                </a:srgbClr>
              </a:gs>
              <a:gs pos="30000">
                <a:srgbClr val="D4DEFF">
                  <a:alpha val="65000"/>
                </a:srgbClr>
              </a:gs>
              <a:gs pos="64000">
                <a:srgbClr val="D4DEFF">
                  <a:alpha val="80000"/>
                </a:srgbClr>
              </a:gs>
              <a:gs pos="100000">
                <a:srgbClr val="EBCE75">
                  <a:alpha val="61000"/>
                </a:srgbClr>
              </a:gs>
              <a:gs pos="100000">
                <a:srgbClr val="FFC000">
                  <a:alpha val="75000"/>
                </a:srgb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0274"/>
            <a:ext cx="9144000" cy="58772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4601" y="0"/>
            <a:ext cx="9144000" cy="1447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E3AFC2-5230-4AA2-8706-F157652CF3FA}" type="datetimeFigureOut">
              <a:rPr lang="en-US" smtClean="0"/>
              <a:pPr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3443835-C1A6-41A2-B4A9-3FC92A9A84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76200"/>
            <a:ext cx="9144000" cy="1295400"/>
          </a:xfrm>
          <a:prstGeom prst="rect">
            <a:avLst/>
          </a:prstGeom>
          <a:solidFill>
            <a:srgbClr val="6589A6"/>
          </a:solidFill>
          <a:ln>
            <a:solidFill>
              <a:srgbClr val="6589A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52400"/>
            <a:ext cx="9144000" cy="1143000"/>
          </a:xfrm>
          <a:prstGeom prst="rect">
            <a:avLst/>
          </a:prstGeom>
          <a:solidFill>
            <a:srgbClr val="031D51"/>
          </a:solidFill>
          <a:ln>
            <a:solidFill>
              <a:srgbClr val="031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55331"/>
            <a:ext cx="91402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34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6000" kern="1200">
          <a:solidFill>
            <a:srgbClr val="90A9B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erpetua" pitchFamily="18" charset="0"/>
          <a:ea typeface="+mj-ea"/>
          <a:cs typeface="+mj-cs"/>
        </a:defRPr>
      </a:lvl1pPr>
    </p:titleStyle>
    <p:bodyStyle>
      <a:lvl1pPr marL="396875" indent="-396875" algn="l" defTabSz="914400" rtl="0" eaLnBrk="1" latinLnBrk="0" hangingPunct="1">
        <a:spcBef>
          <a:spcPct val="20000"/>
        </a:spcBef>
        <a:buClr>
          <a:srgbClr val="FFC000"/>
        </a:buClr>
        <a:buSzPct val="115000"/>
        <a:buFont typeface="Wingdings" pitchFamily="2" charset="2"/>
        <a:buChar char="§"/>
        <a:defRPr sz="3600" kern="1200">
          <a:solidFill>
            <a:srgbClr val="0339B1"/>
          </a:solidFill>
          <a:latin typeface="+mn-lt"/>
          <a:ea typeface="+mn-ea"/>
          <a:cs typeface="+mn-cs"/>
        </a:defRPr>
      </a:lvl1pPr>
      <a:lvl2pPr marL="801688" indent="-344488" algn="l" defTabSz="914400" rtl="0" eaLnBrk="1" latinLnBrk="0" hangingPunct="1">
        <a:spcBef>
          <a:spcPct val="20000"/>
        </a:spcBef>
        <a:buClr>
          <a:srgbClr val="0339B1"/>
        </a:buClr>
        <a:buSzPct val="120000"/>
        <a:buFont typeface="Arial" pitchFamily="34" charset="0"/>
        <a:buChar char="•"/>
        <a:defRPr sz="3200" kern="1200">
          <a:solidFill>
            <a:srgbClr val="022B88"/>
          </a:solidFill>
          <a:latin typeface="+mn-lt"/>
          <a:ea typeface="+mn-ea"/>
          <a:cs typeface="+mn-cs"/>
        </a:defRPr>
      </a:lvl2pPr>
      <a:lvl3pPr marL="1198563" indent="-284163" algn="l" defTabSz="914400" rtl="0" eaLnBrk="1" latinLnBrk="0" hangingPunct="1">
        <a:spcBef>
          <a:spcPct val="20000"/>
        </a:spcBef>
        <a:buClr>
          <a:srgbClr val="0339B1"/>
        </a:buClr>
        <a:buSzPct val="95000"/>
        <a:buFont typeface="Courier New" pitchFamily="49" charset="0"/>
        <a:buChar char="o"/>
        <a:defRPr sz="2800" kern="1200">
          <a:solidFill>
            <a:srgbClr val="04215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0274"/>
            <a:ext cx="9144000" cy="587726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4601" y="0"/>
            <a:ext cx="9144000" cy="14478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E3AFC2-5230-4AA2-8706-F157652CF3FA}" type="datetimeFigureOut">
              <a:rPr lang="en-US" smtClean="0"/>
              <a:pPr/>
              <a:t>10/6/2015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3443835-C1A6-41A2-B4A9-3FC92A9A84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76200"/>
            <a:ext cx="9144000" cy="1295400"/>
          </a:xfrm>
          <a:prstGeom prst="rect">
            <a:avLst/>
          </a:prstGeom>
          <a:solidFill>
            <a:srgbClr val="6589A6"/>
          </a:solidFill>
          <a:ln>
            <a:solidFill>
              <a:srgbClr val="6589A6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152400"/>
            <a:ext cx="9144000" cy="1143000"/>
          </a:xfrm>
          <a:prstGeom prst="rect">
            <a:avLst/>
          </a:prstGeom>
          <a:solidFill>
            <a:srgbClr val="031D51"/>
          </a:solidFill>
          <a:ln>
            <a:solidFill>
              <a:srgbClr val="031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55331"/>
            <a:ext cx="91402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34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6000" kern="1200">
          <a:solidFill>
            <a:srgbClr val="90A9B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erpetua" pitchFamily="18" charset="0"/>
          <a:ea typeface="+mj-ea"/>
          <a:cs typeface="+mj-cs"/>
        </a:defRPr>
      </a:lvl1pPr>
    </p:titleStyle>
    <p:bodyStyle>
      <a:lvl1pPr marL="396875" indent="-396875" algn="l" defTabSz="914400" rtl="0" eaLnBrk="1" latinLnBrk="0" hangingPunct="1">
        <a:spcBef>
          <a:spcPct val="20000"/>
        </a:spcBef>
        <a:buClr>
          <a:srgbClr val="FFC000"/>
        </a:buClr>
        <a:buSzPct val="115000"/>
        <a:buFont typeface="Wingdings" pitchFamily="2" charset="2"/>
        <a:buChar char="§"/>
        <a:defRPr sz="3600" kern="1200">
          <a:solidFill>
            <a:srgbClr val="0339B1"/>
          </a:solidFill>
          <a:latin typeface="+mn-lt"/>
          <a:ea typeface="+mn-ea"/>
          <a:cs typeface="+mn-cs"/>
        </a:defRPr>
      </a:lvl1pPr>
      <a:lvl2pPr marL="801688" indent="-344488" algn="l" defTabSz="914400" rtl="0" eaLnBrk="1" latinLnBrk="0" hangingPunct="1">
        <a:spcBef>
          <a:spcPct val="20000"/>
        </a:spcBef>
        <a:buClr>
          <a:srgbClr val="0339B1"/>
        </a:buClr>
        <a:buSzPct val="120000"/>
        <a:buFont typeface="Arial" pitchFamily="34" charset="0"/>
        <a:buChar char="•"/>
        <a:defRPr sz="3200" kern="1200">
          <a:solidFill>
            <a:srgbClr val="022B88"/>
          </a:solidFill>
          <a:latin typeface="+mn-lt"/>
          <a:ea typeface="+mn-ea"/>
          <a:cs typeface="+mn-cs"/>
        </a:defRPr>
      </a:lvl2pPr>
      <a:lvl3pPr marL="1198563" indent="-284163" algn="l" defTabSz="914400" rtl="0" eaLnBrk="1" latinLnBrk="0" hangingPunct="1">
        <a:spcBef>
          <a:spcPct val="20000"/>
        </a:spcBef>
        <a:buClr>
          <a:srgbClr val="0339B1"/>
        </a:buClr>
        <a:buSzPct val="95000"/>
        <a:buFont typeface="Courier New" pitchFamily="49" charset="0"/>
        <a:buChar char="o"/>
        <a:defRPr sz="2800" kern="1200">
          <a:solidFill>
            <a:srgbClr val="04215C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4601" y="0"/>
            <a:ext cx="9144000" cy="68580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432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40764-3B01-4F85-B0D5-D952649313FD}" type="datetimeFigureOut">
              <a:rPr lang="en-US" smtClean="0"/>
              <a:pPr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1906B-926D-407D-9EC1-723DBB6A6A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6200" y="76200"/>
            <a:ext cx="8991600" cy="6705600"/>
          </a:xfrm>
          <a:prstGeom prst="rect">
            <a:avLst/>
          </a:prstGeom>
          <a:solidFill>
            <a:srgbClr val="6589A6"/>
          </a:solidFill>
          <a:ln>
            <a:solidFill>
              <a:srgbClr val="6589A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52400" y="152400"/>
            <a:ext cx="8839200" cy="6553200"/>
          </a:xfrm>
          <a:prstGeom prst="rect">
            <a:avLst/>
          </a:prstGeom>
          <a:solidFill>
            <a:srgbClr val="031D51"/>
          </a:solidFill>
          <a:ln>
            <a:solidFill>
              <a:srgbClr val="031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228600" y="228600"/>
            <a:ext cx="8686800" cy="6400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eady.alaska.gov/" TargetMode="External"/><Relationship Id="rId2" Type="http://schemas.openxmlformats.org/officeDocument/2006/relationships/hyperlink" Target="https://aws.state.ak.us/OnlinePublicNotices/Notices/View.aspx?id=178489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ann.gravier@alaska.gov" TargetMode="External"/><Relationship Id="rId7" Type="http://schemas.openxmlformats.org/officeDocument/2006/relationships/hyperlink" Target="mailto:patricia.bower@alaska.gov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mailto:mromick@ahfc.us" TargetMode="External"/><Relationship Id="rId5" Type="http://schemas.openxmlformats.org/officeDocument/2006/relationships/hyperlink" Target="mailto:sally.cox@alaska.gov" TargetMode="External"/><Relationship Id="rId4" Type="http://schemas.openxmlformats.org/officeDocument/2006/relationships/hyperlink" Target="mailto:michelle.torres@alaska.gov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subTitle" idx="1"/>
          </p:nvPr>
        </p:nvSpPr>
        <p:spPr>
          <a:xfrm>
            <a:off x="152400" y="2057400"/>
            <a:ext cx="8839200" cy="3124200"/>
          </a:xfrm>
        </p:spPr>
        <p:txBody>
          <a:bodyPr>
            <a:noAutofit/>
          </a:bodyPr>
          <a:lstStyle/>
          <a:p>
            <a:r>
              <a:rPr lang="en-US" sz="4000" dirty="0" smtClean="0">
                <a:effectLst/>
                <a:latin typeface="Calibri" pitchFamily="34" charset="0"/>
              </a:rPr>
              <a:t>The National Disaster Resilience Competition (NDRC)</a:t>
            </a:r>
            <a:br>
              <a:rPr lang="en-US" sz="4000" dirty="0" smtClean="0">
                <a:effectLst/>
                <a:latin typeface="Calibri" pitchFamily="34" charset="0"/>
              </a:rPr>
            </a:br>
            <a:endParaRPr lang="en-US" sz="4000" dirty="0">
              <a:effectLst/>
              <a:latin typeface="Calibri" pitchFamily="34" charset="0"/>
            </a:endParaRPr>
          </a:p>
          <a:p>
            <a:r>
              <a:rPr lang="en-US" sz="3200" dirty="0" smtClean="0">
                <a:effectLst/>
                <a:latin typeface="Calibri" pitchFamily="34" charset="0"/>
              </a:rPr>
              <a:t>Phase 2 Application Public Hearing</a:t>
            </a:r>
            <a:endParaRPr lang="en-US" sz="3200" dirty="0" smtClean="0">
              <a:effectLst/>
              <a:latin typeface="Calibri" pitchFamily="34" charset="0"/>
            </a:endParaRPr>
          </a:p>
          <a:p>
            <a:r>
              <a:rPr lang="en-US" sz="3200" dirty="0" smtClean="0">
                <a:effectLst/>
                <a:latin typeface="Calibri" pitchFamily="34" charset="0"/>
              </a:rPr>
              <a:t>October 8, 2015, 7-9pm, AHFC HQ </a:t>
            </a:r>
          </a:p>
          <a:p>
            <a:r>
              <a:rPr lang="en-US" sz="3200" dirty="0" smtClean="0">
                <a:effectLst/>
                <a:latin typeface="Calibri" pitchFamily="34" charset="0"/>
              </a:rPr>
              <a:t>(4300 Boniface Parkway)</a:t>
            </a:r>
            <a:endParaRPr lang="en-US" sz="3200" dirty="0" smtClean="0"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5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>
                <a:solidFill>
                  <a:srgbClr val="FFC000"/>
                </a:solidFill>
                <a:latin typeface="+mj-lt"/>
              </a:rPr>
              <a:t>Newtok </a:t>
            </a: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/>
            </a:r>
            <a:br>
              <a:rPr lang="en-US" sz="3600" dirty="0" smtClean="0">
                <a:solidFill>
                  <a:srgbClr val="FFC000"/>
                </a:solidFill>
                <a:latin typeface="+mj-lt"/>
              </a:rPr>
            </a:b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Move </a:t>
            </a:r>
            <a:r>
              <a:rPr lang="en-US" sz="3600" dirty="0">
                <a:solidFill>
                  <a:srgbClr val="FFC000"/>
                </a:solidFill>
                <a:latin typeface="+mj-lt"/>
              </a:rPr>
              <a:t>to Resilient </a:t>
            </a:r>
            <a:r>
              <a:rPr lang="en-US" sz="3600" dirty="0" err="1" smtClean="0">
                <a:solidFill>
                  <a:srgbClr val="FFC000"/>
                </a:solidFill>
                <a:latin typeface="+mj-lt"/>
              </a:rPr>
              <a:t>Mertarvik</a:t>
            </a: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: $62M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Development </a:t>
            </a:r>
            <a:r>
              <a:rPr lang="en-US" sz="3200" dirty="0">
                <a:latin typeface="+mn-lt"/>
                <a:ea typeface="Calibri"/>
              </a:rPr>
              <a:t>of a community subdivision </a:t>
            </a:r>
            <a:r>
              <a:rPr lang="en-US" sz="3200" dirty="0" smtClean="0">
                <a:latin typeface="+mn-lt"/>
                <a:ea typeface="Calibri"/>
              </a:rPr>
              <a:t>plat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Residential Buyout/Demolition and debris removal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Residential housing build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Water/sewer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  <a:ea typeface="Calibri"/>
              </a:rPr>
              <a:t>P</a:t>
            </a:r>
            <a:r>
              <a:rPr lang="en-US" sz="3200" dirty="0" smtClean="0">
                <a:latin typeface="+mn-lt"/>
                <a:ea typeface="Calibri"/>
              </a:rPr>
              <a:t>ower utilities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  <a:ea typeface="Calibri"/>
              </a:rPr>
              <a:t>C</a:t>
            </a:r>
            <a:r>
              <a:rPr lang="en-US" sz="3200" dirty="0" smtClean="0">
                <a:latin typeface="+mn-lt"/>
                <a:ea typeface="Calibri"/>
              </a:rPr>
              <a:t>ommunity </a:t>
            </a:r>
            <a:r>
              <a:rPr lang="en-US" sz="3200" dirty="0">
                <a:latin typeface="+mn-lt"/>
                <a:ea typeface="Calibri"/>
              </a:rPr>
              <a:t>multi-use </a:t>
            </a:r>
            <a:r>
              <a:rPr lang="en-US" sz="3200" dirty="0" smtClean="0">
                <a:latin typeface="+mn-lt"/>
                <a:ea typeface="Calibri"/>
              </a:rPr>
              <a:t>building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 Residential roads</a:t>
            </a:r>
            <a:endParaRPr lang="en-US" sz="3200" dirty="0">
              <a:latin typeface="+mn-lt"/>
              <a:ea typeface="Calibri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  <a:ea typeface="Calibri"/>
              </a:rPr>
              <a:t> Landfill. </a:t>
            </a:r>
            <a:endParaRPr lang="en-US" sz="3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138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Emmonak</a:t>
            </a:r>
            <a:br>
              <a:rPr lang="en-US" sz="3600" dirty="0" smtClean="0">
                <a:solidFill>
                  <a:srgbClr val="FFC000"/>
                </a:solidFill>
                <a:latin typeface="+mj-lt"/>
              </a:rPr>
            </a:b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Resilient Transportation: $51M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76800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New 650 foot Lower Yukon River Port facility-western Alaska transportation hub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6000 </a:t>
            </a:r>
            <a:r>
              <a:rPr lang="en-US" dirty="0" err="1" smtClean="0"/>
              <a:t>ft</a:t>
            </a:r>
            <a:r>
              <a:rPr lang="en-US" dirty="0" smtClean="0"/>
              <a:t> airport runway expansion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Emmonak</a:t>
            </a:r>
            <a:r>
              <a:rPr lang="en-US" dirty="0" smtClean="0"/>
              <a:t> City Flood Protection Pad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smtClean="0"/>
              <a:t>New Bypass Road (erosion mitigation)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dirty="0" err="1" smtClean="0"/>
              <a:t>Alakanuk</a:t>
            </a:r>
            <a:r>
              <a:rPr lang="en-US" dirty="0" smtClean="0"/>
              <a:t> Barge Landing Feasibility Study 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pPr marL="0" indent="0"/>
            <a:endParaRPr lang="en-US" dirty="0" smtClean="0"/>
          </a:p>
          <a:p>
            <a:pPr marL="404813" lvl="1" indent="0">
              <a:buNone/>
            </a:pP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779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Teller $32M:</a:t>
            </a:r>
            <a:br>
              <a:rPr lang="en-US" sz="3600" dirty="0" smtClean="0">
                <a:solidFill>
                  <a:srgbClr val="FFC000"/>
                </a:solidFill>
                <a:latin typeface="+mj-lt"/>
              </a:rPr>
            </a:br>
            <a:r>
              <a:rPr lang="en-US" sz="2800" dirty="0" smtClean="0">
                <a:solidFill>
                  <a:srgbClr val="FFC000"/>
                </a:solidFill>
                <a:latin typeface="+mj-lt"/>
              </a:rPr>
              <a:t>A </a:t>
            </a:r>
            <a:r>
              <a:rPr lang="en-US" sz="2800" dirty="0">
                <a:solidFill>
                  <a:srgbClr val="FFC000"/>
                </a:solidFill>
                <a:latin typeface="+mj-lt"/>
              </a:rPr>
              <a:t>More Resilient Community for a Better Future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0060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Mitigation, </a:t>
            </a:r>
            <a:r>
              <a:rPr lang="en-US" sz="3200" dirty="0">
                <a:latin typeface="+mn-lt"/>
              </a:rPr>
              <a:t>Economic Recovery and </a:t>
            </a:r>
            <a:r>
              <a:rPr lang="en-US" sz="3200" dirty="0" smtClean="0">
                <a:latin typeface="+mn-lt"/>
              </a:rPr>
              <a:t>Revitalization</a:t>
            </a:r>
            <a:endParaRPr lang="en-US" sz="3200" dirty="0">
              <a:latin typeface="+mn-lt"/>
            </a:endParaRPr>
          </a:p>
          <a:p>
            <a:pPr lvl="1"/>
            <a:r>
              <a:rPr lang="en-US" sz="2400" dirty="0" smtClean="0">
                <a:latin typeface="+mn-lt"/>
              </a:rPr>
              <a:t>Wind </a:t>
            </a:r>
            <a:r>
              <a:rPr lang="en-US" sz="2400" dirty="0">
                <a:latin typeface="+mn-lt"/>
              </a:rPr>
              <a:t>Energy Project</a:t>
            </a:r>
          </a:p>
          <a:p>
            <a:pPr lvl="1"/>
            <a:r>
              <a:rPr lang="en-US" sz="2400" dirty="0" smtClean="0">
                <a:latin typeface="+mn-lt"/>
              </a:rPr>
              <a:t>Innovative </a:t>
            </a:r>
            <a:r>
              <a:rPr lang="en-US" sz="2400" dirty="0">
                <a:latin typeface="+mn-lt"/>
              </a:rPr>
              <a:t>Seawall Improvements</a:t>
            </a:r>
          </a:p>
          <a:p>
            <a:pPr lvl="1"/>
            <a:r>
              <a:rPr lang="en-US" sz="2400" dirty="0" smtClean="0">
                <a:latin typeface="+mn-lt"/>
              </a:rPr>
              <a:t>Road </a:t>
            </a:r>
            <a:r>
              <a:rPr lang="en-US" sz="2400" dirty="0">
                <a:latin typeface="+mn-lt"/>
              </a:rPr>
              <a:t>Elevation for Flood Prevention</a:t>
            </a:r>
          </a:p>
          <a:p>
            <a:pPr lvl="1"/>
            <a:r>
              <a:rPr lang="en-US" sz="2400" dirty="0" smtClean="0">
                <a:latin typeface="+mn-lt"/>
              </a:rPr>
              <a:t>Debris Removal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Improving the Quality of Life Projects</a:t>
            </a:r>
          </a:p>
          <a:p>
            <a:pPr lvl="1"/>
            <a:r>
              <a:rPr lang="en-US" sz="2400" dirty="0" smtClean="0">
                <a:latin typeface="+mn-lt"/>
              </a:rPr>
              <a:t>Water </a:t>
            </a:r>
            <a:r>
              <a:rPr lang="en-US" sz="2400" dirty="0">
                <a:latin typeface="+mn-lt"/>
              </a:rPr>
              <a:t>and Sewer Improvements</a:t>
            </a:r>
          </a:p>
          <a:p>
            <a:pPr lvl="1"/>
            <a:r>
              <a:rPr lang="en-US" sz="2400" dirty="0" smtClean="0">
                <a:latin typeface="+mn-lt"/>
              </a:rPr>
              <a:t>Elder </a:t>
            </a:r>
            <a:r>
              <a:rPr lang="en-US" sz="2400" dirty="0">
                <a:latin typeface="+mn-lt"/>
              </a:rPr>
              <a:t>Food Pantry</a:t>
            </a:r>
          </a:p>
          <a:p>
            <a:pPr lvl="1"/>
            <a:r>
              <a:rPr lang="en-US" sz="2400" dirty="0" smtClean="0">
                <a:latin typeface="+mn-lt"/>
              </a:rPr>
              <a:t>Community </a:t>
            </a:r>
            <a:r>
              <a:rPr lang="en-US" sz="2400" dirty="0">
                <a:latin typeface="+mn-lt"/>
              </a:rPr>
              <a:t>Garden</a:t>
            </a:r>
          </a:p>
          <a:p>
            <a:endParaRPr lang="en-US" dirty="0">
              <a:latin typeface="+mn-l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5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Teller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768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Community Resilience and Planning </a:t>
            </a:r>
            <a:r>
              <a:rPr lang="en-US" dirty="0">
                <a:latin typeface="+mn-lt"/>
              </a:rPr>
              <a:t>Projects</a:t>
            </a:r>
          </a:p>
          <a:p>
            <a:pPr lvl="1"/>
            <a:r>
              <a:rPr lang="en-US" dirty="0" smtClean="0">
                <a:latin typeface="+mn-lt"/>
              </a:rPr>
              <a:t>Community </a:t>
            </a:r>
            <a:r>
              <a:rPr lang="en-US" dirty="0">
                <a:latin typeface="+mn-lt"/>
              </a:rPr>
              <a:t>Development </a:t>
            </a:r>
            <a:r>
              <a:rPr lang="en-US" dirty="0" smtClean="0">
                <a:latin typeface="+mn-lt"/>
              </a:rPr>
              <a:t>Building</a:t>
            </a:r>
            <a:endParaRPr lang="en-US" sz="3200" dirty="0">
              <a:solidFill>
                <a:srgbClr val="0070C0"/>
              </a:solidFill>
              <a:latin typeface="+mn-lt"/>
            </a:endParaRPr>
          </a:p>
          <a:p>
            <a:pPr lvl="1"/>
            <a:r>
              <a:rPr lang="en-US" dirty="0" smtClean="0">
                <a:latin typeface="+mn-lt"/>
              </a:rPr>
              <a:t>Recovery </a:t>
            </a:r>
            <a:r>
              <a:rPr lang="en-US" dirty="0">
                <a:latin typeface="+mn-lt"/>
              </a:rPr>
              <a:t>and Resiliency Study for Critical Infrastructure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2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Public Comment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smtClean="0"/>
              <a:t>Public comment period is open to review the application.</a:t>
            </a:r>
            <a:endParaRPr lang="en-US" dirty="0"/>
          </a:p>
          <a:p>
            <a:r>
              <a:rPr lang="en-US" sz="3200" dirty="0" smtClean="0"/>
              <a:t>Public notice</a:t>
            </a:r>
            <a:r>
              <a:rPr lang="en-US" sz="3200" dirty="0"/>
              <a:t>:</a:t>
            </a:r>
          </a:p>
          <a:p>
            <a:r>
              <a:rPr lang="en-US" sz="3200" dirty="0"/>
              <a:t> </a:t>
            </a:r>
            <a:r>
              <a:rPr lang="en-US" sz="3200" u="sng" dirty="0" smtClean="0">
                <a:hlinkClick r:id="rId2"/>
              </a:rPr>
              <a:t>https</a:t>
            </a:r>
            <a:r>
              <a:rPr lang="en-US" sz="3200" u="sng" dirty="0">
                <a:hlinkClick r:id="rId2"/>
              </a:rPr>
              <a:t>://</a:t>
            </a:r>
            <a:r>
              <a:rPr lang="en-US" sz="3200" u="sng" dirty="0" smtClean="0">
                <a:hlinkClick r:id="rId2"/>
              </a:rPr>
              <a:t>aws.state.ak.us/OnlinePublicNotices/Notices/View.aspx?id=178489</a:t>
            </a:r>
            <a:endParaRPr lang="en-US" sz="3200" u="sng" dirty="0" smtClean="0"/>
          </a:p>
          <a:p>
            <a:r>
              <a:rPr lang="en-US" sz="3200" u="sng" dirty="0" smtClean="0"/>
              <a:t>OR</a:t>
            </a:r>
            <a:endParaRPr lang="en-US" sz="3200" dirty="0"/>
          </a:p>
          <a:p>
            <a:pPr marL="0" indent="0"/>
            <a:r>
              <a:rPr lang="en-US" sz="3200" dirty="0" smtClean="0">
                <a:latin typeface="+mn-lt"/>
                <a:hlinkClick r:id="rId3"/>
              </a:rPr>
              <a:t>http</a:t>
            </a:r>
            <a:r>
              <a:rPr lang="en-US" sz="3200" dirty="0">
                <a:latin typeface="+mn-lt"/>
                <a:hlinkClick r:id="rId3"/>
              </a:rPr>
              <a:t>://ready.alaska.gov</a:t>
            </a:r>
            <a:r>
              <a:rPr lang="en-US" sz="3200" dirty="0" smtClean="0">
                <a:latin typeface="+mn-lt"/>
                <a:hlinkClick r:id="rId3"/>
              </a:rPr>
              <a:t>/</a:t>
            </a:r>
            <a:endParaRPr lang="en-US" sz="3200" dirty="0" smtClean="0">
              <a:latin typeface="+mn-lt"/>
            </a:endParaRPr>
          </a:p>
          <a:p>
            <a:pPr marL="0" indent="0"/>
            <a:r>
              <a:rPr lang="en-US" sz="3200" dirty="0" smtClean="0">
                <a:latin typeface="+mn-lt"/>
              </a:rPr>
              <a:t>News: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85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>
                <a:solidFill>
                  <a:srgbClr val="FFFF00"/>
                </a:solidFill>
                <a:latin typeface="+mj-lt"/>
              </a:rPr>
              <a:t>Agency Points of Contact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501" y="1722119"/>
            <a:ext cx="9127897" cy="4221481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3000" dirty="0">
                <a:latin typeface="+mn-lt"/>
              </a:rPr>
              <a:t>Ann Gravier, DHS&amp;EM (lead facilitator/agency), </a:t>
            </a:r>
            <a:r>
              <a:rPr lang="en-US" sz="3000" dirty="0">
                <a:latin typeface="+mn-lt"/>
                <a:hlinkClick r:id="rId3"/>
              </a:rPr>
              <a:t>ann.gravier@alaska.gov</a:t>
            </a:r>
            <a:r>
              <a:rPr lang="en-US" sz="3000" dirty="0">
                <a:latin typeface="+mn-lt"/>
              </a:rPr>
              <a:t>, 428-7045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000" dirty="0">
                <a:latin typeface="+mn-lt"/>
              </a:rPr>
              <a:t>Michelle Torres, DHS&amp;EM, </a:t>
            </a:r>
            <a:r>
              <a:rPr lang="en-US" sz="3000" dirty="0">
                <a:latin typeface="+mn-lt"/>
                <a:hlinkClick r:id="rId4"/>
              </a:rPr>
              <a:t>michelle.torres@alaska.gov</a:t>
            </a:r>
            <a:r>
              <a:rPr lang="en-US" sz="3000" dirty="0">
                <a:latin typeface="+mn-lt"/>
              </a:rPr>
              <a:t>, 428-7032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000" dirty="0">
                <a:latin typeface="+mn-lt"/>
              </a:rPr>
              <a:t>Sally Cox, DCRA, </a:t>
            </a:r>
            <a:r>
              <a:rPr lang="en-US" sz="3000" dirty="0">
                <a:latin typeface="+mn-lt"/>
                <a:hlinkClick r:id="rId5"/>
              </a:rPr>
              <a:t>sally.cox@alaska.gov</a:t>
            </a:r>
            <a:r>
              <a:rPr lang="en-US" sz="3000" dirty="0">
                <a:latin typeface="+mn-lt"/>
              </a:rPr>
              <a:t>, 269-4588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000" dirty="0">
                <a:latin typeface="+mn-lt"/>
              </a:rPr>
              <a:t>Mark Romick, AHFC, </a:t>
            </a:r>
            <a:r>
              <a:rPr lang="en-US" sz="3000" dirty="0">
                <a:latin typeface="+mn-lt"/>
                <a:hlinkClick r:id="rId6"/>
              </a:rPr>
              <a:t>mromick@ahfc.us</a:t>
            </a:r>
            <a:r>
              <a:rPr lang="en-US" sz="3000" dirty="0">
                <a:latin typeface="+mn-lt"/>
              </a:rPr>
              <a:t>, 330-8274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3000" dirty="0">
                <a:latin typeface="+mn-lt"/>
              </a:rPr>
              <a:t>Trisha Bower, DEC, </a:t>
            </a:r>
            <a:r>
              <a:rPr lang="en-US" sz="3000" dirty="0">
                <a:latin typeface="+mn-lt"/>
                <a:hlinkClick r:id="rId7"/>
              </a:rPr>
              <a:t>tricia.bower@alaska.gov</a:t>
            </a:r>
            <a:r>
              <a:rPr lang="en-US" sz="3000" dirty="0">
                <a:latin typeface="+mn-lt"/>
              </a:rPr>
              <a:t>, 451-2174</a:t>
            </a:r>
          </a:p>
          <a:p>
            <a:pPr marL="571500" indent="-571500">
              <a:buFont typeface="Arial" pitchFamily="34" charset="0"/>
              <a:buChar char="•"/>
            </a:pP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135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501" y="2560319"/>
            <a:ext cx="9127897" cy="4221481"/>
          </a:xfrm>
        </p:spPr>
        <p:txBody>
          <a:bodyPr>
            <a:normAutofit/>
          </a:bodyPr>
          <a:lstStyle/>
          <a:p>
            <a:pPr marL="0" indent="0" algn="ctr"/>
            <a:r>
              <a:rPr lang="en-US" dirty="0">
                <a:latin typeface="+mn-lt"/>
              </a:rPr>
              <a:t>Questions/Comments/Concerns</a:t>
            </a:r>
          </a:p>
          <a:p>
            <a:pPr marL="571500" indent="-571500">
              <a:buFont typeface="Arial" pitchFamily="34" charset="0"/>
              <a:buChar char="•"/>
            </a:pPr>
            <a:endParaRPr lang="en-US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032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1501" y="1676401"/>
            <a:ext cx="9127897" cy="4724399"/>
          </a:xfrm>
        </p:spPr>
        <p:txBody>
          <a:bodyPr>
            <a:norm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n-US" sz="4400" dirty="0">
                <a:latin typeface="+mn-lt"/>
              </a:rPr>
              <a:t>A HUD grant funding opportunity for nearly $1B in disaster recovery funds to </a:t>
            </a:r>
            <a:r>
              <a:rPr lang="en-US" sz="4400" i="1" u="sng" dirty="0">
                <a:latin typeface="+mn-lt"/>
              </a:rPr>
              <a:t>eligible</a:t>
            </a:r>
            <a:r>
              <a:rPr lang="en-US" sz="4400" dirty="0">
                <a:latin typeface="+mn-lt"/>
              </a:rPr>
              <a:t> communities with the </a:t>
            </a:r>
            <a:r>
              <a:rPr lang="en-US" sz="4400" i="1" u="sng" dirty="0">
                <a:latin typeface="+mn-lt"/>
              </a:rPr>
              <a:t>most competitive </a:t>
            </a:r>
            <a:r>
              <a:rPr lang="en-US" sz="4400" i="1" u="sng" dirty="0" smtClean="0">
                <a:latin typeface="+mn-lt"/>
              </a:rPr>
              <a:t>proposals.  </a:t>
            </a:r>
          </a:p>
          <a:p>
            <a:pPr marL="976313" lvl="1" indent="-571500">
              <a:buFont typeface="Arial" pitchFamily="34" charset="0"/>
              <a:buChar char="•"/>
            </a:pPr>
            <a:r>
              <a:rPr lang="en-US" sz="4400" dirty="0" smtClean="0">
                <a:latin typeface="+mn-lt"/>
              </a:rPr>
              <a:t>Awards: $1M-$500M</a:t>
            </a:r>
          </a:p>
          <a:p>
            <a:pPr marL="0" indent="0"/>
            <a:endParaRPr lang="en-US" sz="45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n-US" sz="4800" dirty="0">
                <a:solidFill>
                  <a:srgbClr val="FFFF00"/>
                </a:solidFill>
                <a:latin typeface="+mj-lt"/>
              </a:rPr>
              <a:t>What is CDBG-NDR?</a:t>
            </a:r>
            <a:endParaRPr lang="en-US" sz="4800" dirty="0" smtClean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933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  <a:latin typeface="+mj-lt"/>
              </a:rPr>
              <a:t>Timeline</a:t>
            </a:r>
            <a:endParaRPr lang="en-US" dirty="0">
              <a:solidFill>
                <a:srgbClr val="FFC000"/>
              </a:solidFill>
              <a:latin typeface="+mj-lt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880403"/>
              </p:ext>
            </p:extLst>
          </p:nvPr>
        </p:nvGraphicFramePr>
        <p:xfrm>
          <a:off x="457200" y="1524000"/>
          <a:ext cx="8305800" cy="4648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6177"/>
                <a:gridCol w="5089623"/>
              </a:tblGrid>
              <a:tr h="60528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Estimated Dates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Major Activities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60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Mid-March 2015 (March 27, 2015)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Completion of Phase 1 application due to HUD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76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March - June 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HUD review phase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Announcement of successful Phase 1 proposals and invitations extended for Phase 2 applications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60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June - October 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Preparation of Phase 2 applications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18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December 2015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Announcement of Phase 2 winners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Funding levels announced for all successful applicants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122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Early 2016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Grant agreements signed and sent to successful applicants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13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Phase 2</a:t>
            </a:r>
            <a:br>
              <a:rPr lang="en-US" sz="3600" dirty="0" smtClean="0">
                <a:solidFill>
                  <a:srgbClr val="FFC000"/>
                </a:solidFill>
                <a:latin typeface="+mj-lt"/>
              </a:rPr>
            </a:b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Community Selection Process-Criteria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76800"/>
          </a:xfrm>
        </p:spPr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US" u="sng" dirty="0" smtClean="0"/>
              <a:t>Most Impacted</a:t>
            </a:r>
            <a:r>
              <a:rPr lang="en-US" dirty="0" smtClean="0"/>
              <a:t>: Greater than $1M impacts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u="sng" dirty="0" smtClean="0"/>
              <a:t>Distressed</a:t>
            </a:r>
            <a:r>
              <a:rPr lang="en-US" dirty="0" smtClean="0"/>
              <a:t>: Environmental, Tribal, Economic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u="sng" dirty="0" smtClean="0"/>
              <a:t>Unmet Recovery Needs</a:t>
            </a:r>
            <a:r>
              <a:rPr lang="en-US" dirty="0" smtClean="0"/>
              <a:t>: Incomplete PWs, and mitigation work, and tie back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u="sng" dirty="0" smtClean="0"/>
              <a:t>Local engagement; capacity, regional effects; model, scalable, replicable, leverage, long term commitment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480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Phase 2</a:t>
            </a:r>
            <a:br>
              <a:rPr lang="en-US" sz="3600" dirty="0" smtClean="0">
                <a:solidFill>
                  <a:srgbClr val="FFC000"/>
                </a:solidFill>
                <a:latin typeface="+mj-lt"/>
              </a:rPr>
            </a:br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Project Communities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76800"/>
          </a:xfrm>
        </p:spPr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Galena: Most impacted, regional hub, strong community engagement, educational hub, elder facility, leverage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Newtok: Impact, distress, village relocation model project, strong community engagement, leverage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err="1" smtClean="0"/>
              <a:t>Emmonak</a:t>
            </a:r>
            <a:r>
              <a:rPr lang="en-US" sz="2800" dirty="0" smtClean="0"/>
              <a:t>: Impact, distress, regional hub, community engagement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Teller-</a:t>
            </a:r>
            <a:r>
              <a:rPr lang="en-US" sz="2800" dirty="0" err="1" smtClean="0"/>
              <a:t>Kawerak</a:t>
            </a:r>
            <a:r>
              <a:rPr lang="en-US" sz="2800" dirty="0" smtClean="0"/>
              <a:t>: Most impacted, distress, regional community dependencies, community engagement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074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State of Alaska Project Summary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76800"/>
          </a:xfrm>
        </p:spPr>
        <p:txBody>
          <a:bodyPr/>
          <a:lstStyle/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Total estimated application request: $224M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Statewide project: Community Adaptation Strategy project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n-US" sz="2800" dirty="0" smtClean="0"/>
              <a:t> Regional projects</a:t>
            </a:r>
          </a:p>
          <a:p>
            <a:pPr marL="976313" lvl="1" indent="-571500">
              <a:buFont typeface="Arial" pitchFamily="34" charset="0"/>
              <a:buChar char="•"/>
            </a:pPr>
            <a:r>
              <a:rPr lang="en-US" sz="2400" dirty="0" smtClean="0"/>
              <a:t>Workforce Development and Training</a:t>
            </a:r>
          </a:p>
          <a:p>
            <a:pPr marL="976313" lvl="1" indent="-571500">
              <a:buFont typeface="Arial" pitchFamily="34" charset="0"/>
              <a:buChar char="•"/>
            </a:pPr>
            <a:r>
              <a:rPr lang="en-US" sz="2400" dirty="0" smtClean="0"/>
              <a:t>Local land-use and community development planning</a:t>
            </a:r>
          </a:p>
          <a:p>
            <a:pPr marL="976313" lvl="1" indent="-571500">
              <a:buFont typeface="Arial" pitchFamily="34" charset="0"/>
              <a:buChar char="•"/>
            </a:pPr>
            <a:r>
              <a:rPr lang="en-US" sz="2400" dirty="0" smtClean="0"/>
              <a:t>Regional hazard/risk analysis studies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5352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C000"/>
                </a:solidFill>
              </a:rPr>
              <a:t>Galena: $79M</a:t>
            </a:r>
            <a:endParaRPr lang="en-US" sz="4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01" y="1447800"/>
            <a:ext cx="9127897" cy="480060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Human </a:t>
            </a:r>
            <a:r>
              <a:rPr lang="en-US" sz="3200" dirty="0">
                <a:latin typeface="+mn-lt"/>
              </a:rPr>
              <a:t>and Environmental Health Projects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Dust Control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Public </a:t>
            </a:r>
            <a:r>
              <a:rPr lang="en-US" sz="2400" dirty="0"/>
              <a:t>Shower House/Laundry </a:t>
            </a:r>
            <a:r>
              <a:rPr lang="en-US" sz="2400" dirty="0" smtClean="0"/>
              <a:t>Facility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Abandoned </a:t>
            </a:r>
            <a:r>
              <a:rPr lang="en-US" sz="2400" dirty="0"/>
              <a:t>Building </a:t>
            </a:r>
            <a:r>
              <a:rPr lang="en-US" sz="2400" dirty="0" smtClean="0"/>
              <a:t>Remediation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Landfill compliance/expansion project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>
                <a:latin typeface="+mn-lt"/>
              </a:rPr>
              <a:t>Resilient Family and </a:t>
            </a:r>
            <a:r>
              <a:rPr lang="en-US" sz="3200" dirty="0">
                <a:latin typeface="+mn-lt"/>
              </a:rPr>
              <a:t>Community Growth </a:t>
            </a:r>
            <a:r>
              <a:rPr lang="en-US" sz="3200" dirty="0" smtClean="0">
                <a:latin typeface="+mn-lt"/>
              </a:rPr>
              <a:t>Projects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Land Development and Protection Planning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Early Childhood </a:t>
            </a:r>
            <a:r>
              <a:rPr lang="en-US" sz="2400" dirty="0" smtClean="0"/>
              <a:t>Development Center/Program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/>
              <a:t>Community Garden Improvement </a:t>
            </a:r>
            <a:endParaRPr lang="en-US" sz="2400" dirty="0" smtClean="0"/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400" dirty="0" smtClean="0"/>
              <a:t>Residential Elevation Project</a:t>
            </a:r>
          </a:p>
        </p:txBody>
      </p:sp>
    </p:spTree>
    <p:extLst>
      <p:ext uri="{BB962C8B-B14F-4D97-AF65-F5344CB8AC3E}">
        <p14:creationId xmlns:p14="http://schemas.microsoft.com/office/powerpoint/2010/main" val="37102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C000"/>
                </a:solidFill>
                <a:latin typeface="+mj-lt"/>
              </a:rPr>
              <a:t>Galena</a:t>
            </a:r>
            <a:endParaRPr lang="en-US" sz="3600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+mn-lt"/>
              </a:rPr>
              <a:t>Community Infrastructure Protection and Green Energy </a:t>
            </a:r>
            <a:r>
              <a:rPr lang="en-US" sz="3200" dirty="0" smtClean="0">
                <a:latin typeface="+mn-lt"/>
              </a:rPr>
              <a:t>Projects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Smart Grid </a:t>
            </a:r>
            <a:endParaRPr lang="en-US" sz="2800" dirty="0" smtClean="0"/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Electrical Generation Flood Protection </a:t>
            </a:r>
            <a:endParaRPr lang="en-US" sz="2800" dirty="0" smtClean="0"/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Embankment Protection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Fire hall replacement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Crow Creek Subdivision Evacuation </a:t>
            </a:r>
            <a:r>
              <a:rPr lang="en-US" sz="2800" dirty="0" smtClean="0"/>
              <a:t>Route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School infrastructure upgrades</a:t>
            </a:r>
          </a:p>
          <a:p>
            <a:pPr marL="404813" lvl="1" indent="0">
              <a:buNone/>
            </a:pPr>
            <a:endParaRPr lang="en-US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353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C000"/>
                </a:solidFill>
              </a:rPr>
              <a:t>Galena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/>
              <a:t>Tribal and Cultural Projects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/>
              <a:t>Tribal Office and Cultural </a:t>
            </a:r>
            <a:r>
              <a:rPr lang="en-US" sz="2800" dirty="0" smtClean="0"/>
              <a:t>Center</a:t>
            </a:r>
          </a:p>
          <a:p>
            <a:pPr marL="97631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Elder Center expansion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18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113981AA-A08D-47D6-A41C-D000BA9BECF3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73A9D1A6-CBB6-431D-8726-0DBEFF7B5232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3857</TotalTime>
  <Words>526</Words>
  <Application>Microsoft Office PowerPoint</Application>
  <PresentationFormat>On-screen Show (4:3)</PresentationFormat>
  <Paragraphs>115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Office Theme</vt:lpstr>
      <vt:lpstr>2_Custom Design</vt:lpstr>
      <vt:lpstr>3_Custom Design</vt:lpstr>
      <vt:lpstr>1_Custom Design</vt:lpstr>
      <vt:lpstr>PowerPoint Presentation</vt:lpstr>
      <vt:lpstr>What is CDBG-NDR?</vt:lpstr>
      <vt:lpstr>Timeline</vt:lpstr>
      <vt:lpstr>Phase 2 Community Selection Process-Criteria</vt:lpstr>
      <vt:lpstr>Phase 2 Project Communities</vt:lpstr>
      <vt:lpstr>State of Alaska Project Summary</vt:lpstr>
      <vt:lpstr>Galena: $79M</vt:lpstr>
      <vt:lpstr>Galena</vt:lpstr>
      <vt:lpstr>Galena</vt:lpstr>
      <vt:lpstr>Newtok  Move to Resilient Mertarvik: $62M</vt:lpstr>
      <vt:lpstr>Emmonak Resilient Transportation: $51M</vt:lpstr>
      <vt:lpstr>Teller $32M: A More Resilient Community for a Better Future</vt:lpstr>
      <vt:lpstr>Teller</vt:lpstr>
      <vt:lpstr>Public Comment</vt:lpstr>
      <vt:lpstr>Agency Points of Contact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Russell Cox</dc:creator>
  <cp:lastModifiedBy>Ann Gravier</cp:lastModifiedBy>
  <cp:revision>347</cp:revision>
  <dcterms:created xsi:type="dcterms:W3CDTF">2012-10-28T00:02:20Z</dcterms:created>
  <dcterms:modified xsi:type="dcterms:W3CDTF">2015-10-06T20:58:21Z</dcterms:modified>
</cp:coreProperties>
</file>