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5"/>
  </p:notesMasterIdLst>
  <p:sldIdLst>
    <p:sldId id="350" r:id="rId2"/>
    <p:sldId id="349" r:id="rId3"/>
    <p:sldId id="351" r:id="rId4"/>
  </p:sldIdLst>
  <p:sldSz cx="27432000" cy="18288000"/>
  <p:notesSz cx="7315200" cy="9601200"/>
  <p:defaultTextStyle>
    <a:defPPr>
      <a:defRPr lang="en-US"/>
    </a:defPPr>
    <a:lvl1pPr marL="0" algn="l" defTabSz="1306275" rtl="0" eaLnBrk="1" latinLnBrk="0" hangingPunct="1">
      <a:defRPr sz="5143" kern="1200">
        <a:solidFill>
          <a:schemeClr val="tx1"/>
        </a:solidFill>
        <a:latin typeface="+mn-lt"/>
        <a:ea typeface="+mn-ea"/>
        <a:cs typeface="+mn-cs"/>
      </a:defRPr>
    </a:lvl1pPr>
    <a:lvl2pPr marL="1306275" algn="l" defTabSz="1306275" rtl="0" eaLnBrk="1" latinLnBrk="0" hangingPunct="1">
      <a:defRPr sz="5143" kern="1200">
        <a:solidFill>
          <a:schemeClr val="tx1"/>
        </a:solidFill>
        <a:latin typeface="+mn-lt"/>
        <a:ea typeface="+mn-ea"/>
        <a:cs typeface="+mn-cs"/>
      </a:defRPr>
    </a:lvl2pPr>
    <a:lvl3pPr marL="2612551" algn="l" defTabSz="1306275" rtl="0" eaLnBrk="1" latinLnBrk="0" hangingPunct="1">
      <a:defRPr sz="5143" kern="1200">
        <a:solidFill>
          <a:schemeClr val="tx1"/>
        </a:solidFill>
        <a:latin typeface="+mn-lt"/>
        <a:ea typeface="+mn-ea"/>
        <a:cs typeface="+mn-cs"/>
      </a:defRPr>
    </a:lvl3pPr>
    <a:lvl4pPr marL="3918826" algn="l" defTabSz="1306275" rtl="0" eaLnBrk="1" latinLnBrk="0" hangingPunct="1">
      <a:defRPr sz="5143" kern="1200">
        <a:solidFill>
          <a:schemeClr val="tx1"/>
        </a:solidFill>
        <a:latin typeface="+mn-lt"/>
        <a:ea typeface="+mn-ea"/>
        <a:cs typeface="+mn-cs"/>
      </a:defRPr>
    </a:lvl4pPr>
    <a:lvl5pPr marL="5225101" algn="l" defTabSz="1306275" rtl="0" eaLnBrk="1" latinLnBrk="0" hangingPunct="1">
      <a:defRPr sz="5143" kern="1200">
        <a:solidFill>
          <a:schemeClr val="tx1"/>
        </a:solidFill>
        <a:latin typeface="+mn-lt"/>
        <a:ea typeface="+mn-ea"/>
        <a:cs typeface="+mn-cs"/>
      </a:defRPr>
    </a:lvl5pPr>
    <a:lvl6pPr marL="6531376" algn="l" defTabSz="1306275" rtl="0" eaLnBrk="1" latinLnBrk="0" hangingPunct="1">
      <a:defRPr sz="5143" kern="1200">
        <a:solidFill>
          <a:schemeClr val="tx1"/>
        </a:solidFill>
        <a:latin typeface="+mn-lt"/>
        <a:ea typeface="+mn-ea"/>
        <a:cs typeface="+mn-cs"/>
      </a:defRPr>
    </a:lvl6pPr>
    <a:lvl7pPr marL="7837652" algn="l" defTabSz="1306275" rtl="0" eaLnBrk="1" latinLnBrk="0" hangingPunct="1">
      <a:defRPr sz="5143" kern="1200">
        <a:solidFill>
          <a:schemeClr val="tx1"/>
        </a:solidFill>
        <a:latin typeface="+mn-lt"/>
        <a:ea typeface="+mn-ea"/>
        <a:cs typeface="+mn-cs"/>
      </a:defRPr>
    </a:lvl7pPr>
    <a:lvl8pPr marL="9143927" algn="l" defTabSz="1306275" rtl="0" eaLnBrk="1" latinLnBrk="0" hangingPunct="1">
      <a:defRPr sz="5143" kern="1200">
        <a:solidFill>
          <a:schemeClr val="tx1"/>
        </a:solidFill>
        <a:latin typeface="+mn-lt"/>
        <a:ea typeface="+mn-ea"/>
        <a:cs typeface="+mn-cs"/>
      </a:defRPr>
    </a:lvl8pPr>
    <a:lvl9pPr marL="10450202" algn="l" defTabSz="1306275" rtl="0" eaLnBrk="1" latinLnBrk="0" hangingPunct="1">
      <a:defRPr sz="5143"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5784" userDrawn="1">
          <p15:clr>
            <a:srgbClr val="A4A3A4"/>
          </p15:clr>
        </p15:guide>
        <p15:guide id="2" pos="8640" userDrawn="1">
          <p15:clr>
            <a:srgbClr val="A4A3A4"/>
          </p15:clr>
        </p15:guide>
        <p15:guide id="3" orient="horz" pos="600" userDrawn="1">
          <p15:clr>
            <a:srgbClr val="A4A3A4"/>
          </p15:clr>
        </p15:guide>
        <p15:guide id="4" pos="762" userDrawn="1">
          <p15:clr>
            <a:srgbClr val="A4A3A4"/>
          </p15:clr>
        </p15:guide>
        <p15:guide id="5" pos="16518" userDrawn="1">
          <p15:clr>
            <a:srgbClr val="A4A3A4"/>
          </p15:clr>
        </p15:guide>
        <p15:guide id="6" orient="horz" pos="10920" userDrawn="1">
          <p15:clr>
            <a:srgbClr val="A4A3A4"/>
          </p15:clr>
        </p15:guide>
        <p15:guide id="7" pos="936" userDrawn="1">
          <p15:clr>
            <a:srgbClr val="A4A3A4"/>
          </p15:clr>
        </p15:guide>
        <p15:guide id="8" pos="16416" userDrawn="1">
          <p15:clr>
            <a:srgbClr val="A4A3A4"/>
          </p15:clr>
        </p15:guide>
        <p15:guide id="9" orient="horz" pos="1344" userDrawn="1">
          <p15:clr>
            <a:srgbClr val="A4A3A4"/>
          </p15:clr>
        </p15:guide>
        <p15:guide id="10" orient="horz" pos="10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resa Cassano" initials="TC" lastIdx="1" clrIdx="0">
    <p:extLst/>
  </p:cmAuthor>
  <p:cmAuthor id="2" name="Carter, Samuel" initials="CS"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9995"/>
    <a:srgbClr val="4D4F53"/>
    <a:srgbClr val="A4A6AB"/>
    <a:srgbClr val="005359"/>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99" autoAdjust="0"/>
    <p:restoredTop sz="94434" autoAdjust="0"/>
  </p:normalViewPr>
  <p:slideViewPr>
    <p:cSldViewPr snapToGrid="0" snapToObjects="1">
      <p:cViewPr>
        <p:scale>
          <a:sx n="66" d="100"/>
          <a:sy n="66" d="100"/>
        </p:scale>
        <p:origin x="2784" y="1867"/>
      </p:cViewPr>
      <p:guideLst>
        <p:guide orient="horz" pos="5784"/>
        <p:guide orient="horz" pos="600"/>
        <p:guide orient="horz" pos="10920"/>
        <p:guide orient="horz" pos="1344"/>
        <p:guide orient="horz" pos="10752"/>
        <p:guide pos="8640"/>
        <p:guide pos="762"/>
        <p:guide pos="16518"/>
        <p:guide pos="936"/>
        <p:guide pos="1641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0" tIns="48326" rIns="96650" bIns="48326" rtlCol="0"/>
          <a:lstStyle>
            <a:lvl1pPr algn="l">
              <a:defRPr sz="1300"/>
            </a:lvl1pPr>
          </a:lstStyle>
          <a:p>
            <a:endParaRPr lang="en-US"/>
          </a:p>
        </p:txBody>
      </p:sp>
      <p:sp>
        <p:nvSpPr>
          <p:cNvPr id="3" name="Date Placeholder 2"/>
          <p:cNvSpPr>
            <a:spLocks noGrp="1"/>
          </p:cNvSpPr>
          <p:nvPr>
            <p:ph type="dt" idx="1"/>
          </p:nvPr>
        </p:nvSpPr>
        <p:spPr>
          <a:xfrm>
            <a:off x="4143588" y="0"/>
            <a:ext cx="3169920" cy="480060"/>
          </a:xfrm>
          <a:prstGeom prst="rect">
            <a:avLst/>
          </a:prstGeom>
        </p:spPr>
        <p:txBody>
          <a:bodyPr vert="horz" lIns="96650" tIns="48326" rIns="96650" bIns="48326" rtlCol="0"/>
          <a:lstStyle>
            <a:lvl1pPr algn="r">
              <a:defRPr sz="1300"/>
            </a:lvl1pPr>
          </a:lstStyle>
          <a:p>
            <a:fld id="{A13026A8-FDF0-4D82-B10C-AD7B96ECAE6E}" type="datetimeFigureOut">
              <a:rPr lang="en-US" smtClean="0"/>
              <a:t>9/30/2015</a:t>
            </a:fld>
            <a:endParaRPr lang="en-US"/>
          </a:p>
        </p:txBody>
      </p:sp>
      <p:sp>
        <p:nvSpPr>
          <p:cNvPr id="4" name="Slide Image Placeholder 3"/>
          <p:cNvSpPr>
            <a:spLocks noGrp="1" noRot="1" noChangeAspect="1"/>
          </p:cNvSpPr>
          <p:nvPr>
            <p:ph type="sldImg" idx="2"/>
          </p:nvPr>
        </p:nvSpPr>
        <p:spPr>
          <a:xfrm>
            <a:off x="957263" y="720725"/>
            <a:ext cx="5400675" cy="3600450"/>
          </a:xfrm>
          <a:prstGeom prst="rect">
            <a:avLst/>
          </a:prstGeom>
          <a:noFill/>
          <a:ln w="12700">
            <a:solidFill>
              <a:prstClr val="black"/>
            </a:solidFill>
          </a:ln>
        </p:spPr>
        <p:txBody>
          <a:bodyPr vert="horz" lIns="96650" tIns="48326" rIns="96650" bIns="48326"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0" tIns="48326" rIns="96650" bIns="4832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0" tIns="48326" rIns="96650" bIns="48326" rtlCol="0" anchor="b"/>
          <a:lstStyle>
            <a:lvl1pPr algn="l">
              <a:defRPr sz="13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6650" tIns="48326" rIns="96650" bIns="48326" rtlCol="0" anchor="b"/>
          <a:lstStyle>
            <a:lvl1pPr algn="r">
              <a:defRPr sz="1300"/>
            </a:lvl1pPr>
          </a:lstStyle>
          <a:p>
            <a:fld id="{447E3A79-EDD4-4923-89FC-CE237E0C61EA}" type="slidenum">
              <a:rPr lang="en-US" smtClean="0"/>
              <a:t>‹#›</a:t>
            </a:fld>
            <a:endParaRPr lang="en-US"/>
          </a:p>
        </p:txBody>
      </p:sp>
    </p:spTree>
    <p:extLst>
      <p:ext uri="{BB962C8B-B14F-4D97-AF65-F5344CB8AC3E}">
        <p14:creationId xmlns:p14="http://schemas.microsoft.com/office/powerpoint/2010/main" val="3250042093"/>
      </p:ext>
    </p:extLst>
  </p:cSld>
  <p:clrMap bg1="lt1" tx1="dk1" bg2="lt2" tx2="dk2" accent1="accent1" accent2="accent2" accent3="accent3" accent4="accent4" accent5="accent5" accent6="accent6" hlink="hlink" folHlink="folHlink"/>
  <p:notesStyle>
    <a:lvl1pPr marL="0" algn="l" defTabSz="2612551" rtl="0" eaLnBrk="1" latinLnBrk="0" hangingPunct="1">
      <a:defRPr sz="3429" kern="1200">
        <a:solidFill>
          <a:schemeClr val="tx1"/>
        </a:solidFill>
        <a:latin typeface="+mn-lt"/>
        <a:ea typeface="+mn-ea"/>
        <a:cs typeface="+mn-cs"/>
      </a:defRPr>
    </a:lvl1pPr>
    <a:lvl2pPr marL="1306275" algn="l" defTabSz="2612551" rtl="0" eaLnBrk="1" latinLnBrk="0" hangingPunct="1">
      <a:defRPr sz="3429" kern="1200">
        <a:solidFill>
          <a:schemeClr val="tx1"/>
        </a:solidFill>
        <a:latin typeface="+mn-lt"/>
        <a:ea typeface="+mn-ea"/>
        <a:cs typeface="+mn-cs"/>
      </a:defRPr>
    </a:lvl2pPr>
    <a:lvl3pPr marL="2612551" algn="l" defTabSz="2612551" rtl="0" eaLnBrk="1" latinLnBrk="0" hangingPunct="1">
      <a:defRPr sz="3429" kern="1200">
        <a:solidFill>
          <a:schemeClr val="tx1"/>
        </a:solidFill>
        <a:latin typeface="+mn-lt"/>
        <a:ea typeface="+mn-ea"/>
        <a:cs typeface="+mn-cs"/>
      </a:defRPr>
    </a:lvl3pPr>
    <a:lvl4pPr marL="3918826" algn="l" defTabSz="2612551" rtl="0" eaLnBrk="1" latinLnBrk="0" hangingPunct="1">
      <a:defRPr sz="3429" kern="1200">
        <a:solidFill>
          <a:schemeClr val="tx1"/>
        </a:solidFill>
        <a:latin typeface="+mn-lt"/>
        <a:ea typeface="+mn-ea"/>
        <a:cs typeface="+mn-cs"/>
      </a:defRPr>
    </a:lvl4pPr>
    <a:lvl5pPr marL="5225101" algn="l" defTabSz="2612551" rtl="0" eaLnBrk="1" latinLnBrk="0" hangingPunct="1">
      <a:defRPr sz="3429" kern="1200">
        <a:solidFill>
          <a:schemeClr val="tx1"/>
        </a:solidFill>
        <a:latin typeface="+mn-lt"/>
        <a:ea typeface="+mn-ea"/>
        <a:cs typeface="+mn-cs"/>
      </a:defRPr>
    </a:lvl5pPr>
    <a:lvl6pPr marL="6531376" algn="l" defTabSz="2612551" rtl="0" eaLnBrk="1" latinLnBrk="0" hangingPunct="1">
      <a:defRPr sz="3429" kern="1200">
        <a:solidFill>
          <a:schemeClr val="tx1"/>
        </a:solidFill>
        <a:latin typeface="+mn-lt"/>
        <a:ea typeface="+mn-ea"/>
        <a:cs typeface="+mn-cs"/>
      </a:defRPr>
    </a:lvl6pPr>
    <a:lvl7pPr marL="7837652" algn="l" defTabSz="2612551" rtl="0" eaLnBrk="1" latinLnBrk="0" hangingPunct="1">
      <a:defRPr sz="3429" kern="1200">
        <a:solidFill>
          <a:schemeClr val="tx1"/>
        </a:solidFill>
        <a:latin typeface="+mn-lt"/>
        <a:ea typeface="+mn-ea"/>
        <a:cs typeface="+mn-cs"/>
      </a:defRPr>
    </a:lvl7pPr>
    <a:lvl8pPr marL="9143927" algn="l" defTabSz="2612551" rtl="0" eaLnBrk="1" latinLnBrk="0" hangingPunct="1">
      <a:defRPr sz="3429" kern="1200">
        <a:solidFill>
          <a:schemeClr val="tx1"/>
        </a:solidFill>
        <a:latin typeface="+mn-lt"/>
        <a:ea typeface="+mn-ea"/>
        <a:cs typeface="+mn-cs"/>
      </a:defRPr>
    </a:lvl8pPr>
    <a:lvl9pPr marL="10450202" algn="l" defTabSz="2612551" rtl="0" eaLnBrk="1" latinLnBrk="0" hangingPunct="1">
      <a:defRPr sz="342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7263" y="720725"/>
            <a:ext cx="5400675"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E3A79-EDD4-4923-89FC-CE237E0C61EA}" type="slidenum">
              <a:rPr lang="en-US" smtClean="0"/>
              <a:t>2</a:t>
            </a:fld>
            <a:endParaRPr lang="en-US"/>
          </a:p>
        </p:txBody>
      </p:sp>
    </p:spTree>
    <p:extLst>
      <p:ext uri="{BB962C8B-B14F-4D97-AF65-F5344CB8AC3E}">
        <p14:creationId xmlns:p14="http://schemas.microsoft.com/office/powerpoint/2010/main" val="2877457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7263" y="720725"/>
            <a:ext cx="5400675" cy="3600450"/>
          </a:xfrm>
        </p:spPr>
      </p:sp>
      <p:sp>
        <p:nvSpPr>
          <p:cNvPr id="3" name="Notes Placeholder 2"/>
          <p:cNvSpPr>
            <a:spLocks noGrp="1"/>
          </p:cNvSpPr>
          <p:nvPr>
            <p:ph type="body" idx="1"/>
          </p:nvPr>
        </p:nvSpPr>
        <p:spPr/>
        <p:txBody>
          <a:bodyPr/>
          <a:lstStyle/>
          <a:p>
            <a:r>
              <a:rPr lang="en-US" dirty="0" smtClean="0"/>
              <a:t>Images are labeled for reuse: </a:t>
            </a:r>
          </a:p>
          <a:p>
            <a:pPr marL="457200" indent="-457200">
              <a:buFont typeface="Arial" panose="020B0604020202020204" pitchFamily="34" charset="0"/>
              <a:buChar char="•"/>
            </a:pPr>
            <a:r>
              <a:rPr lang="en-US" dirty="0" smtClean="0"/>
              <a:t>Diagram:</a:t>
            </a:r>
            <a:r>
              <a:rPr lang="en-US" baseline="0" dirty="0" smtClean="0"/>
              <a:t> </a:t>
            </a:r>
            <a:r>
              <a:rPr lang="en-US" dirty="0" smtClean="0"/>
              <a:t>Capital Cascade Greenway</a:t>
            </a:r>
            <a:r>
              <a:rPr lang="en-US" baseline="0" dirty="0" smtClean="0"/>
              <a:t> - https://en.wikipedia.org/wiki/Capital_Cascade_Greenway</a:t>
            </a:r>
          </a:p>
          <a:p>
            <a:pPr marL="457200" indent="-457200">
              <a:buFont typeface="Arial" panose="020B0604020202020204" pitchFamily="34" charset="0"/>
              <a:buChar char="•"/>
            </a:pPr>
            <a:r>
              <a:rPr lang="en-US" baseline="0" dirty="0" smtClean="0"/>
              <a:t>Bike trail: https://en.wikipedia.org/wiki/Green_River_Trail#/media/File:Green_River_Trail_-_Desimone_Levee_01.jpg</a:t>
            </a:r>
          </a:p>
          <a:p>
            <a:pPr marL="457200" indent="-457200">
              <a:buFont typeface="Arial" panose="020B0604020202020204" pitchFamily="34" charset="0"/>
              <a:buChar char="•"/>
            </a:pPr>
            <a:r>
              <a:rPr lang="en-US" baseline="0" dirty="0" smtClean="0"/>
              <a:t>Fishing and kayaking: https://commons.wikimedia.org/wiki/File:Fishing,_kayaking_at_Medicine_Park,_OK_IMG_6995.JPG</a:t>
            </a:r>
          </a:p>
          <a:p>
            <a:pPr marL="457200" indent="-457200">
              <a:buFont typeface="Arial" panose="020B0604020202020204" pitchFamily="34" charset="0"/>
              <a:buChar char="•"/>
            </a:pPr>
            <a:r>
              <a:rPr lang="en-US" baseline="0" dirty="0" smtClean="0"/>
              <a:t>Picnic: https://www.flickr.com/photos/wearesocial/16039996465</a:t>
            </a:r>
          </a:p>
          <a:p>
            <a:pPr marL="457200" indent="-457200">
              <a:buFont typeface="Arial" panose="020B0604020202020204" pitchFamily="34" charset="0"/>
              <a:buChar char="•"/>
            </a:pPr>
            <a:endParaRPr lang="en-US" baseline="0" dirty="0" smtClean="0"/>
          </a:p>
          <a:p>
            <a:pPr marL="457200" indent="-457200">
              <a:buFont typeface="Arial" panose="020B0604020202020204" pitchFamily="34" charset="0"/>
              <a:buChar char="•"/>
            </a:pPr>
            <a:endParaRPr lang="en-US" baseline="0" dirty="0" smtClean="0"/>
          </a:p>
          <a:p>
            <a:pPr marL="457200" indent="-45720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447E3A79-EDD4-4923-89FC-CE237E0C61EA}" type="slidenum">
              <a:rPr lang="en-US" smtClean="0"/>
              <a:t>3</a:t>
            </a:fld>
            <a:endParaRPr lang="en-US"/>
          </a:p>
        </p:txBody>
      </p:sp>
    </p:spTree>
    <p:extLst>
      <p:ext uri="{BB962C8B-B14F-4D97-AF65-F5344CB8AC3E}">
        <p14:creationId xmlns:p14="http://schemas.microsoft.com/office/powerpoint/2010/main" val="207806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d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5681136"/>
            <a:ext cx="23317200" cy="392006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4114800" y="10363200"/>
            <a:ext cx="19202400" cy="4673600"/>
          </a:xfrm>
          <a:prstGeom prst="rect">
            <a:avLst/>
          </a:prstGeom>
        </p:spPr>
        <p:txBody>
          <a:bodyPr/>
          <a:lstStyle>
            <a:lvl1pPr marL="0" indent="0" algn="ctr">
              <a:buNone/>
              <a:defRPr>
                <a:solidFill>
                  <a:schemeClr val="tx1">
                    <a:tint val="75000"/>
                  </a:schemeClr>
                </a:solidFill>
              </a:defRPr>
            </a:lvl1pPr>
            <a:lvl2pPr marL="1183364" indent="0" algn="ctr">
              <a:buNone/>
              <a:defRPr>
                <a:solidFill>
                  <a:schemeClr val="tx1">
                    <a:tint val="75000"/>
                  </a:schemeClr>
                </a:solidFill>
              </a:defRPr>
            </a:lvl2pPr>
            <a:lvl3pPr marL="2366727" indent="0" algn="ctr">
              <a:buNone/>
              <a:defRPr>
                <a:solidFill>
                  <a:schemeClr val="tx1">
                    <a:tint val="75000"/>
                  </a:schemeClr>
                </a:solidFill>
              </a:defRPr>
            </a:lvl3pPr>
            <a:lvl4pPr marL="3550093" indent="0" algn="ctr">
              <a:buNone/>
              <a:defRPr>
                <a:solidFill>
                  <a:schemeClr val="tx1">
                    <a:tint val="75000"/>
                  </a:schemeClr>
                </a:solidFill>
              </a:defRPr>
            </a:lvl4pPr>
            <a:lvl5pPr marL="4733457" indent="0" algn="ctr">
              <a:buNone/>
              <a:defRPr>
                <a:solidFill>
                  <a:schemeClr val="tx1">
                    <a:tint val="75000"/>
                  </a:schemeClr>
                </a:solidFill>
              </a:defRPr>
            </a:lvl5pPr>
            <a:lvl6pPr marL="5916820" indent="0" algn="ctr">
              <a:buNone/>
              <a:defRPr>
                <a:solidFill>
                  <a:schemeClr val="tx1">
                    <a:tint val="75000"/>
                  </a:schemeClr>
                </a:solidFill>
              </a:defRPr>
            </a:lvl6pPr>
            <a:lvl7pPr marL="7100184" indent="0" algn="ctr">
              <a:buNone/>
              <a:defRPr>
                <a:solidFill>
                  <a:schemeClr val="tx1">
                    <a:tint val="75000"/>
                  </a:schemeClr>
                </a:solidFill>
              </a:defRPr>
            </a:lvl7pPr>
            <a:lvl8pPr marL="8283549" indent="0" algn="ctr">
              <a:buNone/>
              <a:defRPr>
                <a:solidFill>
                  <a:schemeClr val="tx1">
                    <a:tint val="75000"/>
                  </a:schemeClr>
                </a:solidFill>
              </a:defRPr>
            </a:lvl8pPr>
            <a:lvl9pPr marL="946691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5" name="Footer Placeholder 4"/>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9138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732367"/>
            <a:ext cx="24688800" cy="3048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4267203"/>
            <a:ext cx="24688800" cy="1206923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5" name="Footer Placeholder 4"/>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0755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888200" y="732370"/>
            <a:ext cx="6172200" cy="1560406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732370"/>
            <a:ext cx="18059400" cy="1560406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5" name="Footer Placeholder 4"/>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9974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Ref idx="1001">
        <a:schemeClr val="bg1"/>
      </p:bgRef>
    </p:bg>
    <p:spTree>
      <p:nvGrpSpPr>
        <p:cNvPr id="1" name=""/>
        <p:cNvGrpSpPr/>
        <p:nvPr/>
      </p:nvGrpSpPr>
      <p:grpSpPr>
        <a:xfrm>
          <a:off x="0" y="0"/>
          <a:ext cx="0" cy="0"/>
          <a:chOff x="0" y="0"/>
          <a:chExt cx="0" cy="0"/>
        </a:xfrm>
      </p:grpSpPr>
      <p:pic>
        <p:nvPicPr>
          <p:cNvPr id="6" name="Picture 5" descr="TRF Color Logo.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21287232" y="16682882"/>
            <a:ext cx="5961888" cy="1397853"/>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4863589"/>
            <a:ext cx="24688800" cy="10173211"/>
          </a:xfrm>
          <a:prstGeom prst="rect">
            <a:avLst/>
          </a:prstGeom>
        </p:spPr>
        <p:txBody>
          <a:bodyPr>
            <a:normAutofit/>
          </a:bodyPr>
          <a:lstStyle>
            <a:lvl1pPr marL="0" indent="0" algn="l">
              <a:buNone/>
              <a:defRPr sz="4142">
                <a:solidFill>
                  <a:srgbClr val="4D4F53"/>
                </a:solidFill>
              </a:defRPr>
            </a:lvl1pPr>
            <a:lvl2pPr marL="1183364" indent="0" algn="ctr">
              <a:buNone/>
              <a:defRPr>
                <a:solidFill>
                  <a:schemeClr val="tx1">
                    <a:tint val="75000"/>
                  </a:schemeClr>
                </a:solidFill>
              </a:defRPr>
            </a:lvl2pPr>
            <a:lvl3pPr marL="2366727" indent="0" algn="ctr">
              <a:buNone/>
              <a:defRPr>
                <a:solidFill>
                  <a:schemeClr val="tx1">
                    <a:tint val="75000"/>
                  </a:schemeClr>
                </a:solidFill>
              </a:defRPr>
            </a:lvl3pPr>
            <a:lvl4pPr marL="3550093" indent="0" algn="ctr">
              <a:buNone/>
              <a:defRPr>
                <a:solidFill>
                  <a:schemeClr val="tx1">
                    <a:tint val="75000"/>
                  </a:schemeClr>
                </a:solidFill>
              </a:defRPr>
            </a:lvl4pPr>
            <a:lvl5pPr marL="4733457" indent="0" algn="ctr">
              <a:buNone/>
              <a:defRPr>
                <a:solidFill>
                  <a:schemeClr val="tx1">
                    <a:tint val="75000"/>
                  </a:schemeClr>
                </a:solidFill>
              </a:defRPr>
            </a:lvl5pPr>
            <a:lvl6pPr marL="5916820" indent="0" algn="ctr">
              <a:buNone/>
              <a:defRPr>
                <a:solidFill>
                  <a:schemeClr val="tx1">
                    <a:tint val="75000"/>
                  </a:schemeClr>
                </a:solidFill>
              </a:defRPr>
            </a:lvl6pPr>
            <a:lvl7pPr marL="7100184" indent="0" algn="ctr">
              <a:buNone/>
              <a:defRPr>
                <a:solidFill>
                  <a:schemeClr val="tx1">
                    <a:tint val="75000"/>
                  </a:schemeClr>
                </a:solidFill>
              </a:defRPr>
            </a:lvl7pPr>
            <a:lvl8pPr marL="8283549" indent="0" algn="ctr">
              <a:buNone/>
              <a:defRPr>
                <a:solidFill>
                  <a:schemeClr val="tx1">
                    <a:tint val="75000"/>
                  </a:schemeClr>
                </a:solidFill>
              </a:defRPr>
            </a:lvl8pPr>
            <a:lvl9pPr marL="9466913" indent="0" algn="ctr">
              <a:buNone/>
              <a:defRPr>
                <a:solidFill>
                  <a:schemeClr val="tx1">
                    <a:tint val="75000"/>
                  </a:schemeClr>
                </a:solidFill>
              </a:defRPr>
            </a:lvl9pPr>
          </a:lstStyle>
          <a:p>
            <a:r>
              <a:rPr lang="en-US" dirty="0" smtClean="0"/>
              <a:t>Click to edit Master body style</a:t>
            </a:r>
            <a:endParaRPr lang="en-US" dirty="0"/>
          </a:p>
        </p:txBody>
      </p:sp>
      <p:sp>
        <p:nvSpPr>
          <p:cNvPr id="9" name="Title 8"/>
          <p:cNvSpPr>
            <a:spLocks noGrp="1"/>
          </p:cNvSpPr>
          <p:nvPr>
            <p:ph type="title"/>
          </p:nvPr>
        </p:nvSpPr>
        <p:spPr>
          <a:xfrm>
            <a:off x="1371600" y="732367"/>
            <a:ext cx="24688800" cy="3048000"/>
          </a:xfrm>
          <a:prstGeom prst="rect">
            <a:avLst/>
          </a:prstGeom>
        </p:spPr>
        <p:txBody>
          <a:bodyPr/>
          <a:lstStyle/>
          <a:p>
            <a:r>
              <a:rPr lang="en-US" smtClean="0"/>
              <a:t>Click to edit Master title style</a:t>
            </a:r>
            <a:endParaRPr lang="en-US"/>
          </a:p>
        </p:txBody>
      </p:sp>
      <p:sp>
        <p:nvSpPr>
          <p:cNvPr id="5" name="Slide Number Placeholder 5"/>
          <p:cNvSpPr txBox="1">
            <a:spLocks/>
          </p:cNvSpPr>
          <p:nvPr userDrawn="1"/>
        </p:nvSpPr>
        <p:spPr>
          <a:xfrm>
            <a:off x="24688798" y="16648456"/>
            <a:ext cx="1534426" cy="973667"/>
          </a:xfrm>
          <a:prstGeom prst="rect">
            <a:avLst/>
          </a:prstGeom>
        </p:spPr>
        <p:txBody>
          <a:bodyPr vert="horz" lIns="236668" tIns="118334" rIns="236668" bIns="118334" rtlCol="0" anchor="ctr"/>
          <a:lstStyle>
            <a:defPPr>
              <a:defRPr lang="en-US"/>
            </a:defPPr>
            <a:lvl1pPr marL="0" algn="r" defTabSz="457200" rtl="0" eaLnBrk="1" latinLnBrk="0" hangingPunct="1">
              <a:defRPr sz="1200" kern="1200">
                <a:solidFill>
                  <a:schemeClr val="bg1">
                    <a:lumMod val="6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E3AC38-FADC-9F4D-9B5E-981F23F26F75}" type="slidenum">
              <a:rPr lang="en-US" sz="3106" smtClean="0"/>
              <a:pPr/>
              <a:t>‹#›</a:t>
            </a:fld>
            <a:endParaRPr lang="en-US" sz="3106" dirty="0"/>
          </a:p>
        </p:txBody>
      </p:sp>
      <p:sp>
        <p:nvSpPr>
          <p:cNvPr id="8" name="Slide Number Placeholder 5"/>
          <p:cNvSpPr txBox="1">
            <a:spLocks/>
          </p:cNvSpPr>
          <p:nvPr userDrawn="1"/>
        </p:nvSpPr>
        <p:spPr>
          <a:xfrm>
            <a:off x="24688798" y="16625667"/>
            <a:ext cx="1534426" cy="973667"/>
          </a:xfrm>
          <a:prstGeom prst="rect">
            <a:avLst/>
          </a:prstGeom>
        </p:spPr>
        <p:txBody>
          <a:bodyPr vert="horz" lIns="236668" tIns="118334" rIns="236668" bIns="118334" rtlCol="0" anchor="ctr"/>
          <a:lstStyle>
            <a:defPPr>
              <a:defRPr lang="en-US"/>
            </a:defPPr>
            <a:lvl1pPr marL="0" algn="r" defTabSz="457200" rtl="0" eaLnBrk="1" latinLnBrk="0" hangingPunct="1">
              <a:defRPr sz="1200" kern="1200">
                <a:solidFill>
                  <a:schemeClr val="bg1">
                    <a:lumMod val="6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E3AC38-FADC-9F4D-9B5E-981F23F26F75}" type="slidenum">
              <a:rPr lang="en-US" sz="3106" smtClean="0"/>
              <a:pPr/>
              <a:t>‹#›</a:t>
            </a:fld>
            <a:endParaRPr lang="en-US" sz="3106" dirty="0"/>
          </a:p>
        </p:txBody>
      </p:sp>
      <p:sp>
        <p:nvSpPr>
          <p:cNvPr id="10" name="Footer Placeholder 3"/>
          <p:cNvSpPr txBox="1">
            <a:spLocks/>
          </p:cNvSpPr>
          <p:nvPr userDrawn="1"/>
        </p:nvSpPr>
        <p:spPr>
          <a:xfrm>
            <a:off x="10680107" y="16621077"/>
            <a:ext cx="14008689" cy="973667"/>
          </a:xfrm>
          <a:prstGeom prst="rect">
            <a:avLst/>
          </a:prstGeom>
        </p:spPr>
        <p:txBody>
          <a:bodyPr vert="horz" lIns="236668" tIns="118334" rIns="236668" bIns="118334"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106" dirty="0" smtClean="0"/>
              <a:t>NDRC  Capacity-Building Initiative</a:t>
            </a:r>
            <a:endParaRPr lang="en-US" sz="3106"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732367"/>
            <a:ext cx="24688800" cy="3048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371600" y="4267203"/>
            <a:ext cx="24688800" cy="1206923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5" name="Footer Placeholder 4"/>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5171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39" y="11751735"/>
            <a:ext cx="23317200" cy="3632200"/>
          </a:xfrm>
          <a:prstGeom prst="rect">
            <a:avLst/>
          </a:prstGeom>
        </p:spPr>
        <p:txBody>
          <a:bodyPr anchor="t"/>
          <a:lstStyle>
            <a:lvl1pPr algn="l">
              <a:defRPr sz="10353" b="1" cap="all"/>
            </a:lvl1pPr>
          </a:lstStyle>
          <a:p>
            <a:r>
              <a:rPr lang="en-US" smtClean="0"/>
              <a:t>Click to edit Master title style</a:t>
            </a:r>
            <a:endParaRPr lang="en-US"/>
          </a:p>
        </p:txBody>
      </p:sp>
      <p:sp>
        <p:nvSpPr>
          <p:cNvPr id="3" name="Text Placeholder 2"/>
          <p:cNvSpPr>
            <a:spLocks noGrp="1"/>
          </p:cNvSpPr>
          <p:nvPr>
            <p:ph type="body" idx="1"/>
          </p:nvPr>
        </p:nvSpPr>
        <p:spPr>
          <a:xfrm>
            <a:off x="2166939" y="7751236"/>
            <a:ext cx="23317200" cy="4000498"/>
          </a:xfrm>
          <a:prstGeom prst="rect">
            <a:avLst/>
          </a:prstGeom>
        </p:spPr>
        <p:txBody>
          <a:bodyPr anchor="b"/>
          <a:lstStyle>
            <a:lvl1pPr marL="0" indent="0">
              <a:buNone/>
              <a:defRPr sz="5176">
                <a:solidFill>
                  <a:schemeClr val="tx1">
                    <a:tint val="75000"/>
                  </a:schemeClr>
                </a:solidFill>
              </a:defRPr>
            </a:lvl1pPr>
            <a:lvl2pPr marL="1183364" indent="0">
              <a:buNone/>
              <a:defRPr sz="4659">
                <a:solidFill>
                  <a:schemeClr val="tx1">
                    <a:tint val="75000"/>
                  </a:schemeClr>
                </a:solidFill>
              </a:defRPr>
            </a:lvl2pPr>
            <a:lvl3pPr marL="2366727" indent="0">
              <a:buNone/>
              <a:defRPr sz="4142">
                <a:solidFill>
                  <a:schemeClr val="tx1">
                    <a:tint val="75000"/>
                  </a:schemeClr>
                </a:solidFill>
              </a:defRPr>
            </a:lvl3pPr>
            <a:lvl4pPr marL="3550093" indent="0">
              <a:buNone/>
              <a:defRPr sz="3623">
                <a:solidFill>
                  <a:schemeClr val="tx1">
                    <a:tint val="75000"/>
                  </a:schemeClr>
                </a:solidFill>
              </a:defRPr>
            </a:lvl4pPr>
            <a:lvl5pPr marL="4733457" indent="0">
              <a:buNone/>
              <a:defRPr sz="3623">
                <a:solidFill>
                  <a:schemeClr val="tx1">
                    <a:tint val="75000"/>
                  </a:schemeClr>
                </a:solidFill>
              </a:defRPr>
            </a:lvl5pPr>
            <a:lvl6pPr marL="5916820" indent="0">
              <a:buNone/>
              <a:defRPr sz="3623">
                <a:solidFill>
                  <a:schemeClr val="tx1">
                    <a:tint val="75000"/>
                  </a:schemeClr>
                </a:solidFill>
              </a:defRPr>
            </a:lvl6pPr>
            <a:lvl7pPr marL="7100184" indent="0">
              <a:buNone/>
              <a:defRPr sz="3623">
                <a:solidFill>
                  <a:schemeClr val="tx1">
                    <a:tint val="75000"/>
                  </a:schemeClr>
                </a:solidFill>
              </a:defRPr>
            </a:lvl7pPr>
            <a:lvl8pPr marL="8283549" indent="0">
              <a:buNone/>
              <a:defRPr sz="3623">
                <a:solidFill>
                  <a:schemeClr val="tx1">
                    <a:tint val="75000"/>
                  </a:schemeClr>
                </a:solidFill>
              </a:defRPr>
            </a:lvl8pPr>
            <a:lvl9pPr marL="9466913" indent="0">
              <a:buNone/>
              <a:defRPr sz="362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5" name="Footer Placeholder 4"/>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306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732367"/>
            <a:ext cx="24688800" cy="3048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4267203"/>
            <a:ext cx="12115800" cy="12069235"/>
          </a:xfrm>
          <a:prstGeom prst="rect">
            <a:avLst/>
          </a:prstGeom>
        </p:spPr>
        <p:txBody>
          <a:bodyPr/>
          <a:lstStyle>
            <a:lvl1pPr>
              <a:defRPr sz="7248"/>
            </a:lvl1pPr>
            <a:lvl2pPr>
              <a:defRPr sz="6212"/>
            </a:lvl2pPr>
            <a:lvl3pPr>
              <a:defRPr sz="5176"/>
            </a:lvl3pPr>
            <a:lvl4pPr>
              <a:defRPr sz="4659"/>
            </a:lvl4pPr>
            <a:lvl5pPr>
              <a:defRPr sz="4659"/>
            </a:lvl5pPr>
            <a:lvl6pPr>
              <a:defRPr sz="4659"/>
            </a:lvl6pPr>
            <a:lvl7pPr>
              <a:defRPr sz="4659"/>
            </a:lvl7pPr>
            <a:lvl8pPr>
              <a:defRPr sz="4659"/>
            </a:lvl8pPr>
            <a:lvl9pPr>
              <a:defRPr sz="465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3944600" y="4267203"/>
            <a:ext cx="12115800" cy="12069235"/>
          </a:xfrm>
          <a:prstGeom prst="rect">
            <a:avLst/>
          </a:prstGeom>
        </p:spPr>
        <p:txBody>
          <a:bodyPr/>
          <a:lstStyle>
            <a:lvl1pPr>
              <a:defRPr sz="7248"/>
            </a:lvl1pPr>
            <a:lvl2pPr>
              <a:defRPr sz="6212"/>
            </a:lvl2pPr>
            <a:lvl3pPr>
              <a:defRPr sz="5176"/>
            </a:lvl3pPr>
            <a:lvl4pPr>
              <a:defRPr sz="4659"/>
            </a:lvl4pPr>
            <a:lvl5pPr>
              <a:defRPr sz="4659"/>
            </a:lvl5pPr>
            <a:lvl6pPr>
              <a:defRPr sz="4659"/>
            </a:lvl6pPr>
            <a:lvl7pPr>
              <a:defRPr sz="4659"/>
            </a:lvl7pPr>
            <a:lvl8pPr>
              <a:defRPr sz="4659"/>
            </a:lvl8pPr>
            <a:lvl9pPr>
              <a:defRPr sz="465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6" name="Footer Placeholder 5"/>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4269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732367"/>
            <a:ext cx="24688800" cy="3048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4093634"/>
            <a:ext cx="12120565" cy="1706033"/>
          </a:xfrm>
          <a:prstGeom prst="rect">
            <a:avLst/>
          </a:prstGeom>
        </p:spPr>
        <p:txBody>
          <a:bodyPr anchor="b"/>
          <a:lstStyle>
            <a:lvl1pPr marL="0" indent="0">
              <a:buNone/>
              <a:defRPr sz="6212" b="1"/>
            </a:lvl1pPr>
            <a:lvl2pPr marL="1183364" indent="0">
              <a:buNone/>
              <a:defRPr sz="5176" b="1"/>
            </a:lvl2pPr>
            <a:lvl3pPr marL="2366727" indent="0">
              <a:buNone/>
              <a:defRPr sz="4659" b="1"/>
            </a:lvl3pPr>
            <a:lvl4pPr marL="3550093" indent="0">
              <a:buNone/>
              <a:defRPr sz="4142" b="1"/>
            </a:lvl4pPr>
            <a:lvl5pPr marL="4733457" indent="0">
              <a:buNone/>
              <a:defRPr sz="4142" b="1"/>
            </a:lvl5pPr>
            <a:lvl6pPr marL="5916820" indent="0">
              <a:buNone/>
              <a:defRPr sz="4142" b="1"/>
            </a:lvl6pPr>
            <a:lvl7pPr marL="7100184" indent="0">
              <a:buNone/>
              <a:defRPr sz="4142" b="1"/>
            </a:lvl7pPr>
            <a:lvl8pPr marL="8283549" indent="0">
              <a:buNone/>
              <a:defRPr sz="4142" b="1"/>
            </a:lvl8pPr>
            <a:lvl9pPr marL="9466913" indent="0">
              <a:buNone/>
              <a:defRPr sz="4142" b="1"/>
            </a:lvl9pPr>
          </a:lstStyle>
          <a:p>
            <a:pPr lvl="0"/>
            <a:r>
              <a:rPr lang="en-US" smtClean="0"/>
              <a:t>Click to edit Master text styles</a:t>
            </a:r>
          </a:p>
        </p:txBody>
      </p:sp>
      <p:sp>
        <p:nvSpPr>
          <p:cNvPr id="4" name="Content Placeholder 3"/>
          <p:cNvSpPr>
            <a:spLocks noGrp="1"/>
          </p:cNvSpPr>
          <p:nvPr>
            <p:ph sz="half" idx="2"/>
          </p:nvPr>
        </p:nvSpPr>
        <p:spPr>
          <a:xfrm>
            <a:off x="1371600" y="5799667"/>
            <a:ext cx="12120565" cy="10536767"/>
          </a:xfrm>
          <a:prstGeom prst="rect">
            <a:avLst/>
          </a:prstGeom>
        </p:spPr>
        <p:txBody>
          <a:bodyPr/>
          <a:lstStyle>
            <a:lvl1pPr>
              <a:defRPr sz="6212"/>
            </a:lvl1pPr>
            <a:lvl2pPr>
              <a:defRPr sz="5176"/>
            </a:lvl2pPr>
            <a:lvl3pPr>
              <a:defRPr sz="4659"/>
            </a:lvl3pPr>
            <a:lvl4pPr>
              <a:defRPr sz="4142"/>
            </a:lvl4pPr>
            <a:lvl5pPr>
              <a:defRPr sz="4142"/>
            </a:lvl5pPr>
            <a:lvl6pPr>
              <a:defRPr sz="4142"/>
            </a:lvl6pPr>
            <a:lvl7pPr>
              <a:defRPr sz="4142"/>
            </a:lvl7pPr>
            <a:lvl8pPr>
              <a:defRPr sz="4142"/>
            </a:lvl8pPr>
            <a:lvl9pPr>
              <a:defRPr sz="414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76" y="4093634"/>
            <a:ext cx="12125326" cy="1706033"/>
          </a:xfrm>
          <a:prstGeom prst="rect">
            <a:avLst/>
          </a:prstGeom>
        </p:spPr>
        <p:txBody>
          <a:bodyPr anchor="b"/>
          <a:lstStyle>
            <a:lvl1pPr marL="0" indent="0">
              <a:buNone/>
              <a:defRPr sz="6212" b="1"/>
            </a:lvl1pPr>
            <a:lvl2pPr marL="1183364" indent="0">
              <a:buNone/>
              <a:defRPr sz="5176" b="1"/>
            </a:lvl2pPr>
            <a:lvl3pPr marL="2366727" indent="0">
              <a:buNone/>
              <a:defRPr sz="4659" b="1"/>
            </a:lvl3pPr>
            <a:lvl4pPr marL="3550093" indent="0">
              <a:buNone/>
              <a:defRPr sz="4142" b="1"/>
            </a:lvl4pPr>
            <a:lvl5pPr marL="4733457" indent="0">
              <a:buNone/>
              <a:defRPr sz="4142" b="1"/>
            </a:lvl5pPr>
            <a:lvl6pPr marL="5916820" indent="0">
              <a:buNone/>
              <a:defRPr sz="4142" b="1"/>
            </a:lvl6pPr>
            <a:lvl7pPr marL="7100184" indent="0">
              <a:buNone/>
              <a:defRPr sz="4142" b="1"/>
            </a:lvl7pPr>
            <a:lvl8pPr marL="8283549" indent="0">
              <a:buNone/>
              <a:defRPr sz="4142" b="1"/>
            </a:lvl8pPr>
            <a:lvl9pPr marL="9466913" indent="0">
              <a:buNone/>
              <a:defRPr sz="4142" b="1"/>
            </a:lvl9pPr>
          </a:lstStyle>
          <a:p>
            <a:pPr lvl="0"/>
            <a:r>
              <a:rPr lang="en-US" smtClean="0"/>
              <a:t>Click to edit Master text styles</a:t>
            </a:r>
          </a:p>
        </p:txBody>
      </p:sp>
      <p:sp>
        <p:nvSpPr>
          <p:cNvPr id="6" name="Content Placeholder 5"/>
          <p:cNvSpPr>
            <a:spLocks noGrp="1"/>
          </p:cNvSpPr>
          <p:nvPr>
            <p:ph sz="quarter" idx="4"/>
          </p:nvPr>
        </p:nvSpPr>
        <p:spPr>
          <a:xfrm>
            <a:off x="13935076" y="5799667"/>
            <a:ext cx="12125326" cy="10536767"/>
          </a:xfrm>
          <a:prstGeom prst="rect">
            <a:avLst/>
          </a:prstGeom>
        </p:spPr>
        <p:txBody>
          <a:bodyPr/>
          <a:lstStyle>
            <a:lvl1pPr>
              <a:defRPr sz="6212"/>
            </a:lvl1pPr>
            <a:lvl2pPr>
              <a:defRPr sz="5176"/>
            </a:lvl2pPr>
            <a:lvl3pPr>
              <a:defRPr sz="4659"/>
            </a:lvl3pPr>
            <a:lvl4pPr>
              <a:defRPr sz="4142"/>
            </a:lvl4pPr>
            <a:lvl5pPr>
              <a:defRPr sz="4142"/>
            </a:lvl5pPr>
            <a:lvl6pPr>
              <a:defRPr sz="4142"/>
            </a:lvl6pPr>
            <a:lvl7pPr>
              <a:defRPr sz="4142"/>
            </a:lvl7pPr>
            <a:lvl8pPr>
              <a:defRPr sz="4142"/>
            </a:lvl8pPr>
            <a:lvl9pPr>
              <a:defRPr sz="414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8" name="Footer Placeholder 7"/>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
        <p:nvSpPr>
          <p:cNvPr id="10" name="Rectangle 9"/>
          <p:cNvSpPr/>
          <p:nvPr userDrawn="1"/>
        </p:nvSpPr>
        <p:spPr>
          <a:xfrm>
            <a:off x="21374977" y="1036079"/>
            <a:ext cx="4069196" cy="23372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76" b="1" dirty="0" smtClean="0">
                <a:solidFill>
                  <a:srgbClr val="FF0000"/>
                </a:solidFill>
              </a:rPr>
              <a:t>DRAFT</a:t>
            </a:r>
            <a:endParaRPr lang="en-US" sz="9076" b="1" dirty="0">
              <a:solidFill>
                <a:srgbClr val="FF0000"/>
              </a:solidFill>
            </a:endParaRPr>
          </a:p>
        </p:txBody>
      </p:sp>
    </p:spTree>
    <p:extLst>
      <p:ext uri="{BB962C8B-B14F-4D97-AF65-F5344CB8AC3E}">
        <p14:creationId xmlns:p14="http://schemas.microsoft.com/office/powerpoint/2010/main" val="3520486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71600" y="732367"/>
            <a:ext cx="24688800" cy="3048000"/>
          </a:xfrm>
          <a:prstGeom prst="rect">
            <a:avLst/>
          </a:prstGeo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4" name="Footer Placeholder 3"/>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8565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18126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2" y="728133"/>
            <a:ext cx="9024939" cy="3098800"/>
          </a:xfrm>
          <a:prstGeom prst="rect">
            <a:avLst/>
          </a:prstGeom>
        </p:spPr>
        <p:txBody>
          <a:bodyPr anchor="b"/>
          <a:lstStyle>
            <a:lvl1pPr algn="l">
              <a:defRPr sz="5176" b="1"/>
            </a:lvl1pPr>
          </a:lstStyle>
          <a:p>
            <a:r>
              <a:rPr lang="en-US" smtClean="0"/>
              <a:t>Click to edit Master title style</a:t>
            </a:r>
            <a:endParaRPr lang="en-US"/>
          </a:p>
        </p:txBody>
      </p:sp>
      <p:sp>
        <p:nvSpPr>
          <p:cNvPr id="3" name="Content Placeholder 2"/>
          <p:cNvSpPr>
            <a:spLocks noGrp="1"/>
          </p:cNvSpPr>
          <p:nvPr>
            <p:ph idx="1"/>
          </p:nvPr>
        </p:nvSpPr>
        <p:spPr>
          <a:xfrm>
            <a:off x="10725151" y="728134"/>
            <a:ext cx="15335250" cy="15608302"/>
          </a:xfrm>
          <a:prstGeom prst="rect">
            <a:avLst/>
          </a:prstGeom>
        </p:spPr>
        <p:txBody>
          <a:bodyPr/>
          <a:lstStyle>
            <a:lvl1pPr>
              <a:defRPr sz="8282"/>
            </a:lvl1pPr>
            <a:lvl2pPr>
              <a:defRPr sz="7248"/>
            </a:lvl2pPr>
            <a:lvl3pPr>
              <a:defRPr sz="6212"/>
            </a:lvl3pPr>
            <a:lvl4pPr>
              <a:defRPr sz="5176"/>
            </a:lvl4pPr>
            <a:lvl5pPr>
              <a:defRPr sz="5176"/>
            </a:lvl5pPr>
            <a:lvl6pPr>
              <a:defRPr sz="5176"/>
            </a:lvl6pPr>
            <a:lvl7pPr>
              <a:defRPr sz="5176"/>
            </a:lvl7pPr>
            <a:lvl8pPr>
              <a:defRPr sz="5176"/>
            </a:lvl8pPr>
            <a:lvl9pPr>
              <a:defRPr sz="517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2" y="3826934"/>
            <a:ext cx="9024939" cy="12509502"/>
          </a:xfrm>
          <a:prstGeom prst="rect">
            <a:avLst/>
          </a:prstGeom>
        </p:spPr>
        <p:txBody>
          <a:bodyPr/>
          <a:lstStyle>
            <a:lvl1pPr marL="0" indent="0">
              <a:buNone/>
              <a:defRPr sz="3623"/>
            </a:lvl1pPr>
            <a:lvl2pPr marL="1183364" indent="0">
              <a:buNone/>
              <a:defRPr sz="3106"/>
            </a:lvl2pPr>
            <a:lvl3pPr marL="2366727" indent="0">
              <a:buNone/>
              <a:defRPr sz="2589"/>
            </a:lvl3pPr>
            <a:lvl4pPr marL="3550093" indent="0">
              <a:buNone/>
              <a:defRPr sz="2329"/>
            </a:lvl4pPr>
            <a:lvl5pPr marL="4733457" indent="0">
              <a:buNone/>
              <a:defRPr sz="2329"/>
            </a:lvl5pPr>
            <a:lvl6pPr marL="5916820" indent="0">
              <a:buNone/>
              <a:defRPr sz="2329"/>
            </a:lvl6pPr>
            <a:lvl7pPr marL="7100184" indent="0">
              <a:buNone/>
              <a:defRPr sz="2329"/>
            </a:lvl7pPr>
            <a:lvl8pPr marL="8283549" indent="0">
              <a:buNone/>
              <a:defRPr sz="2329"/>
            </a:lvl8pPr>
            <a:lvl9pPr marL="9466913" indent="0">
              <a:buNone/>
              <a:defRPr sz="2329"/>
            </a:lvl9pPr>
          </a:lstStyle>
          <a:p>
            <a:pPr lvl="0"/>
            <a:r>
              <a:rPr lang="en-US" smtClean="0"/>
              <a:t>Click to edit Master text styles</a:t>
            </a:r>
          </a:p>
        </p:txBody>
      </p:sp>
      <p:sp>
        <p:nvSpPr>
          <p:cNvPr id="5" name="Date Placeholder 4"/>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6" name="Footer Placeholder 5"/>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319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5" y="12801600"/>
            <a:ext cx="16459200" cy="1511302"/>
          </a:xfrm>
          <a:prstGeom prst="rect">
            <a:avLst/>
          </a:prstGeom>
        </p:spPr>
        <p:txBody>
          <a:bodyPr anchor="b"/>
          <a:lstStyle>
            <a:lvl1pPr algn="l">
              <a:defRPr sz="5176" b="1"/>
            </a:lvl1pPr>
          </a:lstStyle>
          <a:p>
            <a:r>
              <a:rPr lang="en-US" smtClean="0"/>
              <a:t>Click to edit Master title style</a:t>
            </a:r>
            <a:endParaRPr lang="en-US"/>
          </a:p>
        </p:txBody>
      </p:sp>
      <p:sp>
        <p:nvSpPr>
          <p:cNvPr id="3" name="Picture Placeholder 2"/>
          <p:cNvSpPr>
            <a:spLocks noGrp="1"/>
          </p:cNvSpPr>
          <p:nvPr>
            <p:ph type="pic" idx="1"/>
          </p:nvPr>
        </p:nvSpPr>
        <p:spPr>
          <a:xfrm>
            <a:off x="5376865" y="1634067"/>
            <a:ext cx="16459200" cy="10972800"/>
          </a:xfrm>
          <a:prstGeom prst="rect">
            <a:avLst/>
          </a:prstGeom>
        </p:spPr>
        <p:txBody>
          <a:bodyPr/>
          <a:lstStyle>
            <a:lvl1pPr marL="0" indent="0">
              <a:buNone/>
              <a:defRPr sz="8282"/>
            </a:lvl1pPr>
            <a:lvl2pPr marL="1183364" indent="0">
              <a:buNone/>
              <a:defRPr sz="7248"/>
            </a:lvl2pPr>
            <a:lvl3pPr marL="2366727" indent="0">
              <a:buNone/>
              <a:defRPr sz="6212"/>
            </a:lvl3pPr>
            <a:lvl4pPr marL="3550093" indent="0">
              <a:buNone/>
              <a:defRPr sz="5176"/>
            </a:lvl4pPr>
            <a:lvl5pPr marL="4733457" indent="0">
              <a:buNone/>
              <a:defRPr sz="5176"/>
            </a:lvl5pPr>
            <a:lvl6pPr marL="5916820" indent="0">
              <a:buNone/>
              <a:defRPr sz="5176"/>
            </a:lvl6pPr>
            <a:lvl7pPr marL="7100184" indent="0">
              <a:buNone/>
              <a:defRPr sz="5176"/>
            </a:lvl7pPr>
            <a:lvl8pPr marL="8283549" indent="0">
              <a:buNone/>
              <a:defRPr sz="5176"/>
            </a:lvl8pPr>
            <a:lvl9pPr marL="9466913" indent="0">
              <a:buNone/>
              <a:defRPr sz="5176"/>
            </a:lvl9pPr>
          </a:lstStyle>
          <a:p>
            <a:endParaRPr lang="en-US"/>
          </a:p>
        </p:txBody>
      </p:sp>
      <p:sp>
        <p:nvSpPr>
          <p:cNvPr id="4" name="Text Placeholder 3"/>
          <p:cNvSpPr>
            <a:spLocks noGrp="1"/>
          </p:cNvSpPr>
          <p:nvPr>
            <p:ph type="body" sz="half" idx="2"/>
          </p:nvPr>
        </p:nvSpPr>
        <p:spPr>
          <a:xfrm>
            <a:off x="5376865" y="14312902"/>
            <a:ext cx="16459200" cy="2146298"/>
          </a:xfrm>
          <a:prstGeom prst="rect">
            <a:avLst/>
          </a:prstGeom>
        </p:spPr>
        <p:txBody>
          <a:bodyPr/>
          <a:lstStyle>
            <a:lvl1pPr marL="0" indent="0">
              <a:buNone/>
              <a:defRPr sz="3623"/>
            </a:lvl1pPr>
            <a:lvl2pPr marL="1183364" indent="0">
              <a:buNone/>
              <a:defRPr sz="3106"/>
            </a:lvl2pPr>
            <a:lvl3pPr marL="2366727" indent="0">
              <a:buNone/>
              <a:defRPr sz="2589"/>
            </a:lvl3pPr>
            <a:lvl4pPr marL="3550093" indent="0">
              <a:buNone/>
              <a:defRPr sz="2329"/>
            </a:lvl4pPr>
            <a:lvl5pPr marL="4733457" indent="0">
              <a:buNone/>
              <a:defRPr sz="2329"/>
            </a:lvl5pPr>
            <a:lvl6pPr marL="5916820" indent="0">
              <a:buNone/>
              <a:defRPr sz="2329"/>
            </a:lvl6pPr>
            <a:lvl7pPr marL="7100184" indent="0">
              <a:buNone/>
              <a:defRPr sz="2329"/>
            </a:lvl7pPr>
            <a:lvl8pPr marL="8283549" indent="0">
              <a:buNone/>
              <a:defRPr sz="2329"/>
            </a:lvl8pPr>
            <a:lvl9pPr marL="9466913" indent="0">
              <a:buNone/>
              <a:defRPr sz="2329"/>
            </a:lvl9pPr>
          </a:lstStyle>
          <a:p>
            <a:pPr lvl="0"/>
            <a:r>
              <a:rPr lang="en-US" smtClean="0"/>
              <a:t>Click to edit Master text styles</a:t>
            </a:r>
          </a:p>
        </p:txBody>
      </p:sp>
      <p:sp>
        <p:nvSpPr>
          <p:cNvPr id="5" name="Date Placeholder 4"/>
          <p:cNvSpPr>
            <a:spLocks noGrp="1"/>
          </p:cNvSpPr>
          <p:nvPr>
            <p:ph type="dt" sz="half" idx="10"/>
          </p:nvPr>
        </p:nvSpPr>
        <p:spPr>
          <a:xfrm>
            <a:off x="1371600" y="16950268"/>
            <a:ext cx="6400800" cy="973667"/>
          </a:xfrm>
          <a:prstGeom prst="rect">
            <a:avLst/>
          </a:prstGeom>
        </p:spPr>
        <p:txBody>
          <a:bodyPr/>
          <a:lstStyle/>
          <a:p>
            <a:fld id="{A9341274-9114-094E-A9A0-327176C34526}" type="datetimeFigureOut">
              <a:rPr lang="en-US" smtClean="0">
                <a:solidFill>
                  <a:prstClr val="black">
                    <a:tint val="75000"/>
                  </a:prstClr>
                </a:solidFill>
              </a:rPr>
              <a:pPr/>
              <a:t>9/30/2015</a:t>
            </a:fld>
            <a:endParaRPr lang="en-US">
              <a:solidFill>
                <a:prstClr val="black">
                  <a:tint val="75000"/>
                </a:prstClr>
              </a:solidFill>
            </a:endParaRPr>
          </a:p>
        </p:txBody>
      </p:sp>
      <p:sp>
        <p:nvSpPr>
          <p:cNvPr id="6" name="Footer Placeholder 5"/>
          <p:cNvSpPr>
            <a:spLocks noGrp="1"/>
          </p:cNvSpPr>
          <p:nvPr>
            <p:ph type="ftr" sz="quarter" idx="11"/>
          </p:nvPr>
        </p:nvSpPr>
        <p:spPr>
          <a:xfrm>
            <a:off x="9372600" y="16950268"/>
            <a:ext cx="8686800" cy="973667"/>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19659600" y="16950268"/>
            <a:ext cx="6400800" cy="973667"/>
          </a:xfrm>
          <a:prstGeom prst="rect">
            <a:avLst/>
          </a:prstGeom>
        </p:spPr>
        <p:txBody>
          <a:bodyPr/>
          <a:lstStyle/>
          <a:p>
            <a:fld id="{68D567BF-B50B-B64B-9C94-5DE1CA7F694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383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bwMode="auto">
          <a:xfrm>
            <a:off x="1209675" y="952500"/>
            <a:ext cx="25012650" cy="16382999"/>
          </a:xfrm>
          <a:prstGeom prst="rect">
            <a:avLst/>
          </a:prstGeom>
          <a:noFill/>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84057" tIns="92028" rIns="184057" bIns="92028" numCol="1" rtlCol="0" anchor="t" anchorCtr="0" compatLnSpc="1">
            <a:prstTxWarp prst="textNoShape">
              <a:avLst/>
            </a:prstTxWarp>
          </a:bodyPr>
          <a:lstStyle/>
          <a:p>
            <a:pPr defTabSz="1840605" eaLnBrk="0" fontAlgn="base" hangingPunct="0">
              <a:spcBef>
                <a:spcPct val="0"/>
              </a:spcBef>
              <a:spcAft>
                <a:spcPct val="0"/>
              </a:spcAft>
            </a:pPr>
            <a:endParaRPr lang="en-US" sz="4918">
              <a:solidFill>
                <a:srgbClr val="0D5257"/>
              </a:solidFill>
              <a:latin typeface="+mj-lt"/>
            </a:endParaRPr>
          </a:p>
        </p:txBody>
      </p:sp>
      <p:sp>
        <p:nvSpPr>
          <p:cNvPr id="9" name="Rectangle 8"/>
          <p:cNvSpPr/>
          <p:nvPr userDrawn="1"/>
        </p:nvSpPr>
        <p:spPr>
          <a:xfrm>
            <a:off x="1485900" y="2119541"/>
            <a:ext cx="12230100" cy="4910328"/>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70C0"/>
              </a:solidFill>
            </a:endParaRPr>
          </a:p>
        </p:txBody>
      </p:sp>
      <p:sp>
        <p:nvSpPr>
          <p:cNvPr id="10" name="Rectangle 9"/>
          <p:cNvSpPr/>
          <p:nvPr userDrawn="1"/>
        </p:nvSpPr>
        <p:spPr bwMode="auto">
          <a:xfrm>
            <a:off x="1485900" y="2124020"/>
            <a:ext cx="4572000" cy="733026"/>
          </a:xfrm>
          <a:prstGeom prst="rect">
            <a:avLst/>
          </a:prstGeom>
        </p:spPr>
        <p:txBody>
          <a:bodyPr vert="horz" lIns="161365" tIns="80682" rIns="161365" bIns="80682" rtlCol="0" anchor="t">
            <a:noAutofit/>
          </a:bodyPr>
          <a:lstStyle/>
          <a:p>
            <a:pPr defTabSz="1183364"/>
            <a:r>
              <a:rPr lang="en-US" sz="2800" b="1" dirty="0" smtClean="0">
                <a:latin typeface="+mj-lt"/>
                <a:cs typeface="JasmineUPC" panose="02020603050405020304" pitchFamily="18" charset="-34"/>
              </a:rPr>
              <a:t>Project Description(s)</a:t>
            </a:r>
            <a:endParaRPr lang="en-US" sz="2800" b="1" dirty="0">
              <a:latin typeface="+mj-lt"/>
              <a:cs typeface="JasmineUPC" panose="02020603050405020304" pitchFamily="18" charset="-34"/>
            </a:endParaRPr>
          </a:p>
        </p:txBody>
      </p:sp>
      <p:sp>
        <p:nvSpPr>
          <p:cNvPr id="11" name="Rectangle 10"/>
          <p:cNvSpPr/>
          <p:nvPr userDrawn="1"/>
        </p:nvSpPr>
        <p:spPr>
          <a:xfrm>
            <a:off x="1485900" y="12168651"/>
            <a:ext cx="12230100" cy="4910328"/>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70C0"/>
              </a:solidFill>
            </a:endParaRPr>
          </a:p>
        </p:txBody>
      </p:sp>
      <p:sp>
        <p:nvSpPr>
          <p:cNvPr id="12" name="Rectangle 11"/>
          <p:cNvSpPr/>
          <p:nvPr userDrawn="1"/>
        </p:nvSpPr>
        <p:spPr bwMode="auto">
          <a:xfrm>
            <a:off x="1485900" y="12193365"/>
            <a:ext cx="5395784" cy="652782"/>
          </a:xfrm>
          <a:prstGeom prst="rect">
            <a:avLst/>
          </a:prstGeom>
        </p:spPr>
        <p:txBody>
          <a:bodyPr vert="horz" lIns="161365" tIns="80682" rIns="161365" bIns="80682" rtlCol="0" anchor="t">
            <a:noAutofit/>
          </a:bodyPr>
          <a:lstStyle/>
          <a:p>
            <a:pPr defTabSz="1183364"/>
            <a:r>
              <a:rPr lang="en-US" sz="2800" b="1" dirty="0" smtClean="0">
                <a:latin typeface="+mj-lt"/>
                <a:cs typeface="JasmineUPC" panose="02020603050405020304" pitchFamily="18" charset="-34"/>
              </a:rPr>
              <a:t>Opportunities for Leverage</a:t>
            </a:r>
            <a:endParaRPr lang="en-US" sz="2800" b="1" dirty="0">
              <a:latin typeface="+mj-lt"/>
              <a:cs typeface="JasmineUPC" panose="02020603050405020304" pitchFamily="18" charset="-34"/>
            </a:endParaRPr>
          </a:p>
        </p:txBody>
      </p:sp>
      <p:sp>
        <p:nvSpPr>
          <p:cNvPr id="13" name="Rectangle 12"/>
          <p:cNvSpPr/>
          <p:nvPr userDrawn="1"/>
        </p:nvSpPr>
        <p:spPr bwMode="auto">
          <a:xfrm>
            <a:off x="13992225" y="2124020"/>
            <a:ext cx="6810375" cy="774508"/>
          </a:xfrm>
          <a:prstGeom prst="rect">
            <a:avLst/>
          </a:prstGeom>
        </p:spPr>
        <p:txBody>
          <a:bodyPr vert="horz" lIns="161365" tIns="80682" rIns="161365" bIns="80682" rtlCol="0" anchor="t">
            <a:noAutofit/>
          </a:bodyPr>
          <a:lstStyle/>
          <a:p>
            <a:pPr defTabSz="1183364"/>
            <a:r>
              <a:rPr lang="en-US" sz="2800" b="1" dirty="0" smtClean="0">
                <a:latin typeface="+mj-lt"/>
                <a:cs typeface="JasmineUPC" panose="02020603050405020304" pitchFamily="18" charset="-34"/>
              </a:rPr>
              <a:t>Project Maps and Diagrams</a:t>
            </a:r>
            <a:endParaRPr lang="en-US" sz="2800" b="1" dirty="0">
              <a:latin typeface="+mj-lt"/>
              <a:cs typeface="JasmineUPC" panose="02020603050405020304" pitchFamily="18" charset="-34"/>
            </a:endParaRPr>
          </a:p>
        </p:txBody>
      </p:sp>
      <p:sp>
        <p:nvSpPr>
          <p:cNvPr id="14" name="Rectangle 13"/>
          <p:cNvSpPr/>
          <p:nvPr userDrawn="1"/>
        </p:nvSpPr>
        <p:spPr>
          <a:xfrm>
            <a:off x="1485900" y="7144096"/>
            <a:ext cx="12230100" cy="4910328"/>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70C0"/>
              </a:solidFill>
            </a:endParaRPr>
          </a:p>
        </p:txBody>
      </p:sp>
      <p:sp>
        <p:nvSpPr>
          <p:cNvPr id="15" name="Rectangle 14"/>
          <p:cNvSpPr/>
          <p:nvPr userDrawn="1"/>
        </p:nvSpPr>
        <p:spPr bwMode="auto">
          <a:xfrm>
            <a:off x="1485900" y="7146878"/>
            <a:ext cx="3382662" cy="652782"/>
          </a:xfrm>
          <a:prstGeom prst="rect">
            <a:avLst/>
          </a:prstGeom>
        </p:spPr>
        <p:txBody>
          <a:bodyPr vert="horz" lIns="161365" tIns="80682" rIns="161365" bIns="80682" rtlCol="0" anchor="t">
            <a:noAutofit/>
          </a:bodyPr>
          <a:lstStyle/>
          <a:p>
            <a:pPr defTabSz="1183364"/>
            <a:r>
              <a:rPr lang="en-US" sz="2800" b="1" dirty="0" smtClean="0">
                <a:latin typeface="+mj-lt"/>
                <a:cs typeface="JasmineUPC" panose="02020603050405020304" pitchFamily="18" charset="-34"/>
              </a:rPr>
              <a:t>Resilience Values</a:t>
            </a:r>
            <a:endParaRPr lang="en-US" sz="2800" b="1" dirty="0">
              <a:latin typeface="+mj-lt"/>
              <a:cs typeface="JasmineUPC" panose="02020603050405020304" pitchFamily="18" charset="-34"/>
            </a:endParaRPr>
          </a:p>
        </p:txBody>
      </p:sp>
      <p:sp>
        <p:nvSpPr>
          <p:cNvPr id="16" name="Text Placeholder 5"/>
          <p:cNvSpPr txBox="1">
            <a:spLocks/>
          </p:cNvSpPr>
          <p:nvPr userDrawn="1"/>
        </p:nvSpPr>
        <p:spPr>
          <a:xfrm>
            <a:off x="1485900" y="1133856"/>
            <a:ext cx="6204122" cy="881179"/>
          </a:xfrm>
          <a:prstGeom prst="rect">
            <a:avLst/>
          </a:prstGeom>
        </p:spPr>
        <p:txBody>
          <a:bodyPr vert="horz" lIns="164592" tIns="82296" rIns="164592" bIns="82296" rtlCol="0" anchor="ctr">
            <a:noAutofit/>
          </a:bodyPr>
          <a:lstStyle>
            <a:lvl1pPr marL="0" indent="0" algn="l" defTabSz="1183364" rtl="0" eaLnBrk="1" latinLnBrk="0" hangingPunct="1">
              <a:spcBef>
                <a:spcPct val="20000"/>
              </a:spcBef>
              <a:buFont typeface="Arial"/>
              <a:buNone/>
              <a:defRPr sz="5176" kern="1200">
                <a:solidFill>
                  <a:schemeClr val="tx1">
                    <a:tint val="75000"/>
                  </a:schemeClr>
                </a:solidFill>
                <a:latin typeface="+mn-lt"/>
                <a:ea typeface="+mn-ea"/>
                <a:cs typeface="+mn-cs"/>
              </a:defRPr>
            </a:lvl1pPr>
            <a:lvl2pPr marL="1183364" indent="0" algn="l" defTabSz="1183364" rtl="0" eaLnBrk="1" latinLnBrk="0" hangingPunct="1">
              <a:spcBef>
                <a:spcPct val="20000"/>
              </a:spcBef>
              <a:buFont typeface="Arial"/>
              <a:buNone/>
              <a:defRPr sz="4659" kern="1200">
                <a:solidFill>
                  <a:schemeClr val="tx1">
                    <a:tint val="75000"/>
                  </a:schemeClr>
                </a:solidFill>
                <a:latin typeface="+mn-lt"/>
                <a:ea typeface="+mn-ea"/>
                <a:cs typeface="+mn-cs"/>
              </a:defRPr>
            </a:lvl2pPr>
            <a:lvl3pPr marL="2366727" indent="0" algn="l" defTabSz="1183364" rtl="0" eaLnBrk="1" latinLnBrk="0" hangingPunct="1">
              <a:spcBef>
                <a:spcPct val="20000"/>
              </a:spcBef>
              <a:buFont typeface="Arial"/>
              <a:buNone/>
              <a:defRPr sz="4142" kern="1200">
                <a:solidFill>
                  <a:schemeClr val="tx1">
                    <a:tint val="75000"/>
                  </a:schemeClr>
                </a:solidFill>
                <a:latin typeface="+mn-lt"/>
                <a:ea typeface="+mn-ea"/>
                <a:cs typeface="+mn-cs"/>
              </a:defRPr>
            </a:lvl3pPr>
            <a:lvl4pPr marL="3550093"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4pPr>
            <a:lvl5pPr marL="4733457"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5pPr>
            <a:lvl6pPr marL="5916820"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6pPr>
            <a:lvl7pPr marL="7100184"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7pPr>
            <a:lvl8pPr marL="8283549"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8pPr>
            <a:lvl9pPr marL="9466913" indent="0" algn="l" defTabSz="1183364" rtl="0" eaLnBrk="1" latinLnBrk="0" hangingPunct="1">
              <a:spcBef>
                <a:spcPct val="20000"/>
              </a:spcBef>
              <a:buFont typeface="Arial"/>
              <a:buNone/>
              <a:defRPr sz="3623" kern="1200">
                <a:solidFill>
                  <a:schemeClr val="tx1">
                    <a:tint val="75000"/>
                  </a:schemeClr>
                </a:solidFill>
                <a:latin typeface="+mn-lt"/>
                <a:ea typeface="+mn-ea"/>
                <a:cs typeface="+mn-cs"/>
              </a:defRPr>
            </a:lvl9pPr>
          </a:lstStyle>
          <a:p>
            <a:pPr>
              <a:spcBef>
                <a:spcPts val="0"/>
              </a:spcBef>
            </a:pPr>
            <a:r>
              <a:rPr lang="en-US" sz="4000" b="1" dirty="0" smtClean="0">
                <a:solidFill>
                  <a:schemeClr val="tx1"/>
                </a:solidFill>
                <a:latin typeface="+mj-lt"/>
                <a:cs typeface="JasmineUPC" panose="02020603050405020304" pitchFamily="18" charset="-34"/>
              </a:rPr>
              <a:t>Proposed Project</a:t>
            </a:r>
            <a:endParaRPr lang="en-US" sz="4000" b="1" dirty="0">
              <a:solidFill>
                <a:schemeClr val="tx1"/>
              </a:solidFill>
              <a:latin typeface="+mj-lt"/>
            </a:endParaRPr>
          </a:p>
        </p:txBody>
      </p:sp>
    </p:spTree>
    <p:extLst>
      <p:ext uri="{BB962C8B-B14F-4D97-AF65-F5344CB8AC3E}">
        <p14:creationId xmlns:p14="http://schemas.microsoft.com/office/powerpoint/2010/main" val="37366654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49" r:id="rId13"/>
  </p:sldLayoutIdLst>
  <p:txStyles>
    <p:titleStyle>
      <a:lvl1pPr algn="ctr" defTabSz="1183364" rtl="0" eaLnBrk="1" latinLnBrk="0" hangingPunct="1">
        <a:spcBef>
          <a:spcPct val="0"/>
        </a:spcBef>
        <a:buNone/>
        <a:defRPr sz="11388" kern="1200">
          <a:solidFill>
            <a:schemeClr val="tx1"/>
          </a:solidFill>
          <a:latin typeface="+mj-lt"/>
          <a:ea typeface="+mj-ea"/>
          <a:cs typeface="+mj-cs"/>
        </a:defRPr>
      </a:lvl1pPr>
    </p:titleStyle>
    <p:bodyStyle>
      <a:lvl1pPr marL="887522" indent="-887522" algn="l" defTabSz="1183364" rtl="0" eaLnBrk="1" latinLnBrk="0" hangingPunct="1">
        <a:spcBef>
          <a:spcPct val="20000"/>
        </a:spcBef>
        <a:buFont typeface="Arial"/>
        <a:buChar char="•"/>
        <a:defRPr sz="8282" kern="1200">
          <a:solidFill>
            <a:schemeClr val="tx1"/>
          </a:solidFill>
          <a:latin typeface="+mn-lt"/>
          <a:ea typeface="+mn-ea"/>
          <a:cs typeface="+mn-cs"/>
        </a:defRPr>
      </a:lvl1pPr>
      <a:lvl2pPr marL="1922967" indent="-739603" algn="l" defTabSz="1183364" rtl="0" eaLnBrk="1" latinLnBrk="0" hangingPunct="1">
        <a:spcBef>
          <a:spcPct val="20000"/>
        </a:spcBef>
        <a:buFont typeface="Arial"/>
        <a:buChar char="–"/>
        <a:defRPr sz="7248" kern="1200">
          <a:solidFill>
            <a:schemeClr val="tx1"/>
          </a:solidFill>
          <a:latin typeface="+mn-lt"/>
          <a:ea typeface="+mn-ea"/>
          <a:cs typeface="+mn-cs"/>
        </a:defRPr>
      </a:lvl2pPr>
      <a:lvl3pPr marL="2958410" indent="-591683" algn="l" defTabSz="1183364" rtl="0" eaLnBrk="1" latinLnBrk="0" hangingPunct="1">
        <a:spcBef>
          <a:spcPct val="20000"/>
        </a:spcBef>
        <a:buFont typeface="Arial"/>
        <a:buChar char="•"/>
        <a:defRPr sz="6212" kern="1200">
          <a:solidFill>
            <a:schemeClr val="tx1"/>
          </a:solidFill>
          <a:latin typeface="+mn-lt"/>
          <a:ea typeface="+mn-ea"/>
          <a:cs typeface="+mn-cs"/>
        </a:defRPr>
      </a:lvl3pPr>
      <a:lvl4pPr marL="4141774" indent="-591683" algn="l" defTabSz="1183364" rtl="0" eaLnBrk="1" latinLnBrk="0" hangingPunct="1">
        <a:spcBef>
          <a:spcPct val="20000"/>
        </a:spcBef>
        <a:buFont typeface="Arial"/>
        <a:buChar char="–"/>
        <a:defRPr sz="5176" kern="1200">
          <a:solidFill>
            <a:schemeClr val="tx1"/>
          </a:solidFill>
          <a:latin typeface="+mn-lt"/>
          <a:ea typeface="+mn-ea"/>
          <a:cs typeface="+mn-cs"/>
        </a:defRPr>
      </a:lvl4pPr>
      <a:lvl5pPr marL="5325139" indent="-591683" algn="l" defTabSz="1183364" rtl="0" eaLnBrk="1" latinLnBrk="0" hangingPunct="1">
        <a:spcBef>
          <a:spcPct val="20000"/>
        </a:spcBef>
        <a:buFont typeface="Arial"/>
        <a:buChar char="»"/>
        <a:defRPr sz="5176" kern="1200">
          <a:solidFill>
            <a:schemeClr val="tx1"/>
          </a:solidFill>
          <a:latin typeface="+mn-lt"/>
          <a:ea typeface="+mn-ea"/>
          <a:cs typeface="+mn-cs"/>
        </a:defRPr>
      </a:lvl5pPr>
      <a:lvl6pPr marL="6508503" indent="-591683" algn="l" defTabSz="1183364" rtl="0" eaLnBrk="1" latinLnBrk="0" hangingPunct="1">
        <a:spcBef>
          <a:spcPct val="20000"/>
        </a:spcBef>
        <a:buFont typeface="Arial"/>
        <a:buChar char="•"/>
        <a:defRPr sz="5176" kern="1200">
          <a:solidFill>
            <a:schemeClr val="tx1"/>
          </a:solidFill>
          <a:latin typeface="+mn-lt"/>
          <a:ea typeface="+mn-ea"/>
          <a:cs typeface="+mn-cs"/>
        </a:defRPr>
      </a:lvl6pPr>
      <a:lvl7pPr marL="7691867" indent="-591683" algn="l" defTabSz="1183364" rtl="0" eaLnBrk="1" latinLnBrk="0" hangingPunct="1">
        <a:spcBef>
          <a:spcPct val="20000"/>
        </a:spcBef>
        <a:buFont typeface="Arial"/>
        <a:buChar char="•"/>
        <a:defRPr sz="5176" kern="1200">
          <a:solidFill>
            <a:schemeClr val="tx1"/>
          </a:solidFill>
          <a:latin typeface="+mn-lt"/>
          <a:ea typeface="+mn-ea"/>
          <a:cs typeface="+mn-cs"/>
        </a:defRPr>
      </a:lvl7pPr>
      <a:lvl8pPr marL="8875230" indent="-591683" algn="l" defTabSz="1183364" rtl="0" eaLnBrk="1" latinLnBrk="0" hangingPunct="1">
        <a:spcBef>
          <a:spcPct val="20000"/>
        </a:spcBef>
        <a:buFont typeface="Arial"/>
        <a:buChar char="•"/>
        <a:defRPr sz="5176" kern="1200">
          <a:solidFill>
            <a:schemeClr val="tx1"/>
          </a:solidFill>
          <a:latin typeface="+mn-lt"/>
          <a:ea typeface="+mn-ea"/>
          <a:cs typeface="+mn-cs"/>
        </a:defRPr>
      </a:lvl8pPr>
      <a:lvl9pPr marL="10058596" indent="-591683" algn="l" defTabSz="1183364" rtl="0" eaLnBrk="1" latinLnBrk="0" hangingPunct="1">
        <a:spcBef>
          <a:spcPct val="20000"/>
        </a:spcBef>
        <a:buFont typeface="Arial"/>
        <a:buChar char="•"/>
        <a:defRPr sz="5176" kern="1200">
          <a:solidFill>
            <a:schemeClr val="tx1"/>
          </a:solidFill>
          <a:latin typeface="+mn-lt"/>
          <a:ea typeface="+mn-ea"/>
          <a:cs typeface="+mn-cs"/>
        </a:defRPr>
      </a:lvl9pPr>
    </p:bodyStyle>
    <p:otherStyle>
      <a:defPPr>
        <a:defRPr lang="en-US"/>
      </a:defPPr>
      <a:lvl1pPr marL="0" algn="l" defTabSz="1183364" rtl="0" eaLnBrk="1" latinLnBrk="0" hangingPunct="1">
        <a:defRPr sz="4659" kern="1200">
          <a:solidFill>
            <a:schemeClr val="tx1"/>
          </a:solidFill>
          <a:latin typeface="+mn-lt"/>
          <a:ea typeface="+mn-ea"/>
          <a:cs typeface="+mn-cs"/>
        </a:defRPr>
      </a:lvl1pPr>
      <a:lvl2pPr marL="1183364" algn="l" defTabSz="1183364" rtl="0" eaLnBrk="1" latinLnBrk="0" hangingPunct="1">
        <a:defRPr sz="4659" kern="1200">
          <a:solidFill>
            <a:schemeClr val="tx1"/>
          </a:solidFill>
          <a:latin typeface="+mn-lt"/>
          <a:ea typeface="+mn-ea"/>
          <a:cs typeface="+mn-cs"/>
        </a:defRPr>
      </a:lvl2pPr>
      <a:lvl3pPr marL="2366727" algn="l" defTabSz="1183364" rtl="0" eaLnBrk="1" latinLnBrk="0" hangingPunct="1">
        <a:defRPr sz="4659" kern="1200">
          <a:solidFill>
            <a:schemeClr val="tx1"/>
          </a:solidFill>
          <a:latin typeface="+mn-lt"/>
          <a:ea typeface="+mn-ea"/>
          <a:cs typeface="+mn-cs"/>
        </a:defRPr>
      </a:lvl3pPr>
      <a:lvl4pPr marL="3550093" algn="l" defTabSz="1183364" rtl="0" eaLnBrk="1" latinLnBrk="0" hangingPunct="1">
        <a:defRPr sz="4659" kern="1200">
          <a:solidFill>
            <a:schemeClr val="tx1"/>
          </a:solidFill>
          <a:latin typeface="+mn-lt"/>
          <a:ea typeface="+mn-ea"/>
          <a:cs typeface="+mn-cs"/>
        </a:defRPr>
      </a:lvl4pPr>
      <a:lvl5pPr marL="4733457" algn="l" defTabSz="1183364" rtl="0" eaLnBrk="1" latinLnBrk="0" hangingPunct="1">
        <a:defRPr sz="4659" kern="1200">
          <a:solidFill>
            <a:schemeClr val="tx1"/>
          </a:solidFill>
          <a:latin typeface="+mn-lt"/>
          <a:ea typeface="+mn-ea"/>
          <a:cs typeface="+mn-cs"/>
        </a:defRPr>
      </a:lvl5pPr>
      <a:lvl6pPr marL="5916820" algn="l" defTabSz="1183364" rtl="0" eaLnBrk="1" latinLnBrk="0" hangingPunct="1">
        <a:defRPr sz="4659" kern="1200">
          <a:solidFill>
            <a:schemeClr val="tx1"/>
          </a:solidFill>
          <a:latin typeface="+mn-lt"/>
          <a:ea typeface="+mn-ea"/>
          <a:cs typeface="+mn-cs"/>
        </a:defRPr>
      </a:lvl6pPr>
      <a:lvl7pPr marL="7100184" algn="l" defTabSz="1183364" rtl="0" eaLnBrk="1" latinLnBrk="0" hangingPunct="1">
        <a:defRPr sz="4659" kern="1200">
          <a:solidFill>
            <a:schemeClr val="tx1"/>
          </a:solidFill>
          <a:latin typeface="+mn-lt"/>
          <a:ea typeface="+mn-ea"/>
          <a:cs typeface="+mn-cs"/>
        </a:defRPr>
      </a:lvl7pPr>
      <a:lvl8pPr marL="8283549" algn="l" defTabSz="1183364" rtl="0" eaLnBrk="1" latinLnBrk="0" hangingPunct="1">
        <a:defRPr sz="4659" kern="1200">
          <a:solidFill>
            <a:schemeClr val="tx1"/>
          </a:solidFill>
          <a:latin typeface="+mn-lt"/>
          <a:ea typeface="+mn-ea"/>
          <a:cs typeface="+mn-cs"/>
        </a:defRPr>
      </a:lvl8pPr>
      <a:lvl9pPr marL="9466913" algn="l" defTabSz="1183364" rtl="0" eaLnBrk="1" latinLnBrk="0" hangingPunct="1">
        <a:defRPr sz="465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Resilience.Academy@rockfound.org"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6104" y="121858"/>
            <a:ext cx="25881497" cy="16712267"/>
          </a:xfrm>
          <a:prstGeom prst="rect">
            <a:avLst/>
          </a:prstGeom>
        </p:spPr>
        <p:txBody>
          <a:bodyPr wrap="square">
            <a:spAutoFit/>
          </a:bodyPr>
          <a:lstStyle/>
          <a:p>
            <a:r>
              <a:rPr lang="en-US" sz="4000" b="1" dirty="0"/>
              <a:t>NDRC Capacity-Building Initiative </a:t>
            </a:r>
            <a:br>
              <a:rPr lang="en-US" sz="4000" b="1" dirty="0"/>
            </a:br>
            <a:r>
              <a:rPr lang="en-US" sz="4000" b="1" dirty="0"/>
              <a:t>Applicant and Funders Summit Preparation | Project Boards</a:t>
            </a:r>
            <a:endParaRPr lang="en-US" sz="4000" dirty="0"/>
          </a:p>
          <a:p>
            <a:r>
              <a:rPr lang="en-US" sz="4000" dirty="0"/>
              <a:t> </a:t>
            </a:r>
          </a:p>
          <a:p>
            <a:r>
              <a:rPr lang="en-US" sz="4000" dirty="0"/>
              <a:t>The Applicant and Funders Summit provides a forum for applicant teams to share and solicit feedback on their Phase 2 project proposals and broader resilience initiatives. In order to showcase Phase 2 projects, we ask that you prepare a “project board” that describes elements of your proposed Phase 2 </a:t>
            </a:r>
            <a:r>
              <a:rPr lang="en-US" sz="4000" dirty="0" smtClean="0"/>
              <a:t>submission and highlights its resilience values. </a:t>
            </a:r>
            <a:r>
              <a:rPr lang="en-US" sz="4000" dirty="0"/>
              <a:t>Boards will be displayed at the reception on October 5 and may also supplement critique panel presentations on October 6. </a:t>
            </a:r>
          </a:p>
          <a:p>
            <a:r>
              <a:rPr lang="en-US" sz="4000" dirty="0"/>
              <a:t> </a:t>
            </a:r>
          </a:p>
          <a:p>
            <a:r>
              <a:rPr lang="en-US" sz="4000" dirty="0"/>
              <a:t>The Rockefeller Program Team has provided a template for the project boards and will be printing </a:t>
            </a:r>
            <a:r>
              <a:rPr lang="en-US" sz="4000" b="1" i="1" dirty="0"/>
              <a:t>20-inch by 30-inch color boards</a:t>
            </a:r>
            <a:r>
              <a:rPr lang="en-US" sz="4000" i="1" dirty="0"/>
              <a:t> </a:t>
            </a:r>
            <a:r>
              <a:rPr lang="en-US" sz="4000" dirty="0"/>
              <a:t>for the reception. In order to insure that we meet print deadlines, please email your final board to </a:t>
            </a:r>
            <a:r>
              <a:rPr lang="en-US" sz="4000" u="sng" dirty="0">
                <a:hlinkClick r:id="rId2"/>
              </a:rPr>
              <a:t>Resilience.Academy@rockfound.org</a:t>
            </a:r>
            <a:r>
              <a:rPr lang="en-US" sz="4000" dirty="0"/>
              <a:t> by </a:t>
            </a:r>
            <a:r>
              <a:rPr lang="en-US" sz="4000" b="1" dirty="0"/>
              <a:t>Wednesday, </a:t>
            </a:r>
            <a:r>
              <a:rPr lang="en-US" sz="4000" b="1" dirty="0" smtClean="0"/>
              <a:t>September 30, 3015. </a:t>
            </a:r>
            <a:endParaRPr lang="en-US" sz="4000" dirty="0"/>
          </a:p>
          <a:p>
            <a:r>
              <a:rPr lang="en-US" sz="4000" dirty="0"/>
              <a:t> </a:t>
            </a:r>
          </a:p>
          <a:p>
            <a:r>
              <a:rPr lang="en-US" sz="4000" b="1" dirty="0"/>
              <a:t>Instructions</a:t>
            </a:r>
            <a:endParaRPr lang="en-US" sz="4000" dirty="0"/>
          </a:p>
          <a:p>
            <a:r>
              <a:rPr lang="en-US" sz="4000" b="1" dirty="0"/>
              <a:t> </a:t>
            </a:r>
            <a:endParaRPr lang="en-US" sz="4000" dirty="0"/>
          </a:p>
          <a:p>
            <a:pPr lvl="0"/>
            <a:r>
              <a:rPr lang="en-US" sz="4000" b="1" dirty="0"/>
              <a:t>Use the enclosed PowerPoint template to describe your Phase 2 project(s). </a:t>
            </a:r>
            <a:endParaRPr lang="en-US" sz="4000" dirty="0"/>
          </a:p>
          <a:p>
            <a:r>
              <a:rPr lang="en-US" sz="4000" dirty="0"/>
              <a:t>Please provide the requested text information and use the template designed by the Rockefeller Program Team for consistency and high-quality printing. We recommend that you use a minimum 18-point font size for readability</a:t>
            </a:r>
            <a:r>
              <a:rPr lang="en-US" sz="4000" dirty="0" smtClean="0"/>
              <a:t>. We will print a maximum of ONE board per team. </a:t>
            </a:r>
            <a:endParaRPr lang="en-US" sz="4000" dirty="0"/>
          </a:p>
          <a:p>
            <a:r>
              <a:rPr lang="en-US" sz="4000" dirty="0"/>
              <a:t> </a:t>
            </a:r>
          </a:p>
          <a:p>
            <a:pPr lvl="0"/>
            <a:r>
              <a:rPr lang="en-US" sz="4000" b="1" dirty="0"/>
              <a:t>Add visuals to the “Project Maps and Diagrams” section of the board.</a:t>
            </a:r>
            <a:endParaRPr lang="en-US" sz="4000" dirty="0"/>
          </a:p>
          <a:p>
            <a:r>
              <a:rPr lang="en-US" sz="4000" dirty="0"/>
              <a:t>Visuals may include maps, project design diagrams, photos, or other graphics. We strongly encourage you to </a:t>
            </a:r>
            <a:r>
              <a:rPr lang="en-US" sz="4000" b="1" i="1" dirty="0"/>
              <a:t>use the highest quality images available</a:t>
            </a:r>
            <a:r>
              <a:rPr lang="en-US" sz="4000" dirty="0"/>
              <a:t> to prevent pixilation. </a:t>
            </a:r>
          </a:p>
          <a:p>
            <a:r>
              <a:rPr lang="en-US" sz="4000" dirty="0"/>
              <a:t> </a:t>
            </a:r>
          </a:p>
          <a:p>
            <a:pPr lvl="0"/>
            <a:r>
              <a:rPr lang="en-US" sz="4000" b="1" dirty="0"/>
              <a:t>Send an electronic version to</a:t>
            </a:r>
            <a:r>
              <a:rPr lang="en-US" sz="4000" dirty="0"/>
              <a:t> </a:t>
            </a:r>
            <a:r>
              <a:rPr lang="en-US" sz="4000" u="sng" dirty="0">
                <a:hlinkClick r:id="rId2"/>
              </a:rPr>
              <a:t>Resilience.Academy@rockfound.org</a:t>
            </a:r>
            <a:r>
              <a:rPr lang="en-US" sz="4000" dirty="0"/>
              <a:t> by </a:t>
            </a:r>
            <a:r>
              <a:rPr lang="en-US" sz="4000" b="1" dirty="0" smtClean="0"/>
              <a:t>September 30.</a:t>
            </a:r>
            <a:endParaRPr lang="en-US" sz="4000" b="1" dirty="0"/>
          </a:p>
          <a:p>
            <a:r>
              <a:rPr lang="en-US" sz="4000" dirty="0"/>
              <a:t>Please submit your final, print-ready version. Due to printing deadlines, late submission will not be accepted. </a:t>
            </a:r>
          </a:p>
          <a:p>
            <a:r>
              <a:rPr lang="en-US" sz="4000" dirty="0"/>
              <a:t> </a:t>
            </a:r>
          </a:p>
          <a:p>
            <a:r>
              <a:rPr lang="en-US" sz="4000" dirty="0"/>
              <a:t>If you have additional questions about your project board, please contact Theresa Cassano at tcassano@hraadvisors.com.</a:t>
            </a:r>
            <a:endParaRPr lang="en-US" sz="4000" dirty="0">
              <a:effectLst/>
            </a:endParaRPr>
          </a:p>
        </p:txBody>
      </p:sp>
    </p:spTree>
    <p:extLst>
      <p:ext uri="{BB962C8B-B14F-4D97-AF65-F5344CB8AC3E}">
        <p14:creationId xmlns:p14="http://schemas.microsoft.com/office/powerpoint/2010/main" val="1760593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5"/>
          <p:cNvSpPr txBox="1">
            <a:spLocks/>
          </p:cNvSpPr>
          <p:nvPr/>
        </p:nvSpPr>
        <p:spPr>
          <a:xfrm>
            <a:off x="19894378" y="1133856"/>
            <a:ext cx="6089822" cy="881179"/>
          </a:xfrm>
          <a:prstGeom prst="rect">
            <a:avLst/>
          </a:prstGeom>
        </p:spPr>
        <p:txBody>
          <a:bodyPr lIns="164592" tIns="82296" rIns="164592" bIns="82296" anchor="ctr">
            <a:noAutofit/>
          </a:bodyPr>
          <a:lstStyle>
            <a:lvl1pPr marL="887522" indent="-887522" algn="l" defTabSz="1183364" rtl="0" eaLnBrk="1" latinLnBrk="0" hangingPunct="1">
              <a:spcBef>
                <a:spcPct val="20000"/>
              </a:spcBef>
              <a:buFont typeface="Arial"/>
              <a:buChar char="•"/>
              <a:defRPr sz="8282" kern="1200">
                <a:solidFill>
                  <a:schemeClr val="tx1"/>
                </a:solidFill>
                <a:latin typeface="+mn-lt"/>
                <a:ea typeface="+mn-ea"/>
                <a:cs typeface="+mn-cs"/>
              </a:defRPr>
            </a:lvl1pPr>
            <a:lvl2pPr marL="1922967" indent="-739603" algn="l" defTabSz="1183364" rtl="0" eaLnBrk="1" latinLnBrk="0" hangingPunct="1">
              <a:spcBef>
                <a:spcPct val="20000"/>
              </a:spcBef>
              <a:buFont typeface="Arial"/>
              <a:buChar char="–"/>
              <a:defRPr sz="7248" kern="1200">
                <a:solidFill>
                  <a:schemeClr val="tx1"/>
                </a:solidFill>
                <a:latin typeface="+mn-lt"/>
                <a:ea typeface="+mn-ea"/>
                <a:cs typeface="+mn-cs"/>
              </a:defRPr>
            </a:lvl2pPr>
            <a:lvl3pPr marL="2958410" indent="-591683" algn="l" defTabSz="1183364" rtl="0" eaLnBrk="1" latinLnBrk="0" hangingPunct="1">
              <a:spcBef>
                <a:spcPct val="20000"/>
              </a:spcBef>
              <a:buFont typeface="Arial"/>
              <a:buChar char="•"/>
              <a:defRPr sz="6212" kern="1200">
                <a:solidFill>
                  <a:schemeClr val="tx1"/>
                </a:solidFill>
                <a:latin typeface="+mn-lt"/>
                <a:ea typeface="+mn-ea"/>
                <a:cs typeface="+mn-cs"/>
              </a:defRPr>
            </a:lvl3pPr>
            <a:lvl4pPr marL="4141774" indent="-591683" algn="l" defTabSz="1183364" rtl="0" eaLnBrk="1" latinLnBrk="0" hangingPunct="1">
              <a:spcBef>
                <a:spcPct val="20000"/>
              </a:spcBef>
              <a:buFont typeface="Arial"/>
              <a:buChar char="–"/>
              <a:defRPr sz="5176" kern="1200">
                <a:solidFill>
                  <a:schemeClr val="tx1"/>
                </a:solidFill>
                <a:latin typeface="+mn-lt"/>
                <a:ea typeface="+mn-ea"/>
                <a:cs typeface="+mn-cs"/>
              </a:defRPr>
            </a:lvl4pPr>
            <a:lvl5pPr marL="5325139" indent="-591683" algn="l" defTabSz="1183364" rtl="0" eaLnBrk="1" latinLnBrk="0" hangingPunct="1">
              <a:spcBef>
                <a:spcPct val="20000"/>
              </a:spcBef>
              <a:buFont typeface="Arial"/>
              <a:buChar char="»"/>
              <a:defRPr sz="5176" kern="1200">
                <a:solidFill>
                  <a:schemeClr val="tx1"/>
                </a:solidFill>
                <a:latin typeface="+mn-lt"/>
                <a:ea typeface="+mn-ea"/>
                <a:cs typeface="+mn-cs"/>
              </a:defRPr>
            </a:lvl5pPr>
            <a:lvl6pPr marL="6508503" indent="-591683" algn="l" defTabSz="1183364" rtl="0" eaLnBrk="1" latinLnBrk="0" hangingPunct="1">
              <a:spcBef>
                <a:spcPct val="20000"/>
              </a:spcBef>
              <a:buFont typeface="Arial"/>
              <a:buChar char="•"/>
              <a:defRPr sz="5176" kern="1200">
                <a:solidFill>
                  <a:schemeClr val="tx1"/>
                </a:solidFill>
                <a:latin typeface="+mn-lt"/>
                <a:ea typeface="+mn-ea"/>
                <a:cs typeface="+mn-cs"/>
              </a:defRPr>
            </a:lvl6pPr>
            <a:lvl7pPr marL="7691867" indent="-591683" algn="l" defTabSz="1183364" rtl="0" eaLnBrk="1" latinLnBrk="0" hangingPunct="1">
              <a:spcBef>
                <a:spcPct val="20000"/>
              </a:spcBef>
              <a:buFont typeface="Arial"/>
              <a:buChar char="•"/>
              <a:defRPr sz="5176" kern="1200">
                <a:solidFill>
                  <a:schemeClr val="tx1"/>
                </a:solidFill>
                <a:latin typeface="+mn-lt"/>
                <a:ea typeface="+mn-ea"/>
                <a:cs typeface="+mn-cs"/>
              </a:defRPr>
            </a:lvl7pPr>
            <a:lvl8pPr marL="8875230" indent="-591683" algn="l" defTabSz="1183364" rtl="0" eaLnBrk="1" latinLnBrk="0" hangingPunct="1">
              <a:spcBef>
                <a:spcPct val="20000"/>
              </a:spcBef>
              <a:buFont typeface="Arial"/>
              <a:buChar char="•"/>
              <a:defRPr sz="5176" kern="1200">
                <a:solidFill>
                  <a:schemeClr val="tx1"/>
                </a:solidFill>
                <a:latin typeface="+mn-lt"/>
                <a:ea typeface="+mn-ea"/>
                <a:cs typeface="+mn-cs"/>
              </a:defRPr>
            </a:lvl8pPr>
            <a:lvl9pPr marL="10058596" indent="-591683" algn="l" defTabSz="1183364" rtl="0" eaLnBrk="1" latinLnBrk="0" hangingPunct="1">
              <a:spcBef>
                <a:spcPct val="20000"/>
              </a:spcBef>
              <a:buFont typeface="Arial"/>
              <a:buChar char="•"/>
              <a:defRPr sz="5176" kern="1200">
                <a:solidFill>
                  <a:schemeClr val="tx1"/>
                </a:solidFill>
                <a:latin typeface="+mn-lt"/>
                <a:ea typeface="+mn-ea"/>
                <a:cs typeface="+mn-cs"/>
              </a:defRPr>
            </a:lvl9pPr>
          </a:lstStyle>
          <a:p>
            <a:pPr marL="0" indent="0" algn="r">
              <a:spcBef>
                <a:spcPts val="0"/>
              </a:spcBef>
              <a:buFont typeface="Arial"/>
              <a:buNone/>
            </a:pPr>
            <a:r>
              <a:rPr lang="en-US" sz="4000" b="1" dirty="0" smtClean="0">
                <a:latin typeface="+mj-lt"/>
              </a:rPr>
              <a:t>State of Alaska</a:t>
            </a:r>
            <a:endParaRPr lang="en-US" sz="4000" b="1" dirty="0">
              <a:latin typeface="+mj-lt"/>
            </a:endParaRPr>
          </a:p>
        </p:txBody>
      </p:sp>
      <p:sp>
        <p:nvSpPr>
          <p:cNvPr id="15" name="Rectangle 14"/>
          <p:cNvSpPr/>
          <p:nvPr/>
        </p:nvSpPr>
        <p:spPr bwMode="auto">
          <a:xfrm>
            <a:off x="1485900" y="2718488"/>
            <a:ext cx="12230099" cy="4452895"/>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r>
              <a:rPr lang="en-US" sz="2400" b="1" dirty="0" smtClean="0"/>
              <a:t>Recovery/Resiliency projects in three Tribal Areas (AVCP, TCC and </a:t>
            </a:r>
            <a:r>
              <a:rPr lang="en-US" sz="2400" b="1" dirty="0" err="1" smtClean="0"/>
              <a:t>Kawerak</a:t>
            </a:r>
            <a:r>
              <a:rPr lang="en-US" sz="2400" b="1" dirty="0" smtClean="0"/>
              <a:t>)</a:t>
            </a:r>
          </a:p>
          <a:p>
            <a:pPr marL="342900" indent="-342900">
              <a:buFontTx/>
              <a:buChar char="-"/>
            </a:pPr>
            <a:r>
              <a:rPr lang="en-US" sz="2400" b="1" dirty="0" smtClean="0"/>
              <a:t>Newtok (AVCP): </a:t>
            </a:r>
            <a:r>
              <a:rPr lang="en-US" sz="2400" dirty="0" smtClean="0"/>
              <a:t>Community Relocation: Home acquisition &amp; housing; landfill development; residential road development; decentralized water, sewer and power infrastructure</a:t>
            </a:r>
          </a:p>
          <a:p>
            <a:pPr marL="342900" indent="-342900">
              <a:buFontTx/>
              <a:buChar char="-"/>
            </a:pPr>
            <a:r>
              <a:rPr lang="en-US" sz="2400" b="1" dirty="0" err="1" smtClean="0"/>
              <a:t>Emmonak</a:t>
            </a:r>
            <a:r>
              <a:rPr lang="en-US" sz="2400" b="1" dirty="0" smtClean="0"/>
              <a:t> (AVCP): </a:t>
            </a:r>
            <a:r>
              <a:rPr lang="en-US" sz="2400" dirty="0" smtClean="0"/>
              <a:t>Mitigation/Resilience of transportation systems in Yukon River hub community: regional port; workforce development; new frontage road; runway extension</a:t>
            </a:r>
          </a:p>
          <a:p>
            <a:pPr marL="342900" indent="-342900">
              <a:buFontTx/>
              <a:buChar char="-"/>
            </a:pPr>
            <a:r>
              <a:rPr lang="en-US" sz="2400" b="1" dirty="0" smtClean="0"/>
              <a:t>Galena (TCC): </a:t>
            </a:r>
            <a:r>
              <a:rPr lang="en-US" sz="2400" dirty="0" smtClean="0"/>
              <a:t>Mitigation/Resilience of infrastructure in Yukon River hub community: Infrastructure protection &amp; green energy; evacuation Route; landfill recovery/development; home elevations; Tribal Office/Cultural Center rebuild and enhanced Elder  Facility </a:t>
            </a:r>
          </a:p>
          <a:p>
            <a:pPr marL="342900" indent="-342900">
              <a:buFontTx/>
              <a:buChar char="-"/>
            </a:pPr>
            <a:r>
              <a:rPr lang="en-US" sz="2400" b="1" dirty="0" smtClean="0"/>
              <a:t>Teller (</a:t>
            </a:r>
            <a:r>
              <a:rPr lang="en-US" sz="2400" b="1" dirty="0" err="1" smtClean="0"/>
              <a:t>Kawerak</a:t>
            </a:r>
            <a:r>
              <a:rPr lang="en-US" sz="2400" b="1" dirty="0" smtClean="0"/>
              <a:t>): </a:t>
            </a:r>
            <a:r>
              <a:rPr lang="en-US" sz="2400" dirty="0" smtClean="0"/>
              <a:t>Mitigation and Economic Recovery &amp; Revitalization: </a:t>
            </a:r>
            <a:r>
              <a:rPr lang="en-US" sz="2400" dirty="0" smtClean="0"/>
              <a:t>Innovative sea wall improvements; road elevation; wind energy; water/sewer project; elder food pantry and community garden; vocational training; community long-term planning</a:t>
            </a:r>
            <a:endParaRPr lang="en-US" sz="2400" dirty="0"/>
          </a:p>
        </p:txBody>
      </p:sp>
      <p:sp>
        <p:nvSpPr>
          <p:cNvPr id="16" name="Rectangle 15"/>
          <p:cNvSpPr/>
          <p:nvPr/>
        </p:nvSpPr>
        <p:spPr bwMode="auto">
          <a:xfrm>
            <a:off x="1485900" y="7735331"/>
            <a:ext cx="12230099" cy="4343807"/>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pPr>
              <a:spcAft>
                <a:spcPts val="600"/>
              </a:spcAft>
            </a:pPr>
            <a:r>
              <a:rPr lang="en-US" sz="2400" b="1" dirty="0" smtClean="0"/>
              <a:t>Minimize/enhance resilience to flood risk: </a:t>
            </a:r>
            <a:r>
              <a:rPr lang="en-US" sz="2400" dirty="0" smtClean="0"/>
              <a:t>Newtok relocation to </a:t>
            </a:r>
            <a:r>
              <a:rPr lang="en-US" sz="2400" dirty="0" err="1" smtClean="0"/>
              <a:t>Mertarvik</a:t>
            </a:r>
            <a:r>
              <a:rPr lang="en-US" sz="2400" dirty="0" smtClean="0"/>
              <a:t>; embankment </a:t>
            </a:r>
            <a:r>
              <a:rPr lang="en-US" sz="2400" dirty="0" err="1" smtClean="0"/>
              <a:t>stablization</a:t>
            </a:r>
            <a:r>
              <a:rPr lang="en-US" sz="2400" dirty="0" smtClean="0"/>
              <a:t>/seawall projects; home elevations; </a:t>
            </a:r>
            <a:r>
              <a:rPr lang="en-US" sz="2400" dirty="0" err="1" smtClean="0"/>
              <a:t>Emmonak</a:t>
            </a:r>
            <a:r>
              <a:rPr lang="en-US" sz="2400" dirty="0" smtClean="0"/>
              <a:t> flood protection pad</a:t>
            </a:r>
          </a:p>
          <a:p>
            <a:pPr>
              <a:spcAft>
                <a:spcPts val="600"/>
              </a:spcAft>
            </a:pPr>
            <a:r>
              <a:rPr lang="en-US" sz="2400" b="1" dirty="0" smtClean="0"/>
              <a:t>Provide environmental benefits: </a:t>
            </a:r>
            <a:r>
              <a:rPr lang="en-US" sz="2400" dirty="0" smtClean="0"/>
              <a:t>Habitat restoration (Newtok acquisitions); landfill development, green energy projects; road dust abatement</a:t>
            </a:r>
          </a:p>
          <a:p>
            <a:pPr>
              <a:spcAft>
                <a:spcPts val="600"/>
              </a:spcAft>
            </a:pPr>
            <a:r>
              <a:rPr lang="en-US" sz="2400" b="1" dirty="0" smtClean="0"/>
              <a:t>Build socio-economic resilience: </a:t>
            </a:r>
            <a:r>
              <a:rPr lang="en-US" sz="2400" dirty="0" err="1" smtClean="0"/>
              <a:t>Emmonak</a:t>
            </a:r>
            <a:r>
              <a:rPr lang="en-US" sz="2400" dirty="0" smtClean="0"/>
              <a:t> port project; w</a:t>
            </a:r>
            <a:r>
              <a:rPr lang="en-US" sz="2400" dirty="0" smtClean="0"/>
              <a:t>orkforce development; increase local fue</a:t>
            </a:r>
            <a:r>
              <a:rPr lang="en-US" sz="2400" dirty="0" smtClean="0"/>
              <a:t>l efficiency; build capacity-Elder Facility/Tribal Cultural Center/ Childcare Services</a:t>
            </a:r>
            <a:endParaRPr lang="en-US" sz="2400" dirty="0" smtClean="0"/>
          </a:p>
          <a:p>
            <a:pPr>
              <a:spcAft>
                <a:spcPts val="600"/>
              </a:spcAft>
            </a:pPr>
            <a:r>
              <a:rPr lang="en-US" sz="2400" b="1" dirty="0" smtClean="0"/>
              <a:t>Improve rural water/sewer/landfill services from basic haul water/honey bucket/sewage lagoon: </a:t>
            </a:r>
            <a:r>
              <a:rPr lang="en-US" sz="2400" dirty="0" smtClean="0"/>
              <a:t>Sewer/water/landfill projects in Teller, Newtok and Galena</a:t>
            </a:r>
          </a:p>
          <a:p>
            <a:pPr>
              <a:spcAft>
                <a:spcPts val="600"/>
              </a:spcAft>
            </a:pPr>
            <a:r>
              <a:rPr lang="en-US" sz="2400" b="1" dirty="0" smtClean="0"/>
              <a:t>Build resilience and food security for rural Alaska subsistence economies and cultures:</a:t>
            </a:r>
          </a:p>
          <a:p>
            <a:pPr>
              <a:spcAft>
                <a:spcPts val="600"/>
              </a:spcAft>
            </a:pPr>
            <a:r>
              <a:rPr lang="en-US" sz="2400" dirty="0" smtClean="0"/>
              <a:t>Community planning, community gardens, socio-economic projects (port)</a:t>
            </a:r>
          </a:p>
          <a:p>
            <a:pPr>
              <a:spcAft>
                <a:spcPts val="600"/>
              </a:spcAft>
            </a:pPr>
            <a:endParaRPr lang="en-US" sz="2400" b="1" dirty="0"/>
          </a:p>
        </p:txBody>
      </p:sp>
      <p:sp>
        <p:nvSpPr>
          <p:cNvPr id="18" name="Rectangle 17"/>
          <p:cNvSpPr/>
          <p:nvPr/>
        </p:nvSpPr>
        <p:spPr bwMode="auto">
          <a:xfrm>
            <a:off x="1485899" y="12816084"/>
            <a:ext cx="12230099" cy="4252716"/>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pPr marL="342900" lvl="0" indent="-342900">
              <a:spcAft>
                <a:spcPts val="600"/>
              </a:spcAft>
              <a:buFontTx/>
              <a:buChar char="-"/>
            </a:pPr>
            <a:r>
              <a:rPr lang="en-US" sz="2400" b="1" dirty="0" smtClean="0">
                <a:solidFill>
                  <a:prstClr val="black"/>
                </a:solidFill>
              </a:rPr>
              <a:t>FEMA HMGP: </a:t>
            </a:r>
            <a:r>
              <a:rPr lang="en-US" sz="2400" b="1" dirty="0" smtClean="0">
                <a:solidFill>
                  <a:prstClr val="black"/>
                </a:solidFill>
              </a:rPr>
              <a:t>Newtok $3.5M -12 home relocation/5-home acquisition project; </a:t>
            </a:r>
            <a:r>
              <a:rPr lang="en-US" sz="2400" b="1" dirty="0" smtClean="0">
                <a:solidFill>
                  <a:prstClr val="black"/>
                </a:solidFill>
              </a:rPr>
              <a:t>Galena  $1.3M City Hall/Clinic elevation; 51 Galena State/FEMA elevations: $8M</a:t>
            </a:r>
            <a:endParaRPr lang="en-US" sz="2400" b="1" dirty="0" smtClean="0">
              <a:solidFill>
                <a:prstClr val="black"/>
              </a:solidFill>
            </a:endParaRPr>
          </a:p>
          <a:p>
            <a:pPr marL="285750" lvl="0" indent="-285750">
              <a:spcAft>
                <a:spcPts val="600"/>
              </a:spcAft>
              <a:buFontTx/>
              <a:buChar char="-"/>
            </a:pPr>
            <a:r>
              <a:rPr lang="en-US" sz="2400" b="1" dirty="0" smtClean="0">
                <a:solidFill>
                  <a:prstClr val="black"/>
                </a:solidFill>
              </a:rPr>
              <a:t>USDA/NRCS EWP project (levee); $8.1M</a:t>
            </a:r>
          </a:p>
          <a:p>
            <a:pPr marL="285750" lvl="0" indent="-285750">
              <a:spcAft>
                <a:spcPts val="600"/>
              </a:spcAft>
              <a:buFontTx/>
              <a:buChar char="-"/>
            </a:pPr>
            <a:r>
              <a:rPr lang="en-US" sz="2400" b="1" dirty="0" smtClean="0">
                <a:solidFill>
                  <a:prstClr val="black"/>
                </a:solidFill>
              </a:rPr>
              <a:t>FEMA Project Worksheets: </a:t>
            </a:r>
            <a:r>
              <a:rPr lang="en-US" sz="2400" b="1" dirty="0" smtClean="0">
                <a:solidFill>
                  <a:prstClr val="black"/>
                </a:solidFill>
              </a:rPr>
              <a:t>Galena debris removal: $525K; Louden Tribal Office $203K</a:t>
            </a:r>
            <a:endParaRPr lang="en-US" sz="2400" b="1" dirty="0" smtClean="0">
              <a:solidFill>
                <a:prstClr val="black"/>
              </a:solidFill>
            </a:endParaRPr>
          </a:p>
          <a:p>
            <a:pPr marL="285750" lvl="0" indent="-285750">
              <a:spcAft>
                <a:spcPts val="600"/>
              </a:spcAft>
              <a:buFontTx/>
              <a:buChar char="-"/>
            </a:pPr>
            <a:r>
              <a:rPr lang="en-US" sz="2400" b="1" dirty="0" smtClean="0"/>
              <a:t>State of Alaska: $3.5M planning, construction and supplies</a:t>
            </a:r>
            <a:r>
              <a:rPr lang="en-US" sz="2400" b="1" dirty="0" smtClean="0"/>
              <a:t> for </a:t>
            </a:r>
            <a:r>
              <a:rPr lang="en-US" sz="2400" b="1" dirty="0" err="1" smtClean="0"/>
              <a:t>Emmonak</a:t>
            </a:r>
            <a:r>
              <a:rPr lang="en-US" sz="2400" b="1" dirty="0" smtClean="0"/>
              <a:t> Port Project</a:t>
            </a:r>
          </a:p>
          <a:p>
            <a:pPr marL="285750" lvl="0" indent="-285750">
              <a:spcAft>
                <a:spcPts val="600"/>
              </a:spcAft>
              <a:buFontTx/>
              <a:buChar char="-"/>
            </a:pPr>
            <a:r>
              <a:rPr lang="en-US" sz="2400" b="1" dirty="0" smtClean="0"/>
              <a:t>Yukon Delta Fisheries Development Association: $1M to City of </a:t>
            </a:r>
            <a:r>
              <a:rPr lang="en-US" sz="2400" b="1" dirty="0" err="1" smtClean="0"/>
              <a:t>Emmonak</a:t>
            </a:r>
            <a:r>
              <a:rPr lang="en-US" sz="2400" b="1" dirty="0" smtClean="0"/>
              <a:t> for Port project</a:t>
            </a:r>
          </a:p>
          <a:p>
            <a:pPr marL="285750" lvl="0" indent="-285750">
              <a:spcAft>
                <a:spcPts val="600"/>
              </a:spcAft>
              <a:buFontTx/>
              <a:buChar char="-"/>
            </a:pPr>
            <a:r>
              <a:rPr lang="en-US" sz="2400" b="1" dirty="0" smtClean="0"/>
              <a:t>Teller: EPA committed $2.77M for water/sewer system</a:t>
            </a:r>
          </a:p>
          <a:p>
            <a:pPr marL="285750" lvl="0" indent="-285750">
              <a:spcAft>
                <a:spcPts val="600"/>
              </a:spcAft>
              <a:buFontTx/>
              <a:buChar char="-"/>
            </a:pPr>
            <a:r>
              <a:rPr lang="en-US" sz="2400" b="1" dirty="0" err="1" smtClean="0"/>
              <a:t>Emmonak</a:t>
            </a:r>
            <a:r>
              <a:rPr lang="en-US" sz="2400" b="1" dirty="0" smtClean="0"/>
              <a:t> port project: local/regional job and City income generation</a:t>
            </a:r>
          </a:p>
          <a:p>
            <a:pPr marL="285750" lvl="0" indent="-285750">
              <a:spcAft>
                <a:spcPts val="600"/>
              </a:spcAft>
              <a:buFontTx/>
              <a:buChar char="-"/>
            </a:pPr>
            <a:r>
              <a:rPr lang="en-US" sz="2400" b="1" dirty="0" smtClean="0"/>
              <a:t>State of Alaska: $4M for </a:t>
            </a:r>
            <a:r>
              <a:rPr lang="en-US" sz="2400" b="1" dirty="0" err="1" smtClean="0"/>
              <a:t>Mertarvik</a:t>
            </a:r>
            <a:r>
              <a:rPr lang="en-US" sz="2400" b="1" dirty="0" smtClean="0"/>
              <a:t> Evacuation Road Construction</a:t>
            </a:r>
            <a:endParaRPr lang="en-US" sz="2400" b="1" dirty="0" smtClean="0"/>
          </a:p>
          <a:p>
            <a:pPr marL="285750" lvl="0" indent="-285750">
              <a:spcAft>
                <a:spcPts val="600"/>
              </a:spcAft>
              <a:buFontTx/>
              <a:buChar char="-"/>
            </a:pPr>
            <a:endParaRPr lang="en-US" sz="1800" b="1" dirty="0" smtClean="0"/>
          </a:p>
          <a:p>
            <a:pPr marL="296862">
              <a:spcAft>
                <a:spcPts val="600"/>
              </a:spcAft>
              <a:tabLst>
                <a:tab pos="222250" algn="l"/>
                <a:tab pos="296863" algn="l"/>
              </a:tabLst>
            </a:pPr>
            <a:endParaRPr lang="en-US" sz="1800" dirty="0"/>
          </a:p>
          <a:p>
            <a:r>
              <a:rPr lang="en-US" sz="1800" b="1" dirty="0" smtClean="0"/>
              <a:t> </a:t>
            </a:r>
            <a:endParaRPr lang="en-US" sz="1800" b="1" dirty="0"/>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5999" y="2905515"/>
            <a:ext cx="5285700" cy="2812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01699" y="2905515"/>
            <a:ext cx="5405377" cy="2812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279792" y="5787341"/>
            <a:ext cx="5863590" cy="274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4040091" y="2986254"/>
            <a:ext cx="1072345" cy="400110"/>
          </a:xfrm>
          <a:prstGeom prst="rect">
            <a:avLst/>
          </a:prstGeom>
          <a:noFill/>
        </p:spPr>
        <p:txBody>
          <a:bodyPr wrap="none" rtlCol="0">
            <a:spAutoFit/>
          </a:bodyPr>
          <a:lstStyle/>
          <a:p>
            <a:r>
              <a:rPr lang="en-US" sz="2000" dirty="0" smtClean="0"/>
              <a:t>Our Past</a:t>
            </a:r>
            <a:endParaRPr lang="en-US" sz="2000" dirty="0"/>
          </a:p>
        </p:txBody>
      </p:sp>
      <p:sp>
        <p:nvSpPr>
          <p:cNvPr id="10" name="TextBox 9"/>
          <p:cNvSpPr txBox="1"/>
          <p:nvPr/>
        </p:nvSpPr>
        <p:spPr>
          <a:xfrm>
            <a:off x="19211587" y="2981236"/>
            <a:ext cx="1432443" cy="400110"/>
          </a:xfrm>
          <a:prstGeom prst="rect">
            <a:avLst/>
          </a:prstGeom>
          <a:noFill/>
        </p:spPr>
        <p:txBody>
          <a:bodyPr wrap="none" rtlCol="0">
            <a:spAutoFit/>
          </a:bodyPr>
          <a:lstStyle/>
          <a:p>
            <a:r>
              <a:rPr lang="en-US" sz="2000" dirty="0" smtClean="0"/>
              <a:t>Our Present</a:t>
            </a:r>
            <a:endParaRPr lang="en-US" sz="2000" dirty="0"/>
          </a:p>
        </p:txBody>
      </p:sp>
      <p:sp>
        <p:nvSpPr>
          <p:cNvPr id="11" name="TextBox 10"/>
          <p:cNvSpPr txBox="1"/>
          <p:nvPr/>
        </p:nvSpPr>
        <p:spPr>
          <a:xfrm>
            <a:off x="18465526" y="5868366"/>
            <a:ext cx="1325812" cy="400110"/>
          </a:xfrm>
          <a:prstGeom prst="rect">
            <a:avLst/>
          </a:prstGeom>
          <a:noFill/>
        </p:spPr>
        <p:txBody>
          <a:bodyPr wrap="none" rtlCol="0">
            <a:spAutoFit/>
          </a:bodyPr>
          <a:lstStyle/>
          <a:p>
            <a:r>
              <a:rPr lang="en-US" sz="2000" dirty="0" smtClean="0"/>
              <a:t>Our Future</a:t>
            </a:r>
            <a:endParaRPr lang="en-US" sz="2000" dirty="0"/>
          </a:p>
        </p:txBody>
      </p:sp>
      <p:sp>
        <p:nvSpPr>
          <p:cNvPr id="3" name="TextBox 2"/>
          <p:cNvSpPr txBox="1"/>
          <p:nvPr/>
        </p:nvSpPr>
        <p:spPr>
          <a:xfrm>
            <a:off x="18507896" y="1979260"/>
            <a:ext cx="5612627" cy="883768"/>
          </a:xfrm>
          <a:prstGeom prst="rect">
            <a:avLst/>
          </a:prstGeom>
          <a:noFill/>
        </p:spPr>
        <p:txBody>
          <a:bodyPr wrap="none" rtlCol="0">
            <a:spAutoFit/>
          </a:bodyPr>
          <a:lstStyle/>
          <a:p>
            <a:r>
              <a:rPr lang="en-US" dirty="0" smtClean="0"/>
              <a:t>Alaska Rural Villages</a:t>
            </a:r>
            <a:endParaRPr lang="en-US" dirty="0"/>
          </a:p>
        </p:txBody>
      </p:sp>
      <p:sp>
        <p:nvSpPr>
          <p:cNvPr id="4" name="TextBox 3"/>
          <p:cNvSpPr txBox="1"/>
          <p:nvPr/>
        </p:nvSpPr>
        <p:spPr>
          <a:xfrm>
            <a:off x="13808582" y="8599976"/>
            <a:ext cx="6998006" cy="307777"/>
          </a:xfrm>
          <a:prstGeom prst="rect">
            <a:avLst/>
          </a:prstGeom>
          <a:noFill/>
        </p:spPr>
        <p:txBody>
          <a:bodyPr wrap="none" rtlCol="0">
            <a:spAutoFit/>
          </a:bodyPr>
          <a:lstStyle/>
          <a:p>
            <a:r>
              <a:rPr lang="en-US" sz="1400" dirty="0" smtClean="0"/>
              <a:t>Drawings from “Climate Change in the Bering Strait Region by Center for Climate and Health </a:t>
            </a:r>
            <a:endParaRPr lang="en-US" sz="1400" dirty="0"/>
          </a:p>
        </p:txBody>
      </p:sp>
      <p:sp>
        <p:nvSpPr>
          <p:cNvPr id="5" name="TextBox 4"/>
          <p:cNvSpPr txBox="1"/>
          <p:nvPr/>
        </p:nvSpPr>
        <p:spPr>
          <a:xfrm>
            <a:off x="15637349" y="8981950"/>
            <a:ext cx="8257645" cy="584775"/>
          </a:xfrm>
          <a:prstGeom prst="rect">
            <a:avLst/>
          </a:prstGeom>
          <a:noFill/>
        </p:spPr>
        <p:txBody>
          <a:bodyPr wrap="none" rtlCol="0">
            <a:spAutoFit/>
          </a:bodyPr>
          <a:lstStyle/>
          <a:p>
            <a:r>
              <a:rPr lang="en-US" sz="3200" dirty="0" smtClean="0"/>
              <a:t>Alaska MID-URN Areas and Project Communities</a:t>
            </a:r>
            <a:endParaRPr lang="en-US" sz="3200" dirty="0"/>
          </a:p>
        </p:txBody>
      </p:sp>
    </p:spTree>
    <p:extLst>
      <p:ext uri="{BB962C8B-B14F-4D97-AF65-F5344CB8AC3E}">
        <p14:creationId xmlns:p14="http://schemas.microsoft.com/office/powerpoint/2010/main" val="1074360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p:cNvSpPr>
            <a:spLocks noGrp="1"/>
          </p:cNvSpPr>
          <p:nvPr>
            <p:ph type="body" idx="1"/>
          </p:nvPr>
        </p:nvSpPr>
        <p:spPr>
          <a:xfrm>
            <a:off x="19894378" y="1133856"/>
            <a:ext cx="6089822" cy="881179"/>
          </a:xfrm>
          <a:prstGeom prst="rect">
            <a:avLst/>
          </a:prstGeom>
        </p:spPr>
        <p:txBody>
          <a:bodyPr lIns="164592" tIns="82296" rIns="164592" bIns="82296" anchor="ctr">
            <a:noAutofit/>
          </a:bodyPr>
          <a:lstStyle/>
          <a:p>
            <a:pPr marL="0" indent="0" algn="r">
              <a:spcBef>
                <a:spcPts val="0"/>
              </a:spcBef>
              <a:buNone/>
            </a:pPr>
            <a:r>
              <a:rPr lang="en-US" sz="4000" b="1" dirty="0" smtClean="0">
                <a:solidFill>
                  <a:schemeClr val="tx1"/>
                </a:solidFill>
                <a:latin typeface="+mj-lt"/>
              </a:rPr>
              <a:t>River County</a:t>
            </a:r>
            <a:endParaRPr lang="en-US" sz="4000" b="1" dirty="0">
              <a:solidFill>
                <a:schemeClr val="tx1"/>
              </a:solidFill>
              <a:latin typeface="+mj-lt"/>
            </a:endParaRPr>
          </a:p>
        </p:txBody>
      </p:sp>
      <p:sp>
        <p:nvSpPr>
          <p:cNvPr id="12" name="Rectangle 11"/>
          <p:cNvSpPr/>
          <p:nvPr/>
        </p:nvSpPr>
        <p:spPr bwMode="auto">
          <a:xfrm>
            <a:off x="1485900" y="2708122"/>
            <a:ext cx="12230099" cy="4389120"/>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pPr>
              <a:spcAft>
                <a:spcPts val="600"/>
              </a:spcAft>
            </a:pPr>
            <a:r>
              <a:rPr lang="en-US" sz="1800" b="1" dirty="0" smtClean="0"/>
              <a:t>Buyout and relocation program</a:t>
            </a:r>
          </a:p>
          <a:p>
            <a:pPr marL="469900" indent="-173038">
              <a:spcAft>
                <a:spcPts val="600"/>
              </a:spcAft>
              <a:buFont typeface="Arial" panose="020B0604020202020204" pitchFamily="34" charset="0"/>
              <a:buChar char="•"/>
              <a:tabLst>
                <a:tab pos="222250" algn="l"/>
                <a:tab pos="296863" algn="l"/>
              </a:tabLst>
            </a:pPr>
            <a:r>
              <a:rPr lang="en-US" sz="1800" dirty="0" smtClean="0"/>
              <a:t>River County would offer a buyout program to 150 low- and moderate-income households located in two MID-URN target areas that were impacted by the 2013 flood disaster</a:t>
            </a:r>
          </a:p>
          <a:p>
            <a:pPr marL="469900" indent="-173038">
              <a:spcAft>
                <a:spcPts val="600"/>
              </a:spcAft>
              <a:buFont typeface="Arial" panose="020B0604020202020204" pitchFamily="34" charset="0"/>
              <a:buChar char="•"/>
              <a:tabLst>
                <a:tab pos="222250" algn="l"/>
                <a:tab pos="296863" algn="l"/>
              </a:tabLst>
            </a:pPr>
            <a:r>
              <a:rPr lang="en-US" sz="1800" dirty="0" smtClean="0"/>
              <a:t>The county will also work with a non-profit to develop new, resilient housing on high ground just outside of the floodplain near to the two target areas. Households who participated in the buyout would receive right of first refusal in purchase of these homes.</a:t>
            </a:r>
          </a:p>
          <a:p>
            <a:pPr>
              <a:spcAft>
                <a:spcPts val="600"/>
              </a:spcAft>
            </a:pPr>
            <a:r>
              <a:rPr lang="en-US" sz="1800" b="1" dirty="0" smtClean="0"/>
              <a:t>Park and greenway investments</a:t>
            </a:r>
          </a:p>
          <a:p>
            <a:pPr marL="469900" indent="-173038">
              <a:spcAft>
                <a:spcPts val="600"/>
              </a:spcAft>
              <a:buFont typeface="Arial" panose="020B0604020202020204" pitchFamily="34" charset="0"/>
              <a:buChar char="•"/>
              <a:tabLst>
                <a:tab pos="222250" algn="l"/>
                <a:tab pos="296863" algn="l"/>
              </a:tabLst>
            </a:pPr>
            <a:r>
              <a:rPr lang="en-US" sz="1800" dirty="0"/>
              <a:t>In the buyout areas, River County would invest in ecosystem restoration, development of park space, and creation of a bike path that connects the new green space to relocation areas and the downtown. Improvements will provide benefits of increased flood protection.</a:t>
            </a:r>
          </a:p>
          <a:p>
            <a:pPr>
              <a:spcAft>
                <a:spcPts val="600"/>
              </a:spcAft>
            </a:pPr>
            <a:r>
              <a:rPr lang="en-US" sz="1800" b="1" dirty="0" smtClean="0"/>
              <a:t>Update flood model projections</a:t>
            </a:r>
          </a:p>
          <a:p>
            <a:pPr marL="469900" indent="-173038">
              <a:spcAft>
                <a:spcPts val="600"/>
              </a:spcAft>
              <a:buFont typeface="Arial" panose="020B0604020202020204" pitchFamily="34" charset="0"/>
              <a:buChar char="•"/>
              <a:tabLst>
                <a:tab pos="222250" algn="l"/>
                <a:tab pos="296863" algn="l"/>
              </a:tabLst>
            </a:pPr>
            <a:r>
              <a:rPr lang="en-US" sz="1800" dirty="0"/>
              <a:t>River County would invest in developing flood models to predict frequency and severity of future flooding in 5 river shed areas that qualify as MID-URN. </a:t>
            </a:r>
          </a:p>
          <a:p>
            <a:r>
              <a:rPr lang="en-US" sz="1800" b="1" dirty="0" smtClean="0"/>
              <a:t> </a:t>
            </a:r>
            <a:endParaRPr lang="en-US" sz="1800" b="1" dirty="0"/>
          </a:p>
        </p:txBody>
      </p:sp>
      <p:sp>
        <p:nvSpPr>
          <p:cNvPr id="13" name="Rectangle 12"/>
          <p:cNvSpPr/>
          <p:nvPr/>
        </p:nvSpPr>
        <p:spPr bwMode="auto">
          <a:xfrm>
            <a:off x="1485900" y="7663399"/>
            <a:ext cx="12230099" cy="4391025"/>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pPr marL="342900" indent="-342900">
              <a:spcAft>
                <a:spcPts val="600"/>
              </a:spcAft>
              <a:buFont typeface="+mj-lt"/>
              <a:buAutoNum type="arabicPeriod"/>
            </a:pPr>
            <a:r>
              <a:rPr lang="en-US" sz="1800" b="1" dirty="0" smtClean="0"/>
              <a:t>Minimize flood risk</a:t>
            </a:r>
          </a:p>
          <a:p>
            <a:pPr marL="692150" lvl="1" indent="-222250">
              <a:spcAft>
                <a:spcPts val="600"/>
              </a:spcAft>
              <a:buFont typeface="Arial" panose="020B0604020202020204" pitchFamily="34" charset="0"/>
              <a:buChar char="•"/>
            </a:pPr>
            <a:r>
              <a:rPr lang="en-US" sz="1800" dirty="0" smtClean="0"/>
              <a:t>Remove at minimum </a:t>
            </a:r>
            <a:r>
              <a:rPr lang="en-US" sz="1800" dirty="0"/>
              <a:t>9</a:t>
            </a:r>
            <a:r>
              <a:rPr lang="en-US" sz="1800" dirty="0" smtClean="0"/>
              <a:t>0 of the 150 homes from the floodplain. </a:t>
            </a:r>
          </a:p>
          <a:p>
            <a:pPr marL="342900" indent="-342900">
              <a:spcAft>
                <a:spcPts val="600"/>
              </a:spcAft>
              <a:buFont typeface="+mj-lt"/>
              <a:buAutoNum type="arabicPeriod"/>
            </a:pPr>
            <a:r>
              <a:rPr lang="en-US" sz="1800" b="1" dirty="0" smtClean="0"/>
              <a:t>Provide environmental benefits through habitat restoration associated with park and </a:t>
            </a:r>
            <a:r>
              <a:rPr lang="en-US" sz="1800" b="1" dirty="0"/>
              <a:t>greenway </a:t>
            </a:r>
            <a:r>
              <a:rPr lang="en-US" sz="1800" b="1" dirty="0" smtClean="0"/>
              <a:t>development.</a:t>
            </a:r>
          </a:p>
          <a:p>
            <a:pPr marL="692150" lvl="1" indent="-222250">
              <a:spcAft>
                <a:spcPts val="600"/>
              </a:spcAft>
              <a:buFont typeface="Arial" panose="020B0604020202020204" pitchFamily="34" charset="0"/>
              <a:buChar char="•"/>
            </a:pPr>
            <a:r>
              <a:rPr lang="en-US" sz="1800" dirty="0"/>
              <a:t>Sequester 270 metric tons of carbon per acre at year </a:t>
            </a:r>
            <a:r>
              <a:rPr lang="en-US" sz="1800" dirty="0" smtClean="0"/>
              <a:t>3</a:t>
            </a:r>
            <a:endParaRPr lang="en-US" sz="1800" dirty="0"/>
          </a:p>
          <a:p>
            <a:pPr marL="692150" lvl="1" indent="-222250">
              <a:spcAft>
                <a:spcPts val="600"/>
              </a:spcAft>
              <a:buFont typeface="Arial" panose="020B0604020202020204" pitchFamily="34" charset="0"/>
              <a:buChar char="•"/>
            </a:pPr>
            <a:r>
              <a:rPr lang="en-US" sz="1800" dirty="0"/>
              <a:t>Create 5 acres of protected nesting grounds for protected bird </a:t>
            </a:r>
            <a:r>
              <a:rPr lang="en-US" sz="1800" dirty="0" smtClean="0"/>
              <a:t>species</a:t>
            </a:r>
            <a:endParaRPr lang="en-US" sz="1800" dirty="0"/>
          </a:p>
          <a:p>
            <a:pPr marL="342900" indent="-342900">
              <a:spcAft>
                <a:spcPts val="600"/>
              </a:spcAft>
              <a:buFont typeface="+mj-lt"/>
              <a:buAutoNum type="arabicPeriod"/>
            </a:pPr>
            <a:r>
              <a:rPr lang="en-US" sz="1800" b="1" dirty="0" smtClean="0"/>
              <a:t>Provide increased access to green recreational space adjacent to low- and moderate-income neighborhoods</a:t>
            </a:r>
          </a:p>
          <a:p>
            <a:pPr marL="692150" lvl="1" indent="-222250">
              <a:spcAft>
                <a:spcPts val="600"/>
              </a:spcAft>
              <a:buFont typeface="Arial" panose="020B0604020202020204" pitchFamily="34" charset="0"/>
              <a:buChar char="•"/>
            </a:pPr>
            <a:r>
              <a:rPr lang="en-US" sz="1800" dirty="0"/>
              <a:t>Develop 45 acres of new green space and 50 miles of bike </a:t>
            </a:r>
            <a:r>
              <a:rPr lang="en-US" sz="1800" dirty="0" smtClean="0"/>
              <a:t>trails</a:t>
            </a:r>
          </a:p>
          <a:p>
            <a:pPr marL="342900" indent="-342900">
              <a:spcAft>
                <a:spcPts val="600"/>
              </a:spcAft>
              <a:buFont typeface="+mj-lt"/>
              <a:buAutoNum type="arabicPeriod"/>
            </a:pPr>
            <a:r>
              <a:rPr lang="en-US" sz="1800" b="1" dirty="0"/>
              <a:t>Reduce economic burden for buyout </a:t>
            </a:r>
            <a:r>
              <a:rPr lang="en-US" sz="1800" b="1" dirty="0" smtClean="0"/>
              <a:t>households </a:t>
            </a:r>
            <a:r>
              <a:rPr lang="en-US" sz="1800" b="1" dirty="0"/>
              <a:t>and increase economic value of neighborhoods surrounding </a:t>
            </a:r>
            <a:r>
              <a:rPr lang="en-US" sz="1800" b="1" dirty="0" smtClean="0"/>
              <a:t>greenway</a:t>
            </a:r>
          </a:p>
          <a:p>
            <a:pPr marL="692150" lvl="1" indent="-222250">
              <a:spcAft>
                <a:spcPts val="600"/>
              </a:spcAft>
              <a:buFont typeface="Arial" panose="020B0604020202020204" pitchFamily="34" charset="0"/>
              <a:buChar char="•"/>
            </a:pPr>
            <a:r>
              <a:rPr lang="en-US" sz="1800" dirty="0"/>
              <a:t>Reduce flood insurance burden for relocated households by up to 400%</a:t>
            </a:r>
          </a:p>
          <a:p>
            <a:pPr marL="692150" lvl="1" indent="-222250">
              <a:spcAft>
                <a:spcPts val="600"/>
              </a:spcAft>
              <a:buFont typeface="Arial" panose="020B0604020202020204" pitchFamily="34" charset="0"/>
              <a:buChar char="•"/>
            </a:pPr>
            <a:r>
              <a:rPr lang="en-US" sz="1800" dirty="0"/>
              <a:t>Improve property values of neighborhood surrounding greenway </a:t>
            </a:r>
          </a:p>
          <a:p>
            <a:pPr marL="692150" lvl="1" indent="-222250">
              <a:spcAft>
                <a:spcPts val="600"/>
              </a:spcAft>
              <a:buFont typeface="Arial" panose="020B0604020202020204" pitchFamily="34" charset="0"/>
              <a:buChar char="•"/>
            </a:pPr>
            <a:endParaRPr lang="en-US" sz="1800" b="1" dirty="0"/>
          </a:p>
        </p:txBody>
      </p:sp>
      <p:sp>
        <p:nvSpPr>
          <p:cNvPr id="15" name="Rectangle 14"/>
          <p:cNvSpPr/>
          <p:nvPr/>
        </p:nvSpPr>
        <p:spPr bwMode="auto">
          <a:xfrm>
            <a:off x="1485899" y="12694868"/>
            <a:ext cx="12230099" cy="4389120"/>
          </a:xfrm>
          <a:prstGeom prst="rect">
            <a:avLst/>
          </a:prstGeom>
          <a:noFill/>
          <a:ln w="6350" cap="flat" cmpd="sng" algn="ctr">
            <a:noFill/>
            <a:prstDash val="solid"/>
            <a:round/>
            <a:headEnd type="none" w="med" len="med"/>
            <a:tailEnd type="none" w="med" len="med"/>
          </a:ln>
          <a:effectLst/>
        </p:spPr>
        <p:txBody>
          <a:bodyPr vert="horz" wrap="square" lIns="164592" tIns="82296" rIns="164592" bIns="82296" numCol="1" rtlCol="0" anchor="t" anchorCtr="0" compatLnSpc="1">
            <a:prstTxWarp prst="textNoShape">
              <a:avLst/>
            </a:prstTxWarp>
          </a:bodyPr>
          <a:lstStyle/>
          <a:p>
            <a:pPr>
              <a:spcAft>
                <a:spcPts val="600"/>
              </a:spcAft>
            </a:pPr>
            <a:r>
              <a:rPr lang="en-US" sz="1800" b="1" dirty="0" smtClean="0"/>
              <a:t>Financing buyouts and new housing development</a:t>
            </a:r>
          </a:p>
          <a:p>
            <a:pPr marL="469900" indent="-173038">
              <a:spcAft>
                <a:spcPts val="600"/>
              </a:spcAft>
              <a:buFont typeface="Arial" panose="020B0604020202020204" pitchFamily="34" charset="0"/>
              <a:buChar char="•"/>
              <a:tabLst>
                <a:tab pos="222250" algn="l"/>
                <a:tab pos="296863" algn="l"/>
              </a:tabLst>
            </a:pPr>
            <a:r>
              <a:rPr lang="en-US" sz="1800" dirty="0"/>
              <a:t>Buyouts: River County is contributing $2.5M of CDBG-DR for buyout program. County estimates a gap of $1.5M for acquisition and $500K to support households in move and temporary rental assistance.</a:t>
            </a:r>
          </a:p>
          <a:p>
            <a:pPr marL="469900" indent="-173038">
              <a:spcAft>
                <a:spcPts val="600"/>
              </a:spcAft>
              <a:buFont typeface="Arial" panose="020B0604020202020204" pitchFamily="34" charset="0"/>
              <a:buChar char="•"/>
              <a:tabLst>
                <a:tab pos="222250" algn="l"/>
                <a:tab pos="296863" algn="l"/>
              </a:tabLst>
            </a:pPr>
            <a:r>
              <a:rPr lang="en-US" sz="1800" dirty="0"/>
              <a:t>New Development: County will contribute $ $4.5M of land for relocation through its Land Trust and state housing authority has pledged $1.75M in loans to non-profit developer. Gap of $5M exists for construction of new housing. </a:t>
            </a:r>
          </a:p>
          <a:p>
            <a:pPr>
              <a:spcAft>
                <a:spcPts val="600"/>
              </a:spcAft>
            </a:pPr>
            <a:r>
              <a:rPr lang="en-US" sz="1800" b="1" dirty="0" smtClean="0"/>
              <a:t>Development of greenways and parks</a:t>
            </a:r>
          </a:p>
          <a:p>
            <a:pPr marL="469900" indent="-173038">
              <a:spcAft>
                <a:spcPts val="600"/>
              </a:spcAft>
              <a:buFont typeface="Arial" panose="020B0604020202020204" pitchFamily="34" charset="0"/>
              <a:buChar char="•"/>
              <a:tabLst>
                <a:tab pos="222250" algn="l"/>
                <a:tab pos="296863" algn="l"/>
              </a:tabLst>
            </a:pPr>
            <a:r>
              <a:rPr lang="en-US" sz="1800" dirty="0"/>
              <a:t>Capital development: Newly formed Friends of River County Greenway has raised $500K in private funds, and County pledges $5M over next 10 years. An estimated $8M is needed for initial pilot area projects.</a:t>
            </a:r>
          </a:p>
          <a:p>
            <a:pPr marL="469900" indent="-173038">
              <a:spcAft>
                <a:spcPts val="600"/>
              </a:spcAft>
              <a:buFont typeface="Arial" panose="020B0604020202020204" pitchFamily="34" charset="0"/>
              <a:buChar char="•"/>
              <a:tabLst>
                <a:tab pos="222250" algn="l"/>
                <a:tab pos="296863" algn="l"/>
              </a:tabLst>
            </a:pPr>
            <a:r>
              <a:rPr lang="en-US" sz="1800" dirty="0"/>
              <a:t>Operations and maintenance: Friends of River County Greenway is actively seeking partners to support staffing and long-term maintenance of the new park and greenway areas</a:t>
            </a:r>
          </a:p>
          <a:p>
            <a:pPr>
              <a:spcAft>
                <a:spcPts val="600"/>
              </a:spcAft>
            </a:pPr>
            <a:endParaRPr lang="en-US" sz="1800" b="1" dirty="0" smtClean="0"/>
          </a:p>
          <a:p>
            <a:pPr marL="296862">
              <a:spcAft>
                <a:spcPts val="600"/>
              </a:spcAft>
              <a:tabLst>
                <a:tab pos="222250" algn="l"/>
                <a:tab pos="296863" algn="l"/>
              </a:tabLst>
            </a:pPr>
            <a:endParaRPr lang="en-US" sz="1800" dirty="0"/>
          </a:p>
          <a:p>
            <a:r>
              <a:rPr lang="en-US" sz="1800" b="1" dirty="0" smtClean="0"/>
              <a:t> </a:t>
            </a:r>
            <a:endParaRPr lang="en-US" sz="1800" b="1" dirty="0"/>
          </a:p>
        </p:txBody>
      </p:sp>
      <p:pic>
        <p:nvPicPr>
          <p:cNvPr id="1026" name="Picture 2" descr="https://upload.wikimedia.org/wikipedia/en/b/bf/Capital_Cascades_Greenwa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5730" y="4036509"/>
            <a:ext cx="5704932" cy="977700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bwMode="auto">
          <a:xfrm>
            <a:off x="19205730" y="3330522"/>
            <a:ext cx="5451539" cy="774508"/>
          </a:xfrm>
          <a:prstGeom prst="rect">
            <a:avLst/>
          </a:prstGeom>
        </p:spPr>
        <p:txBody>
          <a:bodyPr vert="horz" lIns="161365" tIns="80682" rIns="161365" bIns="80682" rtlCol="0" anchor="t">
            <a:noAutofit/>
          </a:bodyPr>
          <a:lstStyle/>
          <a:p>
            <a:pPr algn="ctr" defTabSz="1183364"/>
            <a:r>
              <a:rPr lang="en-US" sz="2400" b="1" dirty="0" smtClean="0">
                <a:cs typeface="JasmineUPC" panose="02020603050405020304" pitchFamily="18" charset="-34"/>
              </a:rPr>
              <a:t>Planned Greenway Area</a:t>
            </a:r>
            <a:endParaRPr lang="en-US" sz="2400" b="1" dirty="0">
              <a:cs typeface="JasmineUPC" panose="02020603050405020304" pitchFamily="18" charset="-34"/>
            </a:endParaRPr>
          </a:p>
        </p:txBody>
      </p:sp>
      <p:sp>
        <p:nvSpPr>
          <p:cNvPr id="2" name="Oval 1"/>
          <p:cNvSpPr/>
          <p:nvPr/>
        </p:nvSpPr>
        <p:spPr>
          <a:xfrm>
            <a:off x="22140295" y="6053958"/>
            <a:ext cx="274320" cy="27432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a:endCxn id="6" idx="3"/>
          </p:cNvCxnSpPr>
          <p:nvPr/>
        </p:nvCxnSpPr>
        <p:spPr>
          <a:xfrm flipH="1" flipV="1">
            <a:off x="18256469" y="5470635"/>
            <a:ext cx="4020986" cy="72048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3992226" y="4603531"/>
            <a:ext cx="4264243" cy="173420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bwMode="auto">
          <a:xfrm>
            <a:off x="13992226" y="4603532"/>
            <a:ext cx="4264244" cy="1633490"/>
          </a:xfrm>
          <a:prstGeom prst="rect">
            <a:avLst/>
          </a:prstGeom>
        </p:spPr>
        <p:txBody>
          <a:bodyPr vert="horz" lIns="161365" tIns="80682" rIns="161365" bIns="80682" rtlCol="0" anchor="ctr">
            <a:noAutofit/>
          </a:bodyPr>
          <a:lstStyle/>
          <a:p>
            <a:pPr defTabSz="1183364"/>
            <a:r>
              <a:rPr lang="en-US" sz="2400" b="1" dirty="0" smtClean="0">
                <a:cs typeface="JasmineUPC" panose="02020603050405020304" pitchFamily="18" charset="-34"/>
              </a:rPr>
              <a:t>Buyout Location 1:</a:t>
            </a:r>
          </a:p>
          <a:p>
            <a:pPr marL="342900" indent="-342900" defTabSz="1183364">
              <a:buFont typeface="Arial" panose="020B0604020202020204" pitchFamily="34" charset="0"/>
              <a:buChar char="•"/>
            </a:pPr>
            <a:r>
              <a:rPr lang="en-US" sz="2400" dirty="0" smtClean="0">
                <a:cs typeface="JasmineUPC" panose="02020603050405020304" pitchFamily="18" charset="-34"/>
              </a:rPr>
              <a:t>80 homes, 240 residents</a:t>
            </a:r>
          </a:p>
          <a:p>
            <a:pPr marL="342900" indent="-342900" defTabSz="1183364">
              <a:buFont typeface="Arial" panose="020B0604020202020204" pitchFamily="34" charset="0"/>
              <a:buChar char="•"/>
            </a:pPr>
            <a:r>
              <a:rPr lang="en-US" sz="2400" dirty="0" smtClean="0">
                <a:cs typeface="JasmineUPC" panose="02020603050405020304" pitchFamily="18" charset="-34"/>
              </a:rPr>
              <a:t>Median income $41K</a:t>
            </a:r>
            <a:endParaRPr lang="en-US" sz="2400" dirty="0">
              <a:cs typeface="JasmineUPC" panose="02020603050405020304" pitchFamily="18" charset="-34"/>
            </a:endParaRPr>
          </a:p>
        </p:txBody>
      </p:sp>
      <p:sp>
        <p:nvSpPr>
          <p:cNvPr id="28" name="Rectangle 27"/>
          <p:cNvSpPr/>
          <p:nvPr/>
        </p:nvSpPr>
        <p:spPr>
          <a:xfrm>
            <a:off x="14819584" y="8067496"/>
            <a:ext cx="4264243" cy="173420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bwMode="auto">
          <a:xfrm>
            <a:off x="14819584" y="8067497"/>
            <a:ext cx="4264244" cy="1734206"/>
          </a:xfrm>
          <a:prstGeom prst="rect">
            <a:avLst/>
          </a:prstGeom>
        </p:spPr>
        <p:txBody>
          <a:bodyPr vert="horz" lIns="161365" tIns="80682" rIns="161365" bIns="80682" rtlCol="0" anchor="ctr">
            <a:noAutofit/>
          </a:bodyPr>
          <a:lstStyle/>
          <a:p>
            <a:pPr defTabSz="1183364"/>
            <a:r>
              <a:rPr lang="en-US" sz="2400" b="1" dirty="0" smtClean="0">
                <a:cs typeface="JasmineUPC" panose="02020603050405020304" pitchFamily="18" charset="-34"/>
              </a:rPr>
              <a:t>Buyout Location 2:</a:t>
            </a:r>
          </a:p>
          <a:p>
            <a:pPr marL="342900" indent="-342900" defTabSz="1183364">
              <a:buFont typeface="Arial" panose="020B0604020202020204" pitchFamily="34" charset="0"/>
              <a:buChar char="•"/>
            </a:pPr>
            <a:r>
              <a:rPr lang="en-US" sz="2400" dirty="0">
                <a:cs typeface="JasmineUPC" panose="02020603050405020304" pitchFamily="18" charset="-34"/>
              </a:rPr>
              <a:t>7</a:t>
            </a:r>
            <a:r>
              <a:rPr lang="en-US" sz="2400" dirty="0" smtClean="0">
                <a:cs typeface="JasmineUPC" panose="02020603050405020304" pitchFamily="18" charset="-34"/>
              </a:rPr>
              <a:t>0 homes, 180 residents</a:t>
            </a:r>
          </a:p>
          <a:p>
            <a:pPr marL="342900" indent="-342900" defTabSz="1183364">
              <a:buFont typeface="Arial" panose="020B0604020202020204" pitchFamily="34" charset="0"/>
              <a:buChar char="•"/>
            </a:pPr>
            <a:r>
              <a:rPr lang="en-US" sz="2400" dirty="0" smtClean="0">
                <a:cs typeface="JasmineUPC" panose="02020603050405020304" pitchFamily="18" charset="-34"/>
              </a:rPr>
              <a:t>Median income $37K</a:t>
            </a:r>
            <a:endParaRPr lang="en-US" sz="2400" dirty="0">
              <a:cs typeface="JasmineUPC" panose="02020603050405020304" pitchFamily="18" charset="-34"/>
            </a:endParaRPr>
          </a:p>
        </p:txBody>
      </p:sp>
      <p:cxnSp>
        <p:nvCxnSpPr>
          <p:cNvPr id="31" name="Straight Connector 30"/>
          <p:cNvCxnSpPr>
            <a:stCxn id="33" idx="2"/>
          </p:cNvCxnSpPr>
          <p:nvPr/>
        </p:nvCxnSpPr>
        <p:spPr>
          <a:xfrm flipH="1" flipV="1">
            <a:off x="18930917" y="8796245"/>
            <a:ext cx="1970369" cy="258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20901286" y="8684952"/>
            <a:ext cx="274320" cy="27432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rot="1907196">
            <a:off x="21598758" y="5673220"/>
            <a:ext cx="815857" cy="1725847"/>
          </a:xfrm>
          <a:prstGeom prst="ellipse">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Straight Connector 33"/>
          <p:cNvCxnSpPr>
            <a:stCxn id="36" idx="1"/>
          </p:cNvCxnSpPr>
          <p:nvPr/>
        </p:nvCxnSpPr>
        <p:spPr>
          <a:xfrm flipH="1" flipV="1">
            <a:off x="22343796" y="6747642"/>
            <a:ext cx="1389589" cy="127149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23733385" y="7267686"/>
            <a:ext cx="2228616" cy="150290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ectangle 37"/>
          <p:cNvSpPr/>
          <p:nvPr/>
        </p:nvSpPr>
        <p:spPr bwMode="auto">
          <a:xfrm>
            <a:off x="23733385" y="7377085"/>
            <a:ext cx="2247652" cy="1255040"/>
          </a:xfrm>
          <a:prstGeom prst="rect">
            <a:avLst/>
          </a:prstGeom>
        </p:spPr>
        <p:txBody>
          <a:bodyPr vert="horz" lIns="161365" tIns="80682" rIns="161365" bIns="80682" rtlCol="0" anchor="t">
            <a:noAutofit/>
          </a:bodyPr>
          <a:lstStyle/>
          <a:p>
            <a:pPr defTabSz="1183364"/>
            <a:r>
              <a:rPr lang="en-US" sz="2400" b="1" dirty="0" smtClean="0">
                <a:cs typeface="JasmineUPC" panose="02020603050405020304" pitchFamily="18" charset="-34"/>
              </a:rPr>
              <a:t>Greenway Investment Pilot Area 1</a:t>
            </a:r>
            <a:endParaRPr lang="en-US" sz="2400" b="1" dirty="0">
              <a:cs typeface="JasmineUPC" panose="02020603050405020304" pitchFamily="18" charset="-34"/>
            </a:endParaRPr>
          </a:p>
        </p:txBody>
      </p:sp>
      <p:sp>
        <p:nvSpPr>
          <p:cNvPr id="41" name="Oval 40"/>
          <p:cNvSpPr/>
          <p:nvPr/>
        </p:nvSpPr>
        <p:spPr>
          <a:xfrm rot="1907196">
            <a:off x="20923399" y="7683626"/>
            <a:ext cx="815857" cy="1725847"/>
          </a:xfrm>
          <a:prstGeom prst="ellipse">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2" name="Straight Connector 41"/>
          <p:cNvCxnSpPr>
            <a:stCxn id="43" idx="1"/>
          </p:cNvCxnSpPr>
          <p:nvPr/>
        </p:nvCxnSpPr>
        <p:spPr>
          <a:xfrm flipH="1" flipV="1">
            <a:off x="21668437" y="8758048"/>
            <a:ext cx="1389589" cy="127149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23058026" y="9278092"/>
            <a:ext cx="2228616" cy="150290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Rectangle 43"/>
          <p:cNvSpPr/>
          <p:nvPr/>
        </p:nvSpPr>
        <p:spPr bwMode="auto">
          <a:xfrm>
            <a:off x="23038590" y="9392553"/>
            <a:ext cx="2247652" cy="1255040"/>
          </a:xfrm>
          <a:prstGeom prst="rect">
            <a:avLst/>
          </a:prstGeom>
        </p:spPr>
        <p:txBody>
          <a:bodyPr vert="horz" lIns="161365" tIns="80682" rIns="161365" bIns="80682" rtlCol="0" anchor="t">
            <a:noAutofit/>
          </a:bodyPr>
          <a:lstStyle/>
          <a:p>
            <a:pPr defTabSz="1183364"/>
            <a:r>
              <a:rPr lang="en-US" sz="2400" b="1" dirty="0" smtClean="0">
                <a:cs typeface="JasmineUPC" panose="02020603050405020304" pitchFamily="18" charset="-34"/>
              </a:rPr>
              <a:t>Greenway Investment Pilot Area 2</a:t>
            </a:r>
            <a:endParaRPr lang="en-US" sz="2400" b="1" dirty="0">
              <a:cs typeface="JasmineUPC" panose="02020603050405020304" pitchFamily="18" charset="-34"/>
            </a:endParaRPr>
          </a:p>
        </p:txBody>
      </p:sp>
      <p:sp>
        <p:nvSpPr>
          <p:cNvPr id="47" name="Rectangle 46"/>
          <p:cNvSpPr/>
          <p:nvPr/>
        </p:nvSpPr>
        <p:spPr bwMode="auto">
          <a:xfrm>
            <a:off x="15152624" y="13986087"/>
            <a:ext cx="10231914" cy="774508"/>
          </a:xfrm>
          <a:prstGeom prst="rect">
            <a:avLst/>
          </a:prstGeom>
        </p:spPr>
        <p:txBody>
          <a:bodyPr vert="horz" lIns="161365" tIns="80682" rIns="161365" bIns="80682" rtlCol="0" anchor="t">
            <a:noAutofit/>
          </a:bodyPr>
          <a:lstStyle/>
          <a:p>
            <a:pPr algn="ctr" defTabSz="1183364"/>
            <a:r>
              <a:rPr lang="en-US" sz="2400" b="1" dirty="0" smtClean="0">
                <a:latin typeface="+mj-lt"/>
                <a:cs typeface="JasmineUPC" panose="02020603050405020304" pitchFamily="18" charset="-34"/>
              </a:rPr>
              <a:t>Preliminary Park Space Concepts</a:t>
            </a:r>
            <a:endParaRPr lang="en-US" sz="2400" b="1" dirty="0">
              <a:latin typeface="+mj-lt"/>
              <a:cs typeface="JasmineUPC" panose="02020603050405020304" pitchFamily="18" charset="-34"/>
            </a:endParaRPr>
          </a:p>
        </p:txBody>
      </p:sp>
      <p:grpSp>
        <p:nvGrpSpPr>
          <p:cNvPr id="46" name="Group 45"/>
          <p:cNvGrpSpPr/>
          <p:nvPr/>
        </p:nvGrpSpPr>
        <p:grpSpPr>
          <a:xfrm>
            <a:off x="15152624" y="14623815"/>
            <a:ext cx="3093665" cy="2320249"/>
            <a:chOff x="15404872" y="14623815"/>
            <a:chExt cx="3093665" cy="2320249"/>
          </a:xfrm>
        </p:grpSpPr>
        <p:pic>
          <p:nvPicPr>
            <p:cNvPr id="1028" name="Picture 4" descr="https://upload.wikimedia.org/wikipedia/commons/thumb/4/4b/Green_River_Trail_-_Desimone_Levee_01.jpg/800px-Green_River_Trail_-_Desimone_Levee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04872" y="14623815"/>
              <a:ext cx="3093665" cy="232024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5" name="Rectangle 44"/>
            <p:cNvSpPr/>
            <p:nvPr/>
          </p:nvSpPr>
          <p:spPr bwMode="auto">
            <a:xfrm>
              <a:off x="15404872" y="14623815"/>
              <a:ext cx="3093665" cy="449649"/>
            </a:xfrm>
            <a:prstGeom prst="rect">
              <a:avLst/>
            </a:prstGeom>
            <a:solidFill>
              <a:schemeClr val="tx1">
                <a:alpha val="60000"/>
              </a:schemeClr>
            </a:solidFill>
          </p:spPr>
          <p:txBody>
            <a:bodyPr vert="horz" lIns="161365" tIns="80682" rIns="161365" bIns="80682" rtlCol="0" anchor="t">
              <a:noAutofit/>
            </a:bodyPr>
            <a:lstStyle/>
            <a:p>
              <a:pPr algn="ctr" defTabSz="1183364"/>
              <a:r>
                <a:rPr lang="en-US" sz="2400" b="1" dirty="0" smtClean="0">
                  <a:solidFill>
                    <a:schemeClr val="bg1"/>
                  </a:solidFill>
                  <a:latin typeface="+mj-lt"/>
                  <a:cs typeface="JasmineUPC" panose="02020603050405020304" pitchFamily="18" charset="-34"/>
                </a:rPr>
                <a:t>Bike Trail</a:t>
              </a:r>
              <a:endParaRPr lang="en-US" sz="2400" b="1" dirty="0">
                <a:solidFill>
                  <a:schemeClr val="bg1"/>
                </a:solidFill>
                <a:latin typeface="+mj-lt"/>
                <a:cs typeface="JasmineUPC" panose="02020603050405020304" pitchFamily="18" charset="-34"/>
              </a:endParaRPr>
            </a:p>
          </p:txBody>
        </p:sp>
      </p:grpSp>
      <p:grpSp>
        <p:nvGrpSpPr>
          <p:cNvPr id="50" name="Group 49"/>
          <p:cNvGrpSpPr/>
          <p:nvPr/>
        </p:nvGrpSpPr>
        <p:grpSpPr>
          <a:xfrm>
            <a:off x="18595902" y="14592284"/>
            <a:ext cx="3146033" cy="2362370"/>
            <a:chOff x="18878549" y="14592284"/>
            <a:chExt cx="3146033" cy="2362370"/>
          </a:xfrm>
        </p:grpSpPr>
        <p:pic>
          <p:nvPicPr>
            <p:cNvPr id="1030" name="Picture 6" descr="File:Fishing, kayaking at Medicine Park, OK IMG 699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78549" y="14595129"/>
              <a:ext cx="3146033" cy="2359525"/>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9" name="Rectangle 48"/>
            <p:cNvSpPr/>
            <p:nvPr/>
          </p:nvSpPr>
          <p:spPr bwMode="auto">
            <a:xfrm>
              <a:off x="18930917" y="14592284"/>
              <a:ext cx="3093665" cy="449649"/>
            </a:xfrm>
            <a:prstGeom prst="rect">
              <a:avLst/>
            </a:prstGeom>
            <a:solidFill>
              <a:schemeClr val="tx1">
                <a:alpha val="60000"/>
              </a:schemeClr>
            </a:solidFill>
          </p:spPr>
          <p:txBody>
            <a:bodyPr vert="horz" lIns="161365" tIns="80682" rIns="161365" bIns="80682" rtlCol="0" anchor="t">
              <a:noAutofit/>
            </a:bodyPr>
            <a:lstStyle/>
            <a:p>
              <a:pPr algn="ctr" defTabSz="1183364"/>
              <a:r>
                <a:rPr lang="en-US" sz="2400" b="1" dirty="0" smtClean="0">
                  <a:solidFill>
                    <a:schemeClr val="bg1"/>
                  </a:solidFill>
                  <a:latin typeface="+mj-lt"/>
                  <a:cs typeface="JasmineUPC" panose="02020603050405020304" pitchFamily="18" charset="-34"/>
                </a:rPr>
                <a:t>Active Recreation</a:t>
              </a:r>
              <a:endParaRPr lang="en-US" sz="2400" b="1" dirty="0">
                <a:solidFill>
                  <a:schemeClr val="bg1"/>
                </a:solidFill>
                <a:latin typeface="+mj-lt"/>
                <a:cs typeface="JasmineUPC" panose="02020603050405020304" pitchFamily="18" charset="-34"/>
              </a:endParaRPr>
            </a:p>
          </p:txBody>
        </p:sp>
      </p:grpSp>
      <p:grpSp>
        <p:nvGrpSpPr>
          <p:cNvPr id="53" name="Group 52"/>
          <p:cNvGrpSpPr/>
          <p:nvPr/>
        </p:nvGrpSpPr>
        <p:grpSpPr>
          <a:xfrm>
            <a:off x="22091548" y="14589439"/>
            <a:ext cx="3292990" cy="2374258"/>
            <a:chOff x="22343796" y="14589439"/>
            <a:chExt cx="3292990" cy="2374258"/>
          </a:xfrm>
        </p:grpSpPr>
        <p:pic>
          <p:nvPicPr>
            <p:cNvPr id="40" name="Picture 39"/>
            <p:cNvPicPr>
              <a:picLocks noChangeAspect="1"/>
            </p:cNvPicPr>
            <p:nvPr/>
          </p:nvPicPr>
          <p:blipFill rotWithShape="1">
            <a:blip r:embed="rId6">
              <a:extLst>
                <a:ext uri="{28A0092B-C50C-407E-A947-70E740481C1C}">
                  <a14:useLocalDpi xmlns:a14="http://schemas.microsoft.com/office/drawing/2010/main" val="0"/>
                </a:ext>
              </a:extLst>
            </a:blip>
            <a:srcRect t="16402" b="11358"/>
            <a:stretch/>
          </p:blipFill>
          <p:spPr>
            <a:xfrm>
              <a:off x="22363231" y="14598869"/>
              <a:ext cx="3273555" cy="2364828"/>
            </a:xfrm>
            <a:prstGeom prst="rect">
              <a:avLst/>
            </a:prstGeom>
            <a:ln w="28575">
              <a:solidFill>
                <a:schemeClr val="tx1"/>
              </a:solidFill>
            </a:ln>
          </p:spPr>
        </p:pic>
        <p:sp>
          <p:nvSpPr>
            <p:cNvPr id="52" name="Rectangle 51"/>
            <p:cNvSpPr/>
            <p:nvPr/>
          </p:nvSpPr>
          <p:spPr bwMode="auto">
            <a:xfrm>
              <a:off x="22343796" y="14589439"/>
              <a:ext cx="3292990" cy="543432"/>
            </a:xfrm>
            <a:prstGeom prst="rect">
              <a:avLst/>
            </a:prstGeom>
            <a:solidFill>
              <a:schemeClr val="tx1">
                <a:alpha val="60000"/>
              </a:schemeClr>
            </a:solidFill>
          </p:spPr>
          <p:txBody>
            <a:bodyPr vert="horz" lIns="161365" tIns="80682" rIns="161365" bIns="80682" rtlCol="0" anchor="t">
              <a:noAutofit/>
            </a:bodyPr>
            <a:lstStyle/>
            <a:p>
              <a:pPr algn="ctr" defTabSz="1183364"/>
              <a:r>
                <a:rPr lang="en-US" sz="2400" b="1" dirty="0" smtClean="0">
                  <a:solidFill>
                    <a:schemeClr val="bg1"/>
                  </a:solidFill>
                  <a:latin typeface="+mj-lt"/>
                  <a:cs typeface="JasmineUPC" panose="02020603050405020304" pitchFamily="18" charset="-34"/>
                </a:rPr>
                <a:t>Passive Recreation</a:t>
              </a:r>
              <a:endParaRPr lang="en-US" sz="2400" b="1" dirty="0">
                <a:solidFill>
                  <a:schemeClr val="bg1"/>
                </a:solidFill>
                <a:latin typeface="+mj-lt"/>
                <a:cs typeface="JasmineUPC" panose="02020603050405020304" pitchFamily="18" charset="-34"/>
              </a:endParaRPr>
            </a:p>
          </p:txBody>
        </p:sp>
      </p:grpSp>
      <p:sp>
        <p:nvSpPr>
          <p:cNvPr id="54" name="Rectangle 53"/>
          <p:cNvSpPr/>
          <p:nvPr/>
        </p:nvSpPr>
        <p:spPr>
          <a:xfrm>
            <a:off x="19205730" y="0"/>
            <a:ext cx="7016595" cy="9525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dirty="0" smtClean="0">
                <a:solidFill>
                  <a:srgbClr val="FF0000"/>
                </a:solidFill>
              </a:rPr>
              <a:t>EXAMPLE</a:t>
            </a:r>
            <a:endParaRPr lang="en-US" dirty="0">
              <a:solidFill>
                <a:srgbClr val="FF0000"/>
              </a:solidFill>
            </a:endParaRPr>
          </a:p>
        </p:txBody>
      </p:sp>
    </p:spTree>
    <p:extLst>
      <p:ext uri="{BB962C8B-B14F-4D97-AF65-F5344CB8AC3E}">
        <p14:creationId xmlns:p14="http://schemas.microsoft.com/office/powerpoint/2010/main" val="2724755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2895</TotalTime>
  <Words>916</Words>
  <Application>Microsoft Office PowerPoint</Application>
  <PresentationFormat>Custom</PresentationFormat>
  <Paragraphs>97</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1_Office Theme</vt:lpstr>
      <vt:lpstr>PowerPoint Presentation</vt:lpstr>
      <vt:lpstr>PowerPoint Presentation</vt:lpstr>
      <vt:lpstr>PowerPoint Presentation</vt:lpstr>
    </vt:vector>
  </TitlesOfParts>
  <Company>The Rockefeller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Rivero, Iracel</dc:creator>
  <cp:lastModifiedBy>Ann Gravier</cp:lastModifiedBy>
  <cp:revision>214</cp:revision>
  <cp:lastPrinted>2015-07-16T01:34:23Z</cp:lastPrinted>
  <dcterms:created xsi:type="dcterms:W3CDTF">2015-04-29T13:50:47Z</dcterms:created>
  <dcterms:modified xsi:type="dcterms:W3CDTF">2015-09-30T19:11:45Z</dcterms:modified>
</cp:coreProperties>
</file>