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42"/>
  </p:notesMasterIdLst>
  <p:sldIdLst>
    <p:sldId id="256" r:id="rId2"/>
    <p:sldId id="289" r:id="rId3"/>
    <p:sldId id="264" r:id="rId4"/>
    <p:sldId id="265" r:id="rId5"/>
    <p:sldId id="267" r:id="rId6"/>
    <p:sldId id="301" r:id="rId7"/>
    <p:sldId id="268" r:id="rId8"/>
    <p:sldId id="287" r:id="rId9"/>
    <p:sldId id="270" r:id="rId10"/>
    <p:sldId id="271" r:id="rId11"/>
    <p:sldId id="272" r:id="rId12"/>
    <p:sldId id="273" r:id="rId13"/>
    <p:sldId id="288" r:id="rId14"/>
    <p:sldId id="298" r:id="rId15"/>
    <p:sldId id="297" r:id="rId16"/>
    <p:sldId id="275" r:id="rId17"/>
    <p:sldId id="261" r:id="rId18"/>
    <p:sldId id="294" r:id="rId19"/>
    <p:sldId id="260" r:id="rId20"/>
    <p:sldId id="312" r:id="rId21"/>
    <p:sldId id="313" r:id="rId22"/>
    <p:sldId id="314" r:id="rId23"/>
    <p:sldId id="315" r:id="rId24"/>
    <p:sldId id="316" r:id="rId25"/>
    <p:sldId id="317" r:id="rId26"/>
    <p:sldId id="318" r:id="rId27"/>
    <p:sldId id="281" r:id="rId28"/>
    <p:sldId id="303" r:id="rId29"/>
    <p:sldId id="280" r:id="rId30"/>
    <p:sldId id="285" r:id="rId31"/>
    <p:sldId id="282" r:id="rId32"/>
    <p:sldId id="319" r:id="rId33"/>
    <p:sldId id="321" r:id="rId34"/>
    <p:sldId id="325" r:id="rId35"/>
    <p:sldId id="320" r:id="rId36"/>
    <p:sldId id="323" r:id="rId37"/>
    <p:sldId id="326" r:id="rId38"/>
    <p:sldId id="328" r:id="rId39"/>
    <p:sldId id="327" r:id="rId40"/>
    <p:sldId id="28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8BA"/>
    <a:srgbClr val="FFFF99"/>
    <a:srgbClr val="FF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7" autoAdjust="0"/>
    <p:restoredTop sz="94670" autoAdjust="0"/>
  </p:normalViewPr>
  <p:slideViewPr>
    <p:cSldViewPr>
      <p:cViewPr varScale="1">
        <p:scale>
          <a:sx n="99" d="100"/>
          <a:sy n="99" d="100"/>
        </p:scale>
        <p:origin x="-19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4" d="100"/>
        <a:sy n="74" d="100"/>
      </p:scale>
      <p:origin x="0" y="115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78A260-A5B5-4185-9363-087A9084B9D3}" type="doc">
      <dgm:prSet loTypeId="urn:microsoft.com/office/officeart/2005/8/layout/orgChart1" loCatId="hierarchy" qsTypeId="urn:microsoft.com/office/officeart/2005/8/quickstyle/simple1" qsCatId="simple" csTypeId="urn:microsoft.com/office/officeart/2005/8/colors/accent1_2" csCatId="accent1" phldr="1"/>
      <dgm:spPr/>
    </dgm:pt>
    <dgm:pt modelId="{C6998E66-42CB-4565-8376-FDC5628DCD58}">
      <dgm:prSet/>
      <dgm:spPr>
        <a:solidFill>
          <a:srgbClr val="FF000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rPr>
            <a:t>IC</a:t>
          </a:r>
        </a:p>
      </dgm:t>
    </dgm:pt>
    <dgm:pt modelId="{864CBC51-D9E8-42EA-8A81-6A8181F8E4C0}" type="parTrans" cxnId="{D78A1244-E702-4CAC-8F95-8FCD3DE82DC7}">
      <dgm:prSet/>
      <dgm:spPr/>
      <dgm:t>
        <a:bodyPr/>
        <a:lstStyle/>
        <a:p>
          <a:endParaRPr lang="en-US"/>
        </a:p>
      </dgm:t>
    </dgm:pt>
    <dgm:pt modelId="{13140426-F9E1-480E-B11C-DCFFFA4C968A}" type="sibTrans" cxnId="{D78A1244-E702-4CAC-8F95-8FCD3DE82DC7}">
      <dgm:prSet/>
      <dgm:spPr/>
      <dgm:t>
        <a:bodyPr/>
        <a:lstStyle/>
        <a:p>
          <a:endParaRPr lang="en-US"/>
        </a:p>
      </dgm:t>
    </dgm:pt>
    <dgm:pt modelId="{10258794-478C-48BE-B602-912AC33E64A5}">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rPr>
            <a:t>Operations Chief</a:t>
          </a:r>
        </a:p>
      </dgm:t>
    </dgm:pt>
    <dgm:pt modelId="{2AD3AA3F-0CB5-4E46-93E2-5729FF026F97}" type="parTrans" cxnId="{583E6D32-92A2-4D21-9C21-8458CB9AEE25}">
      <dgm:prSet/>
      <dgm:spPr>
        <a:ln>
          <a:solidFill>
            <a:schemeClr val="tx1"/>
          </a:solidFill>
        </a:ln>
      </dgm:spPr>
      <dgm:t>
        <a:bodyPr/>
        <a:lstStyle/>
        <a:p>
          <a:endParaRPr lang="en-US" dirty="0"/>
        </a:p>
      </dgm:t>
    </dgm:pt>
    <dgm:pt modelId="{46EBCCF3-3027-4946-A5C1-94B8D45E6185}" type="sibTrans" cxnId="{583E6D32-92A2-4D21-9C21-8458CB9AEE25}">
      <dgm:prSet/>
      <dgm:spPr/>
      <dgm:t>
        <a:bodyPr/>
        <a:lstStyle/>
        <a:p>
          <a:endParaRPr lang="en-US"/>
        </a:p>
      </dgm:t>
    </dgm:pt>
    <dgm:pt modelId="{8144FD69-BA71-48B0-AFFB-EF8CD399C2E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rPr>
            <a:t>Operations Field Staff</a:t>
          </a:r>
        </a:p>
      </dgm:t>
    </dgm:pt>
    <dgm:pt modelId="{D2E529DA-ADC9-4CD5-B871-4909CC6094EC}" type="parTrans" cxnId="{186DA5B7-6F58-4989-BB54-4F566364F811}">
      <dgm:prSet/>
      <dgm:spPr>
        <a:ln>
          <a:solidFill>
            <a:schemeClr val="tx1"/>
          </a:solidFill>
        </a:ln>
      </dgm:spPr>
      <dgm:t>
        <a:bodyPr/>
        <a:lstStyle/>
        <a:p>
          <a:endParaRPr lang="en-US" dirty="0"/>
        </a:p>
      </dgm:t>
    </dgm:pt>
    <dgm:pt modelId="{20DD95DD-BA0D-43EF-AA1A-66FC7270BFB8}" type="sibTrans" cxnId="{186DA5B7-6F58-4989-BB54-4F566364F811}">
      <dgm:prSet/>
      <dgm:spPr/>
      <dgm:t>
        <a:bodyPr/>
        <a:lstStyle/>
        <a:p>
          <a:endParaRPr lang="en-US"/>
        </a:p>
      </dgm:t>
    </dgm:pt>
    <dgm:pt modelId="{D752B4C6-6D6B-499A-8467-3F1EA0138009}">
      <dgm:prSet/>
      <dgm:spPr>
        <a:solidFill>
          <a:schemeClr val="tx1">
            <a:lumMod val="75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rPr>
            <a:t>Planning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rPr>
            <a:t>Chief</a:t>
          </a:r>
        </a:p>
      </dgm:t>
    </dgm:pt>
    <dgm:pt modelId="{633984AC-3FFF-493F-ADE8-2691C7BD3084}" type="parTrans" cxnId="{F1864E06-1D22-4A63-8D4B-2FEA751D5C71}">
      <dgm:prSet/>
      <dgm:spPr>
        <a:ln>
          <a:solidFill>
            <a:schemeClr val="tx1"/>
          </a:solidFill>
        </a:ln>
      </dgm:spPr>
      <dgm:t>
        <a:bodyPr/>
        <a:lstStyle/>
        <a:p>
          <a:endParaRPr lang="en-US" dirty="0"/>
        </a:p>
      </dgm:t>
    </dgm:pt>
    <dgm:pt modelId="{2F3DFD02-5B0F-4FED-A7E2-A17631748561}" type="sibTrans" cxnId="{F1864E06-1D22-4A63-8D4B-2FEA751D5C71}">
      <dgm:prSet/>
      <dgm:spPr/>
      <dgm:t>
        <a:bodyPr/>
        <a:lstStyle/>
        <a:p>
          <a:endParaRPr lang="en-US"/>
        </a:p>
      </dgm:t>
    </dgm:pt>
    <dgm:pt modelId="{DB842A79-0048-4420-99C5-3A969AFBE31A}">
      <dgm:prSet/>
      <dgm:spPr>
        <a:solidFill>
          <a:srgbClr val="FFFF99">
            <a:alpha val="68000"/>
          </a:srgb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rPr>
            <a:t>Logistics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rPr>
            <a:t>Chief</a:t>
          </a:r>
        </a:p>
      </dgm:t>
    </dgm:pt>
    <dgm:pt modelId="{C292F640-70E3-4F7B-9B1F-DD294E4E57D2}" type="parTrans" cxnId="{E22BB789-A257-45A5-9327-C2B36C91DFFE}">
      <dgm:prSet/>
      <dgm:spPr>
        <a:ln>
          <a:solidFill>
            <a:schemeClr val="tx1"/>
          </a:solidFill>
        </a:ln>
      </dgm:spPr>
      <dgm:t>
        <a:bodyPr/>
        <a:lstStyle/>
        <a:p>
          <a:endParaRPr lang="en-US" dirty="0"/>
        </a:p>
      </dgm:t>
    </dgm:pt>
    <dgm:pt modelId="{D2ABFE39-BDF9-40B5-928B-80562C2A02EB}" type="sibTrans" cxnId="{E22BB789-A257-45A5-9327-C2B36C91DFFE}">
      <dgm:prSet/>
      <dgm:spPr/>
      <dgm:t>
        <a:bodyPr/>
        <a:lstStyle/>
        <a:p>
          <a:endParaRPr lang="en-US"/>
        </a:p>
      </dgm:t>
    </dgm:pt>
    <dgm:pt modelId="{8CF471D4-C7FB-4D95-A9F2-409A27369849}">
      <dgm:prSet/>
      <dgm:spPr>
        <a:solidFill>
          <a:srgbClr val="00B05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rPr>
            <a:t>Finance/Admin Chief</a:t>
          </a:r>
        </a:p>
      </dgm:t>
    </dgm:pt>
    <dgm:pt modelId="{07460051-6008-4F23-BB6B-A45520E0A8DC}" type="parTrans" cxnId="{C9234999-B088-4288-BA06-D09E1CE11A83}">
      <dgm:prSet/>
      <dgm:spPr>
        <a:ln>
          <a:solidFill>
            <a:schemeClr val="tx1"/>
          </a:solidFill>
        </a:ln>
      </dgm:spPr>
      <dgm:t>
        <a:bodyPr/>
        <a:lstStyle/>
        <a:p>
          <a:endParaRPr lang="en-US" dirty="0"/>
        </a:p>
      </dgm:t>
    </dgm:pt>
    <dgm:pt modelId="{665F3763-95A4-4501-85B8-0DB978AE7DD0}" type="sibTrans" cxnId="{C9234999-B088-4288-BA06-D09E1CE11A83}">
      <dgm:prSet/>
      <dgm:spPr/>
      <dgm:t>
        <a:bodyPr/>
        <a:lstStyle/>
        <a:p>
          <a:endParaRPr lang="en-US"/>
        </a:p>
      </dgm:t>
    </dgm:pt>
    <dgm:pt modelId="{90CDE034-068F-45E5-961E-EBAB4D0B845C}">
      <dgm:prSet/>
      <dgm:spPr/>
      <dgm:t>
        <a:bodyPr/>
        <a:lstStyle/>
        <a:p>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rPr>
            <a:t>Liaison    Officer</a:t>
          </a:r>
          <a:endParaRPr lang="en-US" dirty="0"/>
        </a:p>
      </dgm:t>
    </dgm:pt>
    <dgm:pt modelId="{4698B0A4-1623-482B-945B-FE2719E072F6}" type="parTrans" cxnId="{FC9B67A9-7F36-4F90-A738-B91680B46971}">
      <dgm:prSet/>
      <dgm:spPr>
        <a:ln>
          <a:solidFill>
            <a:schemeClr val="tx1"/>
          </a:solidFill>
        </a:ln>
      </dgm:spPr>
      <dgm:t>
        <a:bodyPr/>
        <a:lstStyle/>
        <a:p>
          <a:endParaRPr lang="en-US" dirty="0"/>
        </a:p>
      </dgm:t>
    </dgm:pt>
    <dgm:pt modelId="{E5E580EC-E016-4F67-BBA3-22FAB13C621F}" type="sibTrans" cxnId="{FC9B67A9-7F36-4F90-A738-B91680B46971}">
      <dgm:prSet/>
      <dgm:spPr/>
      <dgm:t>
        <a:bodyPr/>
        <a:lstStyle/>
        <a:p>
          <a:endParaRPr lang="en-US"/>
        </a:p>
      </dgm:t>
    </dgm:pt>
    <dgm:pt modelId="{2E589066-3610-49A7-9DD3-C3A8CAB92356}">
      <dgm:prSet/>
      <dgm:spPr>
        <a:solidFill>
          <a:schemeClr val="tx2">
            <a:lumMod val="50000"/>
          </a:schemeClr>
        </a:solidFill>
      </dgm:spPr>
      <dgm:t>
        <a:bodyPr/>
        <a:lstStyle/>
        <a:p>
          <a:pPr marR="0" rtl="0" eaLnBrk="0" fontAlgn="base" latinLnBrk="0" hangingPunct="0">
            <a:buClrTx/>
            <a:buSzTx/>
            <a:buFontTx/>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rPr>
            <a:t>Agency</a:t>
          </a:r>
        </a:p>
        <a:p>
          <a:pPr marR="0" rtl="0" eaLnBrk="0" fontAlgn="base" latinLnBrk="0" hangingPunct="0">
            <a:buClrTx/>
            <a:buSzTx/>
            <a:buFontTx/>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rPr>
            <a:t>Liaison</a:t>
          </a:r>
        </a:p>
      </dgm:t>
    </dgm:pt>
    <dgm:pt modelId="{62C2D904-9E06-4ADF-AF75-04D08AA56D7B}" type="parTrans" cxnId="{7515CA53-6447-44AB-A12B-905677678E12}">
      <dgm:prSet/>
      <dgm:spPr>
        <a:ln>
          <a:solidFill>
            <a:schemeClr val="tx1"/>
          </a:solidFill>
        </a:ln>
      </dgm:spPr>
      <dgm:t>
        <a:bodyPr/>
        <a:lstStyle/>
        <a:p>
          <a:endParaRPr lang="en-US" dirty="0"/>
        </a:p>
      </dgm:t>
    </dgm:pt>
    <dgm:pt modelId="{C9D3099C-2382-49BA-BAD4-C48103B6403B}" type="sibTrans" cxnId="{7515CA53-6447-44AB-A12B-905677678E12}">
      <dgm:prSet/>
      <dgm:spPr/>
      <dgm:t>
        <a:bodyPr/>
        <a:lstStyle/>
        <a:p>
          <a:endParaRPr lang="en-US"/>
        </a:p>
      </dgm:t>
    </dgm:pt>
    <dgm:pt modelId="{2EED26F6-E824-4ED0-99BA-184A7F195C45}">
      <dgm:prSet/>
      <dgm:spPr/>
      <dgm:t>
        <a:bodyPr/>
        <a:lstStyle/>
        <a:p>
          <a:pPr rtl="0"/>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rPr>
            <a:t>Operations SECC Staff</a:t>
          </a:r>
        </a:p>
      </dgm:t>
    </dgm:pt>
    <dgm:pt modelId="{6281866A-7429-4237-909B-B15F4A32AD9F}" type="parTrans" cxnId="{69DB4633-E81B-4B63-952B-9A6A96CE853D}">
      <dgm:prSet/>
      <dgm:spPr>
        <a:ln>
          <a:solidFill>
            <a:schemeClr val="tx1"/>
          </a:solidFill>
        </a:ln>
      </dgm:spPr>
      <dgm:t>
        <a:bodyPr/>
        <a:lstStyle/>
        <a:p>
          <a:endParaRPr lang="en-US" dirty="0"/>
        </a:p>
      </dgm:t>
    </dgm:pt>
    <dgm:pt modelId="{E3E751D2-1F90-4ED6-B9EE-AFDF93E626DA}" type="sibTrans" cxnId="{69DB4633-E81B-4B63-952B-9A6A96CE853D}">
      <dgm:prSet/>
      <dgm:spPr/>
      <dgm:t>
        <a:bodyPr/>
        <a:lstStyle/>
        <a:p>
          <a:endParaRPr lang="en-US"/>
        </a:p>
      </dgm:t>
    </dgm:pt>
    <dgm:pt modelId="{3E5454FA-11B6-45D2-9F04-3E54571B8BF2}" type="pres">
      <dgm:prSet presAssocID="{8478A260-A5B5-4185-9363-087A9084B9D3}" presName="hierChild1" presStyleCnt="0">
        <dgm:presLayoutVars>
          <dgm:orgChart val="1"/>
          <dgm:chPref val="1"/>
          <dgm:dir/>
          <dgm:animOne val="branch"/>
          <dgm:animLvl val="lvl"/>
          <dgm:resizeHandles/>
        </dgm:presLayoutVars>
      </dgm:prSet>
      <dgm:spPr/>
    </dgm:pt>
    <dgm:pt modelId="{129D6FC8-2EB0-44FD-9F7E-3E251E41C95F}" type="pres">
      <dgm:prSet presAssocID="{C6998E66-42CB-4565-8376-FDC5628DCD58}" presName="hierRoot1" presStyleCnt="0">
        <dgm:presLayoutVars>
          <dgm:hierBranch/>
        </dgm:presLayoutVars>
      </dgm:prSet>
      <dgm:spPr/>
    </dgm:pt>
    <dgm:pt modelId="{24C52DF3-0247-47ED-94C7-02559946B1FA}" type="pres">
      <dgm:prSet presAssocID="{C6998E66-42CB-4565-8376-FDC5628DCD58}" presName="rootComposite1" presStyleCnt="0"/>
      <dgm:spPr/>
    </dgm:pt>
    <dgm:pt modelId="{17C17342-D3F4-4C77-B9E7-502813F8D270}" type="pres">
      <dgm:prSet presAssocID="{C6998E66-42CB-4565-8376-FDC5628DCD58}" presName="rootText1" presStyleLbl="node0" presStyleIdx="0" presStyleCnt="1">
        <dgm:presLayoutVars>
          <dgm:chPref val="3"/>
        </dgm:presLayoutVars>
      </dgm:prSet>
      <dgm:spPr/>
      <dgm:t>
        <a:bodyPr/>
        <a:lstStyle/>
        <a:p>
          <a:endParaRPr lang="en-US"/>
        </a:p>
      </dgm:t>
    </dgm:pt>
    <dgm:pt modelId="{770DDBE5-723C-4305-8803-7B64E73AEC21}" type="pres">
      <dgm:prSet presAssocID="{C6998E66-42CB-4565-8376-FDC5628DCD58}" presName="rootConnector1" presStyleLbl="node1" presStyleIdx="0" presStyleCnt="0"/>
      <dgm:spPr/>
      <dgm:t>
        <a:bodyPr/>
        <a:lstStyle/>
        <a:p>
          <a:endParaRPr lang="en-US"/>
        </a:p>
      </dgm:t>
    </dgm:pt>
    <dgm:pt modelId="{BBA497D0-C7A7-4298-92C9-97462CFE2C49}" type="pres">
      <dgm:prSet presAssocID="{C6998E66-42CB-4565-8376-FDC5628DCD58}" presName="hierChild2" presStyleCnt="0"/>
      <dgm:spPr/>
    </dgm:pt>
    <dgm:pt modelId="{2BA6400E-415E-473B-8BF9-6D8FF3C5968A}" type="pres">
      <dgm:prSet presAssocID="{2AD3AA3F-0CB5-4E46-93E2-5729FF026F97}" presName="Name35" presStyleLbl="parChTrans1D2" presStyleIdx="0" presStyleCnt="4"/>
      <dgm:spPr/>
      <dgm:t>
        <a:bodyPr/>
        <a:lstStyle/>
        <a:p>
          <a:endParaRPr lang="en-US"/>
        </a:p>
      </dgm:t>
    </dgm:pt>
    <dgm:pt modelId="{5F928E43-99D9-45B7-8029-E8C011E90012}" type="pres">
      <dgm:prSet presAssocID="{10258794-478C-48BE-B602-912AC33E64A5}" presName="hierRoot2" presStyleCnt="0">
        <dgm:presLayoutVars>
          <dgm:hierBranch/>
        </dgm:presLayoutVars>
      </dgm:prSet>
      <dgm:spPr/>
    </dgm:pt>
    <dgm:pt modelId="{125D4C2F-8EED-4C7B-BA88-874AE754C73E}" type="pres">
      <dgm:prSet presAssocID="{10258794-478C-48BE-B602-912AC33E64A5}" presName="rootComposite" presStyleCnt="0"/>
      <dgm:spPr/>
    </dgm:pt>
    <dgm:pt modelId="{B93D4170-2C01-4A4B-A372-84FBCAF46A70}" type="pres">
      <dgm:prSet presAssocID="{10258794-478C-48BE-B602-912AC33E64A5}" presName="rootText" presStyleLbl="node2" presStyleIdx="0" presStyleCnt="4">
        <dgm:presLayoutVars>
          <dgm:chPref val="3"/>
        </dgm:presLayoutVars>
      </dgm:prSet>
      <dgm:spPr/>
      <dgm:t>
        <a:bodyPr/>
        <a:lstStyle/>
        <a:p>
          <a:endParaRPr lang="en-US"/>
        </a:p>
      </dgm:t>
    </dgm:pt>
    <dgm:pt modelId="{392ECBCE-751B-4349-ACD8-E95E873294A6}" type="pres">
      <dgm:prSet presAssocID="{10258794-478C-48BE-B602-912AC33E64A5}" presName="rootConnector" presStyleLbl="node2" presStyleIdx="0" presStyleCnt="4"/>
      <dgm:spPr/>
      <dgm:t>
        <a:bodyPr/>
        <a:lstStyle/>
        <a:p>
          <a:endParaRPr lang="en-US"/>
        </a:p>
      </dgm:t>
    </dgm:pt>
    <dgm:pt modelId="{2DD75FDE-CE79-4DA0-898C-AD52D3040023}" type="pres">
      <dgm:prSet presAssocID="{10258794-478C-48BE-B602-912AC33E64A5}" presName="hierChild4" presStyleCnt="0"/>
      <dgm:spPr/>
    </dgm:pt>
    <dgm:pt modelId="{47769619-A92A-4324-BF3D-7D695D68B728}" type="pres">
      <dgm:prSet presAssocID="{4698B0A4-1623-482B-945B-FE2719E072F6}" presName="Name35" presStyleLbl="parChTrans1D3" presStyleIdx="0" presStyleCnt="3"/>
      <dgm:spPr/>
      <dgm:t>
        <a:bodyPr/>
        <a:lstStyle/>
        <a:p>
          <a:endParaRPr lang="en-US"/>
        </a:p>
      </dgm:t>
    </dgm:pt>
    <dgm:pt modelId="{6E6016F2-8995-4077-A53C-BE79114FD5D1}" type="pres">
      <dgm:prSet presAssocID="{90CDE034-068F-45E5-961E-EBAB4D0B845C}" presName="hierRoot2" presStyleCnt="0">
        <dgm:presLayoutVars>
          <dgm:hierBranch/>
        </dgm:presLayoutVars>
      </dgm:prSet>
      <dgm:spPr/>
    </dgm:pt>
    <dgm:pt modelId="{7A40301E-FF51-43B3-986C-9F69D7BDB8AA}" type="pres">
      <dgm:prSet presAssocID="{90CDE034-068F-45E5-961E-EBAB4D0B845C}" presName="rootComposite" presStyleCnt="0"/>
      <dgm:spPr/>
    </dgm:pt>
    <dgm:pt modelId="{9D8A2F2A-3D8F-4453-99A2-9991D6416688}" type="pres">
      <dgm:prSet presAssocID="{90CDE034-068F-45E5-961E-EBAB4D0B845C}" presName="rootText" presStyleLbl="node3" presStyleIdx="0" presStyleCnt="3" custLinFactNeighborX="-50" custLinFactNeighborY="88">
        <dgm:presLayoutVars>
          <dgm:chPref val="3"/>
        </dgm:presLayoutVars>
      </dgm:prSet>
      <dgm:spPr/>
      <dgm:t>
        <a:bodyPr/>
        <a:lstStyle/>
        <a:p>
          <a:endParaRPr lang="en-US"/>
        </a:p>
      </dgm:t>
    </dgm:pt>
    <dgm:pt modelId="{3F6E5705-DC1E-4D40-A911-14D249DF7A00}" type="pres">
      <dgm:prSet presAssocID="{90CDE034-068F-45E5-961E-EBAB4D0B845C}" presName="rootConnector" presStyleLbl="node3" presStyleIdx="0" presStyleCnt="3"/>
      <dgm:spPr/>
      <dgm:t>
        <a:bodyPr/>
        <a:lstStyle/>
        <a:p>
          <a:endParaRPr lang="en-US"/>
        </a:p>
      </dgm:t>
    </dgm:pt>
    <dgm:pt modelId="{421243C5-DDED-4F98-A2EB-038B228A3EF5}" type="pres">
      <dgm:prSet presAssocID="{90CDE034-068F-45E5-961E-EBAB4D0B845C}" presName="hierChild4" presStyleCnt="0"/>
      <dgm:spPr/>
    </dgm:pt>
    <dgm:pt modelId="{F99E793B-8C59-4E08-BDAA-56BFFEAFC4B9}" type="pres">
      <dgm:prSet presAssocID="{62C2D904-9E06-4ADF-AF75-04D08AA56D7B}" presName="Name35" presStyleLbl="parChTrans1D4" presStyleIdx="0" presStyleCnt="1"/>
      <dgm:spPr/>
      <dgm:t>
        <a:bodyPr/>
        <a:lstStyle/>
        <a:p>
          <a:endParaRPr lang="en-US"/>
        </a:p>
      </dgm:t>
    </dgm:pt>
    <dgm:pt modelId="{844B4696-B1B4-4F54-BFEB-85A929396D62}" type="pres">
      <dgm:prSet presAssocID="{2E589066-3610-49A7-9DD3-C3A8CAB92356}" presName="hierRoot2" presStyleCnt="0">
        <dgm:presLayoutVars>
          <dgm:hierBranch val="init"/>
        </dgm:presLayoutVars>
      </dgm:prSet>
      <dgm:spPr/>
    </dgm:pt>
    <dgm:pt modelId="{F6EB35CC-C8A7-45A2-A985-A7466C780F0C}" type="pres">
      <dgm:prSet presAssocID="{2E589066-3610-49A7-9DD3-C3A8CAB92356}" presName="rootComposite" presStyleCnt="0"/>
      <dgm:spPr/>
    </dgm:pt>
    <dgm:pt modelId="{E3E32858-A696-4EEC-B935-88D656C14511}" type="pres">
      <dgm:prSet presAssocID="{2E589066-3610-49A7-9DD3-C3A8CAB92356}" presName="rootText" presStyleLbl="node4" presStyleIdx="0" presStyleCnt="1">
        <dgm:presLayoutVars>
          <dgm:chPref val="3"/>
        </dgm:presLayoutVars>
      </dgm:prSet>
      <dgm:spPr/>
      <dgm:t>
        <a:bodyPr/>
        <a:lstStyle/>
        <a:p>
          <a:endParaRPr lang="en-US"/>
        </a:p>
      </dgm:t>
    </dgm:pt>
    <dgm:pt modelId="{6AEE9180-1BAA-4D00-AF90-064FECE0B9F9}" type="pres">
      <dgm:prSet presAssocID="{2E589066-3610-49A7-9DD3-C3A8CAB92356}" presName="rootConnector" presStyleLbl="node4" presStyleIdx="0" presStyleCnt="1"/>
      <dgm:spPr/>
      <dgm:t>
        <a:bodyPr/>
        <a:lstStyle/>
        <a:p>
          <a:endParaRPr lang="en-US"/>
        </a:p>
      </dgm:t>
    </dgm:pt>
    <dgm:pt modelId="{68C59796-BACF-4BDB-97F3-C1E5E2AED783}" type="pres">
      <dgm:prSet presAssocID="{2E589066-3610-49A7-9DD3-C3A8CAB92356}" presName="hierChild4" presStyleCnt="0"/>
      <dgm:spPr/>
    </dgm:pt>
    <dgm:pt modelId="{F6FF3348-34B6-4D61-A0FF-ECF35EB72C30}" type="pres">
      <dgm:prSet presAssocID="{2E589066-3610-49A7-9DD3-C3A8CAB92356}" presName="hierChild5" presStyleCnt="0"/>
      <dgm:spPr/>
    </dgm:pt>
    <dgm:pt modelId="{ED20C0F1-DCFC-49BE-98E7-338DAF06D8E5}" type="pres">
      <dgm:prSet presAssocID="{90CDE034-068F-45E5-961E-EBAB4D0B845C}" presName="hierChild5" presStyleCnt="0"/>
      <dgm:spPr/>
    </dgm:pt>
    <dgm:pt modelId="{B2EE9F63-9E47-439B-809D-4EA0CBDB5E5F}" type="pres">
      <dgm:prSet presAssocID="{6281866A-7429-4237-909B-B15F4A32AD9F}" presName="Name35" presStyleLbl="parChTrans1D3" presStyleIdx="1" presStyleCnt="3"/>
      <dgm:spPr/>
      <dgm:t>
        <a:bodyPr/>
        <a:lstStyle/>
        <a:p>
          <a:endParaRPr lang="en-US"/>
        </a:p>
      </dgm:t>
    </dgm:pt>
    <dgm:pt modelId="{3784F648-1B38-4095-8A15-70A57BC62BEE}" type="pres">
      <dgm:prSet presAssocID="{2EED26F6-E824-4ED0-99BA-184A7F195C45}" presName="hierRoot2" presStyleCnt="0">
        <dgm:presLayoutVars>
          <dgm:hierBranch val="init"/>
        </dgm:presLayoutVars>
      </dgm:prSet>
      <dgm:spPr/>
    </dgm:pt>
    <dgm:pt modelId="{58EC9315-B1B4-4044-8648-9F0FC27A52C2}" type="pres">
      <dgm:prSet presAssocID="{2EED26F6-E824-4ED0-99BA-184A7F195C45}" presName="rootComposite" presStyleCnt="0"/>
      <dgm:spPr/>
    </dgm:pt>
    <dgm:pt modelId="{A5FA050C-72BD-49A7-8EC1-A6B9C7641F40}" type="pres">
      <dgm:prSet presAssocID="{2EED26F6-E824-4ED0-99BA-184A7F195C45}" presName="rootText" presStyleLbl="node3" presStyleIdx="1" presStyleCnt="3">
        <dgm:presLayoutVars>
          <dgm:chPref val="3"/>
        </dgm:presLayoutVars>
      </dgm:prSet>
      <dgm:spPr/>
      <dgm:t>
        <a:bodyPr/>
        <a:lstStyle/>
        <a:p>
          <a:endParaRPr lang="en-US"/>
        </a:p>
      </dgm:t>
    </dgm:pt>
    <dgm:pt modelId="{57561B07-84B7-4DD5-9F79-C233ED711522}" type="pres">
      <dgm:prSet presAssocID="{2EED26F6-E824-4ED0-99BA-184A7F195C45}" presName="rootConnector" presStyleLbl="node3" presStyleIdx="1" presStyleCnt="3"/>
      <dgm:spPr/>
      <dgm:t>
        <a:bodyPr/>
        <a:lstStyle/>
        <a:p>
          <a:endParaRPr lang="en-US"/>
        </a:p>
      </dgm:t>
    </dgm:pt>
    <dgm:pt modelId="{65848897-8053-4095-AC07-E808C6A11E0A}" type="pres">
      <dgm:prSet presAssocID="{2EED26F6-E824-4ED0-99BA-184A7F195C45}" presName="hierChild4" presStyleCnt="0"/>
      <dgm:spPr/>
    </dgm:pt>
    <dgm:pt modelId="{F47A9228-1F9C-4DF0-8A01-B7B263E9071C}" type="pres">
      <dgm:prSet presAssocID="{2EED26F6-E824-4ED0-99BA-184A7F195C45}" presName="hierChild5" presStyleCnt="0"/>
      <dgm:spPr/>
    </dgm:pt>
    <dgm:pt modelId="{F35A4124-79D5-4E6F-AAC1-EAE9E2B6EC2F}" type="pres">
      <dgm:prSet presAssocID="{D2E529DA-ADC9-4CD5-B871-4909CC6094EC}" presName="Name35" presStyleLbl="parChTrans1D3" presStyleIdx="2" presStyleCnt="3"/>
      <dgm:spPr/>
      <dgm:t>
        <a:bodyPr/>
        <a:lstStyle/>
        <a:p>
          <a:endParaRPr lang="en-US"/>
        </a:p>
      </dgm:t>
    </dgm:pt>
    <dgm:pt modelId="{B2A40CA6-36EA-4806-A113-4B7DA0519900}" type="pres">
      <dgm:prSet presAssocID="{8144FD69-BA71-48B0-AFFB-EF8CD399C2EE}" presName="hierRoot2" presStyleCnt="0">
        <dgm:presLayoutVars>
          <dgm:hierBranch val="r"/>
        </dgm:presLayoutVars>
      </dgm:prSet>
      <dgm:spPr/>
    </dgm:pt>
    <dgm:pt modelId="{E19317C3-00FC-410D-B2BF-0FD4C5B258E3}" type="pres">
      <dgm:prSet presAssocID="{8144FD69-BA71-48B0-AFFB-EF8CD399C2EE}" presName="rootComposite" presStyleCnt="0"/>
      <dgm:spPr/>
    </dgm:pt>
    <dgm:pt modelId="{670EB764-371F-4267-87A4-7805455FC370}" type="pres">
      <dgm:prSet presAssocID="{8144FD69-BA71-48B0-AFFB-EF8CD399C2EE}" presName="rootText" presStyleLbl="node3" presStyleIdx="2" presStyleCnt="3">
        <dgm:presLayoutVars>
          <dgm:chPref val="3"/>
        </dgm:presLayoutVars>
      </dgm:prSet>
      <dgm:spPr/>
      <dgm:t>
        <a:bodyPr/>
        <a:lstStyle/>
        <a:p>
          <a:endParaRPr lang="en-US"/>
        </a:p>
      </dgm:t>
    </dgm:pt>
    <dgm:pt modelId="{1FD6D4CF-62B9-4232-B27A-98E657B56174}" type="pres">
      <dgm:prSet presAssocID="{8144FD69-BA71-48B0-AFFB-EF8CD399C2EE}" presName="rootConnector" presStyleLbl="node3" presStyleIdx="2" presStyleCnt="3"/>
      <dgm:spPr/>
      <dgm:t>
        <a:bodyPr/>
        <a:lstStyle/>
        <a:p>
          <a:endParaRPr lang="en-US"/>
        </a:p>
      </dgm:t>
    </dgm:pt>
    <dgm:pt modelId="{4573CBAB-821C-4781-A791-4128BABAC4C6}" type="pres">
      <dgm:prSet presAssocID="{8144FD69-BA71-48B0-AFFB-EF8CD399C2EE}" presName="hierChild4" presStyleCnt="0"/>
      <dgm:spPr/>
    </dgm:pt>
    <dgm:pt modelId="{B4C18F67-B7D1-42F8-A24F-5AABC1ADD35D}" type="pres">
      <dgm:prSet presAssocID="{8144FD69-BA71-48B0-AFFB-EF8CD399C2EE}" presName="hierChild5" presStyleCnt="0"/>
      <dgm:spPr/>
    </dgm:pt>
    <dgm:pt modelId="{07DC1F16-9E4B-4A12-ADBA-A89F291F1D83}" type="pres">
      <dgm:prSet presAssocID="{10258794-478C-48BE-B602-912AC33E64A5}" presName="hierChild5" presStyleCnt="0"/>
      <dgm:spPr/>
    </dgm:pt>
    <dgm:pt modelId="{87F67D8E-1463-4B5F-8762-108533B3B8C1}" type="pres">
      <dgm:prSet presAssocID="{633984AC-3FFF-493F-ADE8-2691C7BD3084}" presName="Name35" presStyleLbl="parChTrans1D2" presStyleIdx="1" presStyleCnt="4"/>
      <dgm:spPr/>
      <dgm:t>
        <a:bodyPr/>
        <a:lstStyle/>
        <a:p>
          <a:endParaRPr lang="en-US"/>
        </a:p>
      </dgm:t>
    </dgm:pt>
    <dgm:pt modelId="{72FFEAE6-F3D9-4C63-B817-59CD80BB737A}" type="pres">
      <dgm:prSet presAssocID="{D752B4C6-6D6B-499A-8467-3F1EA0138009}" presName="hierRoot2" presStyleCnt="0">
        <dgm:presLayoutVars>
          <dgm:hierBranch/>
        </dgm:presLayoutVars>
      </dgm:prSet>
      <dgm:spPr/>
    </dgm:pt>
    <dgm:pt modelId="{1EA2A794-784D-4D0A-A019-6ADF317477F8}" type="pres">
      <dgm:prSet presAssocID="{D752B4C6-6D6B-499A-8467-3F1EA0138009}" presName="rootComposite" presStyleCnt="0"/>
      <dgm:spPr/>
    </dgm:pt>
    <dgm:pt modelId="{83E6C888-4420-464F-89D0-4488588339A9}" type="pres">
      <dgm:prSet presAssocID="{D752B4C6-6D6B-499A-8467-3F1EA0138009}" presName="rootText" presStyleLbl="node2" presStyleIdx="1" presStyleCnt="4">
        <dgm:presLayoutVars>
          <dgm:chPref val="3"/>
        </dgm:presLayoutVars>
      </dgm:prSet>
      <dgm:spPr/>
      <dgm:t>
        <a:bodyPr/>
        <a:lstStyle/>
        <a:p>
          <a:endParaRPr lang="en-US"/>
        </a:p>
      </dgm:t>
    </dgm:pt>
    <dgm:pt modelId="{FD080075-F85D-427E-86DE-33F779332EDA}" type="pres">
      <dgm:prSet presAssocID="{D752B4C6-6D6B-499A-8467-3F1EA0138009}" presName="rootConnector" presStyleLbl="node2" presStyleIdx="1" presStyleCnt="4"/>
      <dgm:spPr/>
      <dgm:t>
        <a:bodyPr/>
        <a:lstStyle/>
        <a:p>
          <a:endParaRPr lang="en-US"/>
        </a:p>
      </dgm:t>
    </dgm:pt>
    <dgm:pt modelId="{C908DC5E-6ABF-478D-8F4B-B85A1CB6B62C}" type="pres">
      <dgm:prSet presAssocID="{D752B4C6-6D6B-499A-8467-3F1EA0138009}" presName="hierChild4" presStyleCnt="0"/>
      <dgm:spPr/>
    </dgm:pt>
    <dgm:pt modelId="{F8C59151-D457-4B8D-8E14-A739136BB466}" type="pres">
      <dgm:prSet presAssocID="{D752B4C6-6D6B-499A-8467-3F1EA0138009}" presName="hierChild5" presStyleCnt="0"/>
      <dgm:spPr/>
    </dgm:pt>
    <dgm:pt modelId="{20A25217-D578-49B3-BF3F-84A7D41C54D1}" type="pres">
      <dgm:prSet presAssocID="{C292F640-70E3-4F7B-9B1F-DD294E4E57D2}" presName="Name35" presStyleLbl="parChTrans1D2" presStyleIdx="2" presStyleCnt="4"/>
      <dgm:spPr/>
      <dgm:t>
        <a:bodyPr/>
        <a:lstStyle/>
        <a:p>
          <a:endParaRPr lang="en-US"/>
        </a:p>
      </dgm:t>
    </dgm:pt>
    <dgm:pt modelId="{FA255DD7-C823-40DF-A83A-7E231FD12ACC}" type="pres">
      <dgm:prSet presAssocID="{DB842A79-0048-4420-99C5-3A969AFBE31A}" presName="hierRoot2" presStyleCnt="0">
        <dgm:presLayoutVars>
          <dgm:hierBranch/>
        </dgm:presLayoutVars>
      </dgm:prSet>
      <dgm:spPr/>
    </dgm:pt>
    <dgm:pt modelId="{FAE8E20D-3D92-4378-8975-A6157F9AEB7E}" type="pres">
      <dgm:prSet presAssocID="{DB842A79-0048-4420-99C5-3A969AFBE31A}" presName="rootComposite" presStyleCnt="0"/>
      <dgm:spPr/>
    </dgm:pt>
    <dgm:pt modelId="{0B360625-59B8-4E42-9170-1A23B0DCFDD6}" type="pres">
      <dgm:prSet presAssocID="{DB842A79-0048-4420-99C5-3A969AFBE31A}" presName="rootText" presStyleLbl="node2" presStyleIdx="2" presStyleCnt="4">
        <dgm:presLayoutVars>
          <dgm:chPref val="3"/>
        </dgm:presLayoutVars>
      </dgm:prSet>
      <dgm:spPr/>
      <dgm:t>
        <a:bodyPr/>
        <a:lstStyle/>
        <a:p>
          <a:endParaRPr lang="en-US"/>
        </a:p>
      </dgm:t>
    </dgm:pt>
    <dgm:pt modelId="{1B10FDB3-EE3C-4915-816C-7B25B77CB2E4}" type="pres">
      <dgm:prSet presAssocID="{DB842A79-0048-4420-99C5-3A969AFBE31A}" presName="rootConnector" presStyleLbl="node2" presStyleIdx="2" presStyleCnt="4"/>
      <dgm:spPr/>
      <dgm:t>
        <a:bodyPr/>
        <a:lstStyle/>
        <a:p>
          <a:endParaRPr lang="en-US"/>
        </a:p>
      </dgm:t>
    </dgm:pt>
    <dgm:pt modelId="{1EB27682-ABBD-4E77-8DD4-1981D7C68DCA}" type="pres">
      <dgm:prSet presAssocID="{DB842A79-0048-4420-99C5-3A969AFBE31A}" presName="hierChild4" presStyleCnt="0"/>
      <dgm:spPr/>
    </dgm:pt>
    <dgm:pt modelId="{8D151439-4EB8-4EAA-A1F1-40B08E46FDE3}" type="pres">
      <dgm:prSet presAssocID="{DB842A79-0048-4420-99C5-3A969AFBE31A}" presName="hierChild5" presStyleCnt="0"/>
      <dgm:spPr/>
    </dgm:pt>
    <dgm:pt modelId="{543924FF-98FC-497A-B8AA-13463816DD12}" type="pres">
      <dgm:prSet presAssocID="{07460051-6008-4F23-BB6B-A45520E0A8DC}" presName="Name35" presStyleLbl="parChTrans1D2" presStyleIdx="3" presStyleCnt="4"/>
      <dgm:spPr/>
      <dgm:t>
        <a:bodyPr/>
        <a:lstStyle/>
        <a:p>
          <a:endParaRPr lang="en-US"/>
        </a:p>
      </dgm:t>
    </dgm:pt>
    <dgm:pt modelId="{CA3966B2-03FE-4563-B82F-00007CF18469}" type="pres">
      <dgm:prSet presAssocID="{8CF471D4-C7FB-4D95-A9F2-409A27369849}" presName="hierRoot2" presStyleCnt="0">
        <dgm:presLayoutVars>
          <dgm:hierBranch/>
        </dgm:presLayoutVars>
      </dgm:prSet>
      <dgm:spPr/>
    </dgm:pt>
    <dgm:pt modelId="{A307DAB5-A28F-4FFC-B21C-7FDEF5C5BD0A}" type="pres">
      <dgm:prSet presAssocID="{8CF471D4-C7FB-4D95-A9F2-409A27369849}" presName="rootComposite" presStyleCnt="0"/>
      <dgm:spPr/>
    </dgm:pt>
    <dgm:pt modelId="{E11C0F80-A230-4745-874A-6BB358739A93}" type="pres">
      <dgm:prSet presAssocID="{8CF471D4-C7FB-4D95-A9F2-409A27369849}" presName="rootText" presStyleLbl="node2" presStyleIdx="3" presStyleCnt="4">
        <dgm:presLayoutVars>
          <dgm:chPref val="3"/>
        </dgm:presLayoutVars>
      </dgm:prSet>
      <dgm:spPr/>
      <dgm:t>
        <a:bodyPr/>
        <a:lstStyle/>
        <a:p>
          <a:endParaRPr lang="en-US"/>
        </a:p>
      </dgm:t>
    </dgm:pt>
    <dgm:pt modelId="{B5B6953A-DD27-456D-BE8E-4AAF9C53D6F8}" type="pres">
      <dgm:prSet presAssocID="{8CF471D4-C7FB-4D95-A9F2-409A27369849}" presName="rootConnector" presStyleLbl="node2" presStyleIdx="3" presStyleCnt="4"/>
      <dgm:spPr/>
      <dgm:t>
        <a:bodyPr/>
        <a:lstStyle/>
        <a:p>
          <a:endParaRPr lang="en-US"/>
        </a:p>
      </dgm:t>
    </dgm:pt>
    <dgm:pt modelId="{D0979098-B381-48F9-A3F0-087126D1C8BF}" type="pres">
      <dgm:prSet presAssocID="{8CF471D4-C7FB-4D95-A9F2-409A27369849}" presName="hierChild4" presStyleCnt="0"/>
      <dgm:spPr/>
    </dgm:pt>
    <dgm:pt modelId="{058D875B-E693-49F9-8B12-D4D2EE5D57EA}" type="pres">
      <dgm:prSet presAssocID="{8CF471D4-C7FB-4D95-A9F2-409A27369849}" presName="hierChild5" presStyleCnt="0"/>
      <dgm:spPr/>
    </dgm:pt>
    <dgm:pt modelId="{BE507268-E1DB-4BC2-91B9-DFCA33336694}" type="pres">
      <dgm:prSet presAssocID="{C6998E66-42CB-4565-8376-FDC5628DCD58}" presName="hierChild3" presStyleCnt="0"/>
      <dgm:spPr/>
    </dgm:pt>
  </dgm:ptLst>
  <dgm:cxnLst>
    <dgm:cxn modelId="{FC9B67A9-7F36-4F90-A738-B91680B46971}" srcId="{10258794-478C-48BE-B602-912AC33E64A5}" destId="{90CDE034-068F-45E5-961E-EBAB4D0B845C}" srcOrd="0" destOrd="0" parTransId="{4698B0A4-1623-482B-945B-FE2719E072F6}" sibTransId="{E5E580EC-E016-4F67-BBA3-22FAB13C621F}"/>
    <dgm:cxn modelId="{F1864E06-1D22-4A63-8D4B-2FEA751D5C71}" srcId="{C6998E66-42CB-4565-8376-FDC5628DCD58}" destId="{D752B4C6-6D6B-499A-8467-3F1EA0138009}" srcOrd="1" destOrd="0" parTransId="{633984AC-3FFF-493F-ADE8-2691C7BD3084}" sibTransId="{2F3DFD02-5B0F-4FED-A7E2-A17631748561}"/>
    <dgm:cxn modelId="{6EF4F276-9099-4739-88B3-09053DBD99A4}" type="presOf" srcId="{6281866A-7429-4237-909B-B15F4A32AD9F}" destId="{B2EE9F63-9E47-439B-809D-4EA0CBDB5E5F}" srcOrd="0" destOrd="0" presId="urn:microsoft.com/office/officeart/2005/8/layout/orgChart1"/>
    <dgm:cxn modelId="{B033A696-0645-4822-99A0-AA46A959F108}" type="presOf" srcId="{2AD3AA3F-0CB5-4E46-93E2-5729FF026F97}" destId="{2BA6400E-415E-473B-8BF9-6D8FF3C5968A}" srcOrd="0" destOrd="0" presId="urn:microsoft.com/office/officeart/2005/8/layout/orgChart1"/>
    <dgm:cxn modelId="{338D52BD-2087-457D-B773-72BB23874122}" type="presOf" srcId="{8478A260-A5B5-4185-9363-087A9084B9D3}" destId="{3E5454FA-11B6-45D2-9F04-3E54571B8BF2}" srcOrd="0" destOrd="0" presId="urn:microsoft.com/office/officeart/2005/8/layout/orgChart1"/>
    <dgm:cxn modelId="{3FA89BCB-DDFE-468A-AB70-0EFB3248B914}" type="presOf" srcId="{C292F640-70E3-4F7B-9B1F-DD294E4E57D2}" destId="{20A25217-D578-49B3-BF3F-84A7D41C54D1}" srcOrd="0" destOrd="0" presId="urn:microsoft.com/office/officeart/2005/8/layout/orgChart1"/>
    <dgm:cxn modelId="{69DB4633-E81B-4B63-952B-9A6A96CE853D}" srcId="{10258794-478C-48BE-B602-912AC33E64A5}" destId="{2EED26F6-E824-4ED0-99BA-184A7F195C45}" srcOrd="1" destOrd="0" parTransId="{6281866A-7429-4237-909B-B15F4A32AD9F}" sibTransId="{E3E751D2-1F90-4ED6-B9EE-AFDF93E626DA}"/>
    <dgm:cxn modelId="{40336E6B-A76B-45F6-8FEE-DAFD98CC4269}" type="presOf" srcId="{D752B4C6-6D6B-499A-8467-3F1EA0138009}" destId="{FD080075-F85D-427E-86DE-33F779332EDA}" srcOrd="1" destOrd="0" presId="urn:microsoft.com/office/officeart/2005/8/layout/orgChart1"/>
    <dgm:cxn modelId="{D78A1244-E702-4CAC-8F95-8FCD3DE82DC7}" srcId="{8478A260-A5B5-4185-9363-087A9084B9D3}" destId="{C6998E66-42CB-4565-8376-FDC5628DCD58}" srcOrd="0" destOrd="0" parTransId="{864CBC51-D9E8-42EA-8A81-6A8181F8E4C0}" sibTransId="{13140426-F9E1-480E-B11C-DCFFFA4C968A}"/>
    <dgm:cxn modelId="{E57CF96D-59A9-4189-A0B0-A9CC65013C84}" type="presOf" srcId="{90CDE034-068F-45E5-961E-EBAB4D0B845C}" destId="{9D8A2F2A-3D8F-4453-99A2-9991D6416688}" srcOrd="0" destOrd="0" presId="urn:microsoft.com/office/officeart/2005/8/layout/orgChart1"/>
    <dgm:cxn modelId="{9DEFD501-7018-4122-BE6E-4BA0D4D7F085}" type="presOf" srcId="{2EED26F6-E824-4ED0-99BA-184A7F195C45}" destId="{57561B07-84B7-4DD5-9F79-C233ED711522}" srcOrd="1" destOrd="0" presId="urn:microsoft.com/office/officeart/2005/8/layout/orgChart1"/>
    <dgm:cxn modelId="{583E6D32-92A2-4D21-9C21-8458CB9AEE25}" srcId="{C6998E66-42CB-4565-8376-FDC5628DCD58}" destId="{10258794-478C-48BE-B602-912AC33E64A5}" srcOrd="0" destOrd="0" parTransId="{2AD3AA3F-0CB5-4E46-93E2-5729FF026F97}" sibTransId="{46EBCCF3-3027-4946-A5C1-94B8D45E6185}"/>
    <dgm:cxn modelId="{91B1A4B6-3F8A-4A26-B3DD-8E794AAEF09E}" type="presOf" srcId="{2EED26F6-E824-4ED0-99BA-184A7F195C45}" destId="{A5FA050C-72BD-49A7-8EC1-A6B9C7641F40}" srcOrd="0" destOrd="0" presId="urn:microsoft.com/office/officeart/2005/8/layout/orgChart1"/>
    <dgm:cxn modelId="{6B2F0622-2E43-4766-ADE2-E76E3216E037}" type="presOf" srcId="{07460051-6008-4F23-BB6B-A45520E0A8DC}" destId="{543924FF-98FC-497A-B8AA-13463816DD12}" srcOrd="0" destOrd="0" presId="urn:microsoft.com/office/officeart/2005/8/layout/orgChart1"/>
    <dgm:cxn modelId="{BE2ABCE2-1322-49C0-8D78-3583485E189C}" type="presOf" srcId="{DB842A79-0048-4420-99C5-3A969AFBE31A}" destId="{1B10FDB3-EE3C-4915-816C-7B25B77CB2E4}" srcOrd="1" destOrd="0" presId="urn:microsoft.com/office/officeart/2005/8/layout/orgChart1"/>
    <dgm:cxn modelId="{C9234999-B088-4288-BA06-D09E1CE11A83}" srcId="{C6998E66-42CB-4565-8376-FDC5628DCD58}" destId="{8CF471D4-C7FB-4D95-A9F2-409A27369849}" srcOrd="3" destOrd="0" parTransId="{07460051-6008-4F23-BB6B-A45520E0A8DC}" sibTransId="{665F3763-95A4-4501-85B8-0DB978AE7DD0}"/>
    <dgm:cxn modelId="{B40074A7-A9AE-4481-A39F-B29EB4A680EA}" type="presOf" srcId="{62C2D904-9E06-4ADF-AF75-04D08AA56D7B}" destId="{F99E793B-8C59-4E08-BDAA-56BFFEAFC4B9}" srcOrd="0" destOrd="0" presId="urn:microsoft.com/office/officeart/2005/8/layout/orgChart1"/>
    <dgm:cxn modelId="{9BE89A5E-76CE-4CCD-8FC1-46E4CAE41775}" type="presOf" srcId="{8144FD69-BA71-48B0-AFFB-EF8CD399C2EE}" destId="{1FD6D4CF-62B9-4232-B27A-98E657B56174}" srcOrd="1" destOrd="0" presId="urn:microsoft.com/office/officeart/2005/8/layout/orgChart1"/>
    <dgm:cxn modelId="{4B4F87DA-8802-4D6E-BF48-CB98BB02CE0A}" type="presOf" srcId="{4698B0A4-1623-482B-945B-FE2719E072F6}" destId="{47769619-A92A-4324-BF3D-7D695D68B728}" srcOrd="0" destOrd="0" presId="urn:microsoft.com/office/officeart/2005/8/layout/orgChart1"/>
    <dgm:cxn modelId="{F3C96907-4FE3-419B-863A-E83A9225E539}" type="presOf" srcId="{2E589066-3610-49A7-9DD3-C3A8CAB92356}" destId="{6AEE9180-1BAA-4D00-AF90-064FECE0B9F9}" srcOrd="1" destOrd="0" presId="urn:microsoft.com/office/officeart/2005/8/layout/orgChart1"/>
    <dgm:cxn modelId="{A1186C87-4971-45BA-87B1-63754F523DDF}" type="presOf" srcId="{8CF471D4-C7FB-4D95-A9F2-409A27369849}" destId="{E11C0F80-A230-4745-874A-6BB358739A93}" srcOrd="0" destOrd="0" presId="urn:microsoft.com/office/officeart/2005/8/layout/orgChart1"/>
    <dgm:cxn modelId="{CECC3E6E-20EA-4D8E-A922-C7ACD98B421C}" type="presOf" srcId="{633984AC-3FFF-493F-ADE8-2691C7BD3084}" destId="{87F67D8E-1463-4B5F-8762-108533B3B8C1}" srcOrd="0" destOrd="0" presId="urn:microsoft.com/office/officeart/2005/8/layout/orgChart1"/>
    <dgm:cxn modelId="{0F821C53-5770-466D-974C-64670F4273C4}" type="presOf" srcId="{C6998E66-42CB-4565-8376-FDC5628DCD58}" destId="{17C17342-D3F4-4C77-B9E7-502813F8D270}" srcOrd="0" destOrd="0" presId="urn:microsoft.com/office/officeart/2005/8/layout/orgChart1"/>
    <dgm:cxn modelId="{D70A4774-A57F-4DD6-8515-D33565443582}" type="presOf" srcId="{10258794-478C-48BE-B602-912AC33E64A5}" destId="{B93D4170-2C01-4A4B-A372-84FBCAF46A70}" srcOrd="0" destOrd="0" presId="urn:microsoft.com/office/officeart/2005/8/layout/orgChart1"/>
    <dgm:cxn modelId="{4E9EB7AC-BDF2-4492-BEED-12B251BFF300}" type="presOf" srcId="{90CDE034-068F-45E5-961E-EBAB4D0B845C}" destId="{3F6E5705-DC1E-4D40-A911-14D249DF7A00}" srcOrd="1" destOrd="0" presId="urn:microsoft.com/office/officeart/2005/8/layout/orgChart1"/>
    <dgm:cxn modelId="{9A451E74-6658-4795-8CD5-2CC9E58C6D94}" type="presOf" srcId="{DB842A79-0048-4420-99C5-3A969AFBE31A}" destId="{0B360625-59B8-4E42-9170-1A23B0DCFDD6}" srcOrd="0" destOrd="0" presId="urn:microsoft.com/office/officeart/2005/8/layout/orgChart1"/>
    <dgm:cxn modelId="{E22BB789-A257-45A5-9327-C2B36C91DFFE}" srcId="{C6998E66-42CB-4565-8376-FDC5628DCD58}" destId="{DB842A79-0048-4420-99C5-3A969AFBE31A}" srcOrd="2" destOrd="0" parTransId="{C292F640-70E3-4F7B-9B1F-DD294E4E57D2}" sibTransId="{D2ABFE39-BDF9-40B5-928B-80562C2A02EB}"/>
    <dgm:cxn modelId="{1F5BDB87-C86A-48E0-83AB-F39D4ACF7749}" type="presOf" srcId="{2E589066-3610-49A7-9DD3-C3A8CAB92356}" destId="{E3E32858-A696-4EEC-B935-88D656C14511}" srcOrd="0" destOrd="0" presId="urn:microsoft.com/office/officeart/2005/8/layout/orgChart1"/>
    <dgm:cxn modelId="{2A29D451-F797-4DFC-A68D-CEAE2B677790}" type="presOf" srcId="{8144FD69-BA71-48B0-AFFB-EF8CD399C2EE}" destId="{670EB764-371F-4267-87A4-7805455FC370}" srcOrd="0" destOrd="0" presId="urn:microsoft.com/office/officeart/2005/8/layout/orgChart1"/>
    <dgm:cxn modelId="{186DA5B7-6F58-4989-BB54-4F566364F811}" srcId="{10258794-478C-48BE-B602-912AC33E64A5}" destId="{8144FD69-BA71-48B0-AFFB-EF8CD399C2EE}" srcOrd="2" destOrd="0" parTransId="{D2E529DA-ADC9-4CD5-B871-4909CC6094EC}" sibTransId="{20DD95DD-BA0D-43EF-AA1A-66FC7270BFB8}"/>
    <dgm:cxn modelId="{DDC561EE-C303-45F7-B87E-C2B97090AD96}" type="presOf" srcId="{8CF471D4-C7FB-4D95-A9F2-409A27369849}" destId="{B5B6953A-DD27-456D-BE8E-4AAF9C53D6F8}" srcOrd="1" destOrd="0" presId="urn:microsoft.com/office/officeart/2005/8/layout/orgChart1"/>
    <dgm:cxn modelId="{0FD9DFB0-CF93-41A7-AFA3-79CBA4C77FC6}" type="presOf" srcId="{C6998E66-42CB-4565-8376-FDC5628DCD58}" destId="{770DDBE5-723C-4305-8803-7B64E73AEC21}" srcOrd="1" destOrd="0" presId="urn:microsoft.com/office/officeart/2005/8/layout/orgChart1"/>
    <dgm:cxn modelId="{7515CA53-6447-44AB-A12B-905677678E12}" srcId="{90CDE034-068F-45E5-961E-EBAB4D0B845C}" destId="{2E589066-3610-49A7-9DD3-C3A8CAB92356}" srcOrd="0" destOrd="0" parTransId="{62C2D904-9E06-4ADF-AF75-04D08AA56D7B}" sibTransId="{C9D3099C-2382-49BA-BAD4-C48103B6403B}"/>
    <dgm:cxn modelId="{DFCA7642-A8A8-4B85-B27F-C0E11D2440C2}" type="presOf" srcId="{10258794-478C-48BE-B602-912AC33E64A5}" destId="{392ECBCE-751B-4349-ACD8-E95E873294A6}" srcOrd="1" destOrd="0" presId="urn:microsoft.com/office/officeart/2005/8/layout/orgChart1"/>
    <dgm:cxn modelId="{7736A815-89D4-4590-B97A-2BD9ACF406AD}" type="presOf" srcId="{D2E529DA-ADC9-4CD5-B871-4909CC6094EC}" destId="{F35A4124-79D5-4E6F-AAC1-EAE9E2B6EC2F}" srcOrd="0" destOrd="0" presId="urn:microsoft.com/office/officeart/2005/8/layout/orgChart1"/>
    <dgm:cxn modelId="{688CB32D-93A9-4DF0-9B57-522576816FCF}" type="presOf" srcId="{D752B4C6-6D6B-499A-8467-3F1EA0138009}" destId="{83E6C888-4420-464F-89D0-4488588339A9}" srcOrd="0" destOrd="0" presId="urn:microsoft.com/office/officeart/2005/8/layout/orgChart1"/>
    <dgm:cxn modelId="{B7F296C3-31EF-4D42-AC82-C3860029B044}" type="presParOf" srcId="{3E5454FA-11B6-45D2-9F04-3E54571B8BF2}" destId="{129D6FC8-2EB0-44FD-9F7E-3E251E41C95F}" srcOrd="0" destOrd="0" presId="urn:microsoft.com/office/officeart/2005/8/layout/orgChart1"/>
    <dgm:cxn modelId="{AC931A3F-9DAE-46CC-9E69-405DF5F7740E}" type="presParOf" srcId="{129D6FC8-2EB0-44FD-9F7E-3E251E41C95F}" destId="{24C52DF3-0247-47ED-94C7-02559946B1FA}" srcOrd="0" destOrd="0" presId="urn:microsoft.com/office/officeart/2005/8/layout/orgChart1"/>
    <dgm:cxn modelId="{16ECD9A2-727B-4D56-ADF3-E7AE4D5F7456}" type="presParOf" srcId="{24C52DF3-0247-47ED-94C7-02559946B1FA}" destId="{17C17342-D3F4-4C77-B9E7-502813F8D270}" srcOrd="0" destOrd="0" presId="urn:microsoft.com/office/officeart/2005/8/layout/orgChart1"/>
    <dgm:cxn modelId="{CF845DE7-9D3C-4DFB-9DCF-00038690E128}" type="presParOf" srcId="{24C52DF3-0247-47ED-94C7-02559946B1FA}" destId="{770DDBE5-723C-4305-8803-7B64E73AEC21}" srcOrd="1" destOrd="0" presId="urn:microsoft.com/office/officeart/2005/8/layout/orgChart1"/>
    <dgm:cxn modelId="{CDFFD070-3824-41E7-8201-FEB65106F1BE}" type="presParOf" srcId="{129D6FC8-2EB0-44FD-9F7E-3E251E41C95F}" destId="{BBA497D0-C7A7-4298-92C9-97462CFE2C49}" srcOrd="1" destOrd="0" presId="urn:microsoft.com/office/officeart/2005/8/layout/orgChart1"/>
    <dgm:cxn modelId="{FB33318C-EB22-4817-B297-E685A27D1A5D}" type="presParOf" srcId="{BBA497D0-C7A7-4298-92C9-97462CFE2C49}" destId="{2BA6400E-415E-473B-8BF9-6D8FF3C5968A}" srcOrd="0" destOrd="0" presId="urn:microsoft.com/office/officeart/2005/8/layout/orgChart1"/>
    <dgm:cxn modelId="{6F077EDA-8C97-4257-96A3-A66432562468}" type="presParOf" srcId="{BBA497D0-C7A7-4298-92C9-97462CFE2C49}" destId="{5F928E43-99D9-45B7-8029-E8C011E90012}" srcOrd="1" destOrd="0" presId="urn:microsoft.com/office/officeart/2005/8/layout/orgChart1"/>
    <dgm:cxn modelId="{5CE048DF-32EE-421C-B8AA-AB037B5DD465}" type="presParOf" srcId="{5F928E43-99D9-45B7-8029-E8C011E90012}" destId="{125D4C2F-8EED-4C7B-BA88-874AE754C73E}" srcOrd="0" destOrd="0" presId="urn:microsoft.com/office/officeart/2005/8/layout/orgChart1"/>
    <dgm:cxn modelId="{1463DB9A-B6A2-42C1-B248-8A9155FA1B8F}" type="presParOf" srcId="{125D4C2F-8EED-4C7B-BA88-874AE754C73E}" destId="{B93D4170-2C01-4A4B-A372-84FBCAF46A70}" srcOrd="0" destOrd="0" presId="urn:microsoft.com/office/officeart/2005/8/layout/orgChart1"/>
    <dgm:cxn modelId="{8B0FB65A-2016-4DDD-BF2D-D94D73F39E96}" type="presParOf" srcId="{125D4C2F-8EED-4C7B-BA88-874AE754C73E}" destId="{392ECBCE-751B-4349-ACD8-E95E873294A6}" srcOrd="1" destOrd="0" presId="urn:microsoft.com/office/officeart/2005/8/layout/orgChart1"/>
    <dgm:cxn modelId="{7F32B93E-9256-4608-AE7F-B9687C2C622B}" type="presParOf" srcId="{5F928E43-99D9-45B7-8029-E8C011E90012}" destId="{2DD75FDE-CE79-4DA0-898C-AD52D3040023}" srcOrd="1" destOrd="0" presId="urn:microsoft.com/office/officeart/2005/8/layout/orgChart1"/>
    <dgm:cxn modelId="{9D825287-5E2C-4D26-8317-203CD7910326}" type="presParOf" srcId="{2DD75FDE-CE79-4DA0-898C-AD52D3040023}" destId="{47769619-A92A-4324-BF3D-7D695D68B728}" srcOrd="0" destOrd="0" presId="urn:microsoft.com/office/officeart/2005/8/layout/orgChart1"/>
    <dgm:cxn modelId="{792C2D99-1BE6-43D8-B44A-ED3B7D7193F8}" type="presParOf" srcId="{2DD75FDE-CE79-4DA0-898C-AD52D3040023}" destId="{6E6016F2-8995-4077-A53C-BE79114FD5D1}" srcOrd="1" destOrd="0" presId="urn:microsoft.com/office/officeart/2005/8/layout/orgChart1"/>
    <dgm:cxn modelId="{E3DC5AE2-C09F-4444-8182-C69C8FC7C566}" type="presParOf" srcId="{6E6016F2-8995-4077-A53C-BE79114FD5D1}" destId="{7A40301E-FF51-43B3-986C-9F69D7BDB8AA}" srcOrd="0" destOrd="0" presId="urn:microsoft.com/office/officeart/2005/8/layout/orgChart1"/>
    <dgm:cxn modelId="{CD3D3D8F-F921-42F2-B272-512C578DCC44}" type="presParOf" srcId="{7A40301E-FF51-43B3-986C-9F69D7BDB8AA}" destId="{9D8A2F2A-3D8F-4453-99A2-9991D6416688}" srcOrd="0" destOrd="0" presId="urn:microsoft.com/office/officeart/2005/8/layout/orgChart1"/>
    <dgm:cxn modelId="{822326D3-AC96-434D-BB05-1038A2F9F4C1}" type="presParOf" srcId="{7A40301E-FF51-43B3-986C-9F69D7BDB8AA}" destId="{3F6E5705-DC1E-4D40-A911-14D249DF7A00}" srcOrd="1" destOrd="0" presId="urn:microsoft.com/office/officeart/2005/8/layout/orgChart1"/>
    <dgm:cxn modelId="{1F2B7521-D455-49F0-9858-7066122AFBB7}" type="presParOf" srcId="{6E6016F2-8995-4077-A53C-BE79114FD5D1}" destId="{421243C5-DDED-4F98-A2EB-038B228A3EF5}" srcOrd="1" destOrd="0" presId="urn:microsoft.com/office/officeart/2005/8/layout/orgChart1"/>
    <dgm:cxn modelId="{A1047686-8496-4735-91CD-911BF87835B0}" type="presParOf" srcId="{421243C5-DDED-4F98-A2EB-038B228A3EF5}" destId="{F99E793B-8C59-4E08-BDAA-56BFFEAFC4B9}" srcOrd="0" destOrd="0" presId="urn:microsoft.com/office/officeart/2005/8/layout/orgChart1"/>
    <dgm:cxn modelId="{68B48855-C359-4B96-824F-8BBFCAF7127B}" type="presParOf" srcId="{421243C5-DDED-4F98-A2EB-038B228A3EF5}" destId="{844B4696-B1B4-4F54-BFEB-85A929396D62}" srcOrd="1" destOrd="0" presId="urn:microsoft.com/office/officeart/2005/8/layout/orgChart1"/>
    <dgm:cxn modelId="{4D6738FD-101E-4DA3-B9FB-16D5C640A719}" type="presParOf" srcId="{844B4696-B1B4-4F54-BFEB-85A929396D62}" destId="{F6EB35CC-C8A7-45A2-A985-A7466C780F0C}" srcOrd="0" destOrd="0" presId="urn:microsoft.com/office/officeart/2005/8/layout/orgChart1"/>
    <dgm:cxn modelId="{8499AB64-867F-454E-BE2B-1421316071DC}" type="presParOf" srcId="{F6EB35CC-C8A7-45A2-A985-A7466C780F0C}" destId="{E3E32858-A696-4EEC-B935-88D656C14511}" srcOrd="0" destOrd="0" presId="urn:microsoft.com/office/officeart/2005/8/layout/orgChart1"/>
    <dgm:cxn modelId="{50E743E7-5EC0-413B-8286-3B0765A25014}" type="presParOf" srcId="{F6EB35CC-C8A7-45A2-A985-A7466C780F0C}" destId="{6AEE9180-1BAA-4D00-AF90-064FECE0B9F9}" srcOrd="1" destOrd="0" presId="urn:microsoft.com/office/officeart/2005/8/layout/orgChart1"/>
    <dgm:cxn modelId="{A75F8A94-7CD1-4CBD-9A88-C55B440A5D70}" type="presParOf" srcId="{844B4696-B1B4-4F54-BFEB-85A929396D62}" destId="{68C59796-BACF-4BDB-97F3-C1E5E2AED783}" srcOrd="1" destOrd="0" presId="urn:microsoft.com/office/officeart/2005/8/layout/orgChart1"/>
    <dgm:cxn modelId="{F1B6FADA-CA9F-427E-8565-63E38688BAC6}" type="presParOf" srcId="{844B4696-B1B4-4F54-BFEB-85A929396D62}" destId="{F6FF3348-34B6-4D61-A0FF-ECF35EB72C30}" srcOrd="2" destOrd="0" presId="urn:microsoft.com/office/officeart/2005/8/layout/orgChart1"/>
    <dgm:cxn modelId="{409A9A90-9FC1-4B50-B6DF-A4C94BB1604A}" type="presParOf" srcId="{6E6016F2-8995-4077-A53C-BE79114FD5D1}" destId="{ED20C0F1-DCFC-49BE-98E7-338DAF06D8E5}" srcOrd="2" destOrd="0" presId="urn:microsoft.com/office/officeart/2005/8/layout/orgChart1"/>
    <dgm:cxn modelId="{401655F0-2568-46ED-94AB-65A317E614B0}" type="presParOf" srcId="{2DD75FDE-CE79-4DA0-898C-AD52D3040023}" destId="{B2EE9F63-9E47-439B-809D-4EA0CBDB5E5F}" srcOrd="2" destOrd="0" presId="urn:microsoft.com/office/officeart/2005/8/layout/orgChart1"/>
    <dgm:cxn modelId="{96D832FC-0F94-43F3-A980-41DE5D5C7544}" type="presParOf" srcId="{2DD75FDE-CE79-4DA0-898C-AD52D3040023}" destId="{3784F648-1B38-4095-8A15-70A57BC62BEE}" srcOrd="3" destOrd="0" presId="urn:microsoft.com/office/officeart/2005/8/layout/orgChart1"/>
    <dgm:cxn modelId="{4B0C4731-809E-42E6-B789-A858C948490A}" type="presParOf" srcId="{3784F648-1B38-4095-8A15-70A57BC62BEE}" destId="{58EC9315-B1B4-4044-8648-9F0FC27A52C2}" srcOrd="0" destOrd="0" presId="urn:microsoft.com/office/officeart/2005/8/layout/orgChart1"/>
    <dgm:cxn modelId="{D2CBB054-F3B1-48AF-A0EF-8A37BC9BD344}" type="presParOf" srcId="{58EC9315-B1B4-4044-8648-9F0FC27A52C2}" destId="{A5FA050C-72BD-49A7-8EC1-A6B9C7641F40}" srcOrd="0" destOrd="0" presId="urn:microsoft.com/office/officeart/2005/8/layout/orgChart1"/>
    <dgm:cxn modelId="{7E223946-DACB-4050-9976-4A6117D1304F}" type="presParOf" srcId="{58EC9315-B1B4-4044-8648-9F0FC27A52C2}" destId="{57561B07-84B7-4DD5-9F79-C233ED711522}" srcOrd="1" destOrd="0" presId="urn:microsoft.com/office/officeart/2005/8/layout/orgChart1"/>
    <dgm:cxn modelId="{7C56EB8B-85E3-4B54-BCF9-0A3A31CD53D0}" type="presParOf" srcId="{3784F648-1B38-4095-8A15-70A57BC62BEE}" destId="{65848897-8053-4095-AC07-E808C6A11E0A}" srcOrd="1" destOrd="0" presId="urn:microsoft.com/office/officeart/2005/8/layout/orgChart1"/>
    <dgm:cxn modelId="{1760475D-15EF-46B3-A96E-A4FF4D384D42}" type="presParOf" srcId="{3784F648-1B38-4095-8A15-70A57BC62BEE}" destId="{F47A9228-1F9C-4DF0-8A01-B7B263E9071C}" srcOrd="2" destOrd="0" presId="urn:microsoft.com/office/officeart/2005/8/layout/orgChart1"/>
    <dgm:cxn modelId="{078C3948-ACD0-49EE-8F09-F938C4E9A28E}" type="presParOf" srcId="{2DD75FDE-CE79-4DA0-898C-AD52D3040023}" destId="{F35A4124-79D5-4E6F-AAC1-EAE9E2B6EC2F}" srcOrd="4" destOrd="0" presId="urn:microsoft.com/office/officeart/2005/8/layout/orgChart1"/>
    <dgm:cxn modelId="{DC239DB7-EAEA-4CEC-A1E9-5E8EB38D27C4}" type="presParOf" srcId="{2DD75FDE-CE79-4DA0-898C-AD52D3040023}" destId="{B2A40CA6-36EA-4806-A113-4B7DA0519900}" srcOrd="5" destOrd="0" presId="urn:microsoft.com/office/officeart/2005/8/layout/orgChart1"/>
    <dgm:cxn modelId="{2CFE90BD-C1B7-4061-BCA2-DF018B04D63F}" type="presParOf" srcId="{B2A40CA6-36EA-4806-A113-4B7DA0519900}" destId="{E19317C3-00FC-410D-B2BF-0FD4C5B258E3}" srcOrd="0" destOrd="0" presId="urn:microsoft.com/office/officeart/2005/8/layout/orgChart1"/>
    <dgm:cxn modelId="{943F1A98-E82C-4D1F-81F0-2CE281930E8E}" type="presParOf" srcId="{E19317C3-00FC-410D-B2BF-0FD4C5B258E3}" destId="{670EB764-371F-4267-87A4-7805455FC370}" srcOrd="0" destOrd="0" presId="urn:microsoft.com/office/officeart/2005/8/layout/orgChart1"/>
    <dgm:cxn modelId="{05FCC25D-51B3-4520-8A7A-061EABDA244C}" type="presParOf" srcId="{E19317C3-00FC-410D-B2BF-0FD4C5B258E3}" destId="{1FD6D4CF-62B9-4232-B27A-98E657B56174}" srcOrd="1" destOrd="0" presId="urn:microsoft.com/office/officeart/2005/8/layout/orgChart1"/>
    <dgm:cxn modelId="{EAD93E35-2C27-4CE0-9F37-9E80A027D5C3}" type="presParOf" srcId="{B2A40CA6-36EA-4806-A113-4B7DA0519900}" destId="{4573CBAB-821C-4781-A791-4128BABAC4C6}" srcOrd="1" destOrd="0" presId="urn:microsoft.com/office/officeart/2005/8/layout/orgChart1"/>
    <dgm:cxn modelId="{22D748F7-8570-4E2E-8036-37010039E2FA}" type="presParOf" srcId="{B2A40CA6-36EA-4806-A113-4B7DA0519900}" destId="{B4C18F67-B7D1-42F8-A24F-5AABC1ADD35D}" srcOrd="2" destOrd="0" presId="urn:microsoft.com/office/officeart/2005/8/layout/orgChart1"/>
    <dgm:cxn modelId="{D6DB8BF9-C736-4829-80B6-27B9133E0EC3}" type="presParOf" srcId="{5F928E43-99D9-45B7-8029-E8C011E90012}" destId="{07DC1F16-9E4B-4A12-ADBA-A89F291F1D83}" srcOrd="2" destOrd="0" presId="urn:microsoft.com/office/officeart/2005/8/layout/orgChart1"/>
    <dgm:cxn modelId="{7AC30933-712D-4815-A856-77647F9917B5}" type="presParOf" srcId="{BBA497D0-C7A7-4298-92C9-97462CFE2C49}" destId="{87F67D8E-1463-4B5F-8762-108533B3B8C1}" srcOrd="2" destOrd="0" presId="urn:microsoft.com/office/officeart/2005/8/layout/orgChart1"/>
    <dgm:cxn modelId="{5A3CC0A5-D953-41E4-B936-2AD1D3E06B9B}" type="presParOf" srcId="{BBA497D0-C7A7-4298-92C9-97462CFE2C49}" destId="{72FFEAE6-F3D9-4C63-B817-59CD80BB737A}" srcOrd="3" destOrd="0" presId="urn:microsoft.com/office/officeart/2005/8/layout/orgChart1"/>
    <dgm:cxn modelId="{7C6E6672-2FC1-4387-A4E9-038D9542CF9F}" type="presParOf" srcId="{72FFEAE6-F3D9-4C63-B817-59CD80BB737A}" destId="{1EA2A794-784D-4D0A-A019-6ADF317477F8}" srcOrd="0" destOrd="0" presId="urn:microsoft.com/office/officeart/2005/8/layout/orgChart1"/>
    <dgm:cxn modelId="{1CF30660-D1E6-40BA-B596-EA051B917E1E}" type="presParOf" srcId="{1EA2A794-784D-4D0A-A019-6ADF317477F8}" destId="{83E6C888-4420-464F-89D0-4488588339A9}" srcOrd="0" destOrd="0" presId="urn:microsoft.com/office/officeart/2005/8/layout/orgChart1"/>
    <dgm:cxn modelId="{4F06D1C3-C3C0-40C6-866B-2F272DCE4407}" type="presParOf" srcId="{1EA2A794-784D-4D0A-A019-6ADF317477F8}" destId="{FD080075-F85D-427E-86DE-33F779332EDA}" srcOrd="1" destOrd="0" presId="urn:microsoft.com/office/officeart/2005/8/layout/orgChart1"/>
    <dgm:cxn modelId="{9B19291B-B30E-492F-90BE-E1188FBE028A}" type="presParOf" srcId="{72FFEAE6-F3D9-4C63-B817-59CD80BB737A}" destId="{C908DC5E-6ABF-478D-8F4B-B85A1CB6B62C}" srcOrd="1" destOrd="0" presId="urn:microsoft.com/office/officeart/2005/8/layout/orgChart1"/>
    <dgm:cxn modelId="{94861B62-E19F-4370-9929-C7C199921243}" type="presParOf" srcId="{72FFEAE6-F3D9-4C63-B817-59CD80BB737A}" destId="{F8C59151-D457-4B8D-8E14-A739136BB466}" srcOrd="2" destOrd="0" presId="urn:microsoft.com/office/officeart/2005/8/layout/orgChart1"/>
    <dgm:cxn modelId="{FF637403-C07F-49F1-8C0A-DF3DE52F2097}" type="presParOf" srcId="{BBA497D0-C7A7-4298-92C9-97462CFE2C49}" destId="{20A25217-D578-49B3-BF3F-84A7D41C54D1}" srcOrd="4" destOrd="0" presId="urn:microsoft.com/office/officeart/2005/8/layout/orgChart1"/>
    <dgm:cxn modelId="{4D4ED413-3984-458A-ABB4-37585AECC309}" type="presParOf" srcId="{BBA497D0-C7A7-4298-92C9-97462CFE2C49}" destId="{FA255DD7-C823-40DF-A83A-7E231FD12ACC}" srcOrd="5" destOrd="0" presId="urn:microsoft.com/office/officeart/2005/8/layout/orgChart1"/>
    <dgm:cxn modelId="{34692960-3577-4DA7-9B2C-DFECA20D17CD}" type="presParOf" srcId="{FA255DD7-C823-40DF-A83A-7E231FD12ACC}" destId="{FAE8E20D-3D92-4378-8975-A6157F9AEB7E}" srcOrd="0" destOrd="0" presId="urn:microsoft.com/office/officeart/2005/8/layout/orgChart1"/>
    <dgm:cxn modelId="{72B8EB45-03D6-4134-A871-ADDBD3BB53AC}" type="presParOf" srcId="{FAE8E20D-3D92-4378-8975-A6157F9AEB7E}" destId="{0B360625-59B8-4E42-9170-1A23B0DCFDD6}" srcOrd="0" destOrd="0" presId="urn:microsoft.com/office/officeart/2005/8/layout/orgChart1"/>
    <dgm:cxn modelId="{382F53B9-0A47-4EB0-BD65-D352C033772B}" type="presParOf" srcId="{FAE8E20D-3D92-4378-8975-A6157F9AEB7E}" destId="{1B10FDB3-EE3C-4915-816C-7B25B77CB2E4}" srcOrd="1" destOrd="0" presId="urn:microsoft.com/office/officeart/2005/8/layout/orgChart1"/>
    <dgm:cxn modelId="{7A8AC5E6-B528-483C-969F-A412569BF725}" type="presParOf" srcId="{FA255DD7-C823-40DF-A83A-7E231FD12ACC}" destId="{1EB27682-ABBD-4E77-8DD4-1981D7C68DCA}" srcOrd="1" destOrd="0" presId="urn:microsoft.com/office/officeart/2005/8/layout/orgChart1"/>
    <dgm:cxn modelId="{9F708B8E-813D-4E3E-9156-36701F8600A2}" type="presParOf" srcId="{FA255DD7-C823-40DF-A83A-7E231FD12ACC}" destId="{8D151439-4EB8-4EAA-A1F1-40B08E46FDE3}" srcOrd="2" destOrd="0" presId="urn:microsoft.com/office/officeart/2005/8/layout/orgChart1"/>
    <dgm:cxn modelId="{FA9D240F-5FF5-4A56-86B9-5B96C12C6C4A}" type="presParOf" srcId="{BBA497D0-C7A7-4298-92C9-97462CFE2C49}" destId="{543924FF-98FC-497A-B8AA-13463816DD12}" srcOrd="6" destOrd="0" presId="urn:microsoft.com/office/officeart/2005/8/layout/orgChart1"/>
    <dgm:cxn modelId="{F380DE92-D3E8-4126-9986-47E8553EAECF}" type="presParOf" srcId="{BBA497D0-C7A7-4298-92C9-97462CFE2C49}" destId="{CA3966B2-03FE-4563-B82F-00007CF18469}" srcOrd="7" destOrd="0" presId="urn:microsoft.com/office/officeart/2005/8/layout/orgChart1"/>
    <dgm:cxn modelId="{6E1D2ED8-D497-4999-8E31-EE31080EFE20}" type="presParOf" srcId="{CA3966B2-03FE-4563-B82F-00007CF18469}" destId="{A307DAB5-A28F-4FFC-B21C-7FDEF5C5BD0A}" srcOrd="0" destOrd="0" presId="urn:microsoft.com/office/officeart/2005/8/layout/orgChart1"/>
    <dgm:cxn modelId="{A149B16D-2F22-464E-82CE-38A00CDD87DB}" type="presParOf" srcId="{A307DAB5-A28F-4FFC-B21C-7FDEF5C5BD0A}" destId="{E11C0F80-A230-4745-874A-6BB358739A93}" srcOrd="0" destOrd="0" presId="urn:microsoft.com/office/officeart/2005/8/layout/orgChart1"/>
    <dgm:cxn modelId="{2C7A2EFB-1D13-4C14-AFF4-199A002E123A}" type="presParOf" srcId="{A307DAB5-A28F-4FFC-B21C-7FDEF5C5BD0A}" destId="{B5B6953A-DD27-456D-BE8E-4AAF9C53D6F8}" srcOrd="1" destOrd="0" presId="urn:microsoft.com/office/officeart/2005/8/layout/orgChart1"/>
    <dgm:cxn modelId="{266B41CC-D72C-4C2F-8150-FCFC8A665454}" type="presParOf" srcId="{CA3966B2-03FE-4563-B82F-00007CF18469}" destId="{D0979098-B381-48F9-A3F0-087126D1C8BF}" srcOrd="1" destOrd="0" presId="urn:microsoft.com/office/officeart/2005/8/layout/orgChart1"/>
    <dgm:cxn modelId="{A601DA54-4ECC-47F7-90DD-33C090713D11}" type="presParOf" srcId="{CA3966B2-03FE-4563-B82F-00007CF18469}" destId="{058D875B-E693-49F9-8B12-D4D2EE5D57EA}" srcOrd="2" destOrd="0" presId="urn:microsoft.com/office/officeart/2005/8/layout/orgChart1"/>
    <dgm:cxn modelId="{F7C66DDD-1AB5-4294-BE20-91F34D35A6FA}" type="presParOf" srcId="{129D6FC8-2EB0-44FD-9F7E-3E251E41C95F}" destId="{BE507268-E1DB-4BC2-91B9-DFCA33336694}"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3924FF-98FC-497A-B8AA-13463816DD12}">
      <dsp:nvSpPr>
        <dsp:cNvPr id="0" name=""/>
        <dsp:cNvSpPr/>
      </dsp:nvSpPr>
      <dsp:spPr>
        <a:xfrm>
          <a:off x="5095603" y="1412834"/>
          <a:ext cx="2623322" cy="303524"/>
        </a:xfrm>
        <a:custGeom>
          <a:avLst/>
          <a:gdLst/>
          <a:ahLst/>
          <a:cxnLst/>
          <a:rect l="0" t="0" r="0" b="0"/>
          <a:pathLst>
            <a:path>
              <a:moveTo>
                <a:pt x="0" y="0"/>
              </a:moveTo>
              <a:lnTo>
                <a:pt x="0" y="151762"/>
              </a:lnTo>
              <a:lnTo>
                <a:pt x="2623322" y="151762"/>
              </a:lnTo>
              <a:lnTo>
                <a:pt x="2623322" y="303524"/>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0A25217-D578-49B3-BF3F-84A7D41C54D1}">
      <dsp:nvSpPr>
        <dsp:cNvPr id="0" name=""/>
        <dsp:cNvSpPr/>
      </dsp:nvSpPr>
      <dsp:spPr>
        <a:xfrm>
          <a:off x="5095603" y="1412834"/>
          <a:ext cx="874440" cy="303524"/>
        </a:xfrm>
        <a:custGeom>
          <a:avLst/>
          <a:gdLst/>
          <a:ahLst/>
          <a:cxnLst/>
          <a:rect l="0" t="0" r="0" b="0"/>
          <a:pathLst>
            <a:path>
              <a:moveTo>
                <a:pt x="0" y="0"/>
              </a:moveTo>
              <a:lnTo>
                <a:pt x="0" y="151762"/>
              </a:lnTo>
              <a:lnTo>
                <a:pt x="874440" y="151762"/>
              </a:lnTo>
              <a:lnTo>
                <a:pt x="874440" y="303524"/>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87F67D8E-1463-4B5F-8762-108533B3B8C1}">
      <dsp:nvSpPr>
        <dsp:cNvPr id="0" name=""/>
        <dsp:cNvSpPr/>
      </dsp:nvSpPr>
      <dsp:spPr>
        <a:xfrm>
          <a:off x="4221162" y="1412834"/>
          <a:ext cx="874440" cy="303524"/>
        </a:xfrm>
        <a:custGeom>
          <a:avLst/>
          <a:gdLst/>
          <a:ahLst/>
          <a:cxnLst/>
          <a:rect l="0" t="0" r="0" b="0"/>
          <a:pathLst>
            <a:path>
              <a:moveTo>
                <a:pt x="874440" y="0"/>
              </a:moveTo>
              <a:lnTo>
                <a:pt x="874440" y="151762"/>
              </a:lnTo>
              <a:lnTo>
                <a:pt x="0" y="151762"/>
              </a:lnTo>
              <a:lnTo>
                <a:pt x="0" y="303524"/>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F35A4124-79D5-4E6F-AAC1-EAE9E2B6EC2F}">
      <dsp:nvSpPr>
        <dsp:cNvPr id="0" name=""/>
        <dsp:cNvSpPr/>
      </dsp:nvSpPr>
      <dsp:spPr>
        <a:xfrm>
          <a:off x="2472281" y="2439037"/>
          <a:ext cx="1748881" cy="303524"/>
        </a:xfrm>
        <a:custGeom>
          <a:avLst/>
          <a:gdLst/>
          <a:ahLst/>
          <a:cxnLst/>
          <a:rect l="0" t="0" r="0" b="0"/>
          <a:pathLst>
            <a:path>
              <a:moveTo>
                <a:pt x="0" y="0"/>
              </a:moveTo>
              <a:lnTo>
                <a:pt x="0" y="151762"/>
              </a:lnTo>
              <a:lnTo>
                <a:pt x="1748881" y="151762"/>
              </a:lnTo>
              <a:lnTo>
                <a:pt x="1748881" y="303524"/>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B2EE9F63-9E47-439B-809D-4EA0CBDB5E5F}">
      <dsp:nvSpPr>
        <dsp:cNvPr id="0" name=""/>
        <dsp:cNvSpPr/>
      </dsp:nvSpPr>
      <dsp:spPr>
        <a:xfrm>
          <a:off x="2426561" y="2439037"/>
          <a:ext cx="91440" cy="303524"/>
        </a:xfrm>
        <a:custGeom>
          <a:avLst/>
          <a:gdLst/>
          <a:ahLst/>
          <a:cxnLst/>
          <a:rect l="0" t="0" r="0" b="0"/>
          <a:pathLst>
            <a:path>
              <a:moveTo>
                <a:pt x="45720" y="0"/>
              </a:moveTo>
              <a:lnTo>
                <a:pt x="45720" y="303524"/>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F99E793B-8C59-4E08-BDAA-56BFFEAFC4B9}">
      <dsp:nvSpPr>
        <dsp:cNvPr id="0" name=""/>
        <dsp:cNvSpPr/>
      </dsp:nvSpPr>
      <dsp:spPr>
        <a:xfrm>
          <a:off x="676958" y="3465876"/>
          <a:ext cx="91440" cy="302888"/>
        </a:xfrm>
        <a:custGeom>
          <a:avLst/>
          <a:gdLst/>
          <a:ahLst/>
          <a:cxnLst/>
          <a:rect l="0" t="0" r="0" b="0"/>
          <a:pathLst>
            <a:path>
              <a:moveTo>
                <a:pt x="45720" y="0"/>
              </a:moveTo>
              <a:lnTo>
                <a:pt x="45720" y="151126"/>
              </a:lnTo>
              <a:lnTo>
                <a:pt x="46441" y="151126"/>
              </a:lnTo>
              <a:lnTo>
                <a:pt x="46441" y="30288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7769619-A92A-4324-BF3D-7D695D68B728}">
      <dsp:nvSpPr>
        <dsp:cNvPr id="0" name=""/>
        <dsp:cNvSpPr/>
      </dsp:nvSpPr>
      <dsp:spPr>
        <a:xfrm>
          <a:off x="722678" y="2439037"/>
          <a:ext cx="1749602" cy="304160"/>
        </a:xfrm>
        <a:custGeom>
          <a:avLst/>
          <a:gdLst/>
          <a:ahLst/>
          <a:cxnLst/>
          <a:rect l="0" t="0" r="0" b="0"/>
          <a:pathLst>
            <a:path>
              <a:moveTo>
                <a:pt x="1749602" y="0"/>
              </a:moveTo>
              <a:lnTo>
                <a:pt x="1749602" y="152398"/>
              </a:lnTo>
              <a:lnTo>
                <a:pt x="0" y="152398"/>
              </a:lnTo>
              <a:lnTo>
                <a:pt x="0" y="30416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BA6400E-415E-473B-8BF9-6D8FF3C5968A}">
      <dsp:nvSpPr>
        <dsp:cNvPr id="0" name=""/>
        <dsp:cNvSpPr/>
      </dsp:nvSpPr>
      <dsp:spPr>
        <a:xfrm>
          <a:off x="2472281" y="1412834"/>
          <a:ext cx="2623322" cy="303524"/>
        </a:xfrm>
        <a:custGeom>
          <a:avLst/>
          <a:gdLst/>
          <a:ahLst/>
          <a:cxnLst/>
          <a:rect l="0" t="0" r="0" b="0"/>
          <a:pathLst>
            <a:path>
              <a:moveTo>
                <a:pt x="2623322" y="0"/>
              </a:moveTo>
              <a:lnTo>
                <a:pt x="2623322" y="151762"/>
              </a:lnTo>
              <a:lnTo>
                <a:pt x="0" y="151762"/>
              </a:lnTo>
              <a:lnTo>
                <a:pt x="0" y="303524"/>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17C17342-D3F4-4C77-B9E7-502813F8D270}">
      <dsp:nvSpPr>
        <dsp:cNvPr id="0" name=""/>
        <dsp:cNvSpPr/>
      </dsp:nvSpPr>
      <dsp:spPr>
        <a:xfrm>
          <a:off x="4372924" y="690156"/>
          <a:ext cx="1445356" cy="722678"/>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ahoma" pitchFamily="34" charset="0"/>
            </a:rPr>
            <a:t>IC</a:t>
          </a:r>
        </a:p>
      </dsp:txBody>
      <dsp:txXfrm>
        <a:off x="4372924" y="690156"/>
        <a:ext cx="1445356" cy="722678"/>
      </dsp:txXfrm>
    </dsp:sp>
    <dsp:sp modelId="{B93D4170-2C01-4A4B-A372-84FBCAF46A70}">
      <dsp:nvSpPr>
        <dsp:cNvPr id="0" name=""/>
        <dsp:cNvSpPr/>
      </dsp:nvSpPr>
      <dsp:spPr>
        <a:xfrm>
          <a:off x="1749602" y="1716359"/>
          <a:ext cx="1445356" cy="7226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ahoma" pitchFamily="34" charset="0"/>
            </a:rPr>
            <a:t>Operations Chief</a:t>
          </a:r>
        </a:p>
      </dsp:txBody>
      <dsp:txXfrm>
        <a:off x="1749602" y="1716359"/>
        <a:ext cx="1445356" cy="722678"/>
      </dsp:txXfrm>
    </dsp:sp>
    <dsp:sp modelId="{9D8A2F2A-3D8F-4453-99A2-9991D6416688}">
      <dsp:nvSpPr>
        <dsp:cNvPr id="0" name=""/>
        <dsp:cNvSpPr/>
      </dsp:nvSpPr>
      <dsp:spPr>
        <a:xfrm>
          <a:off x="0" y="2743198"/>
          <a:ext cx="1445356" cy="7226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0" lang="en-US" sz="14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ahoma" pitchFamily="34" charset="0"/>
            </a:rPr>
            <a:t>Liaison    Officer</a:t>
          </a:r>
          <a:endParaRPr lang="en-US" sz="1400" kern="1200" dirty="0"/>
        </a:p>
      </dsp:txBody>
      <dsp:txXfrm>
        <a:off x="0" y="2743198"/>
        <a:ext cx="1445356" cy="722678"/>
      </dsp:txXfrm>
    </dsp:sp>
    <dsp:sp modelId="{E3E32858-A696-4EEC-B935-88D656C14511}">
      <dsp:nvSpPr>
        <dsp:cNvPr id="0" name=""/>
        <dsp:cNvSpPr/>
      </dsp:nvSpPr>
      <dsp:spPr>
        <a:xfrm>
          <a:off x="721" y="3768765"/>
          <a:ext cx="1445356" cy="722678"/>
        </a:xfrm>
        <a:prstGeom prst="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R="0" lvl="0" algn="ctr" defTabSz="622300" rtl="0" eaLnBrk="0" fontAlgn="base" latinLnBrk="0" hangingPunct="0">
            <a:lnSpc>
              <a:spcPct val="90000"/>
            </a:lnSpc>
            <a:spcBef>
              <a:spcPct val="0"/>
            </a:spcBef>
            <a:spcAft>
              <a:spcPct val="35000"/>
            </a:spcAft>
            <a:buClrTx/>
            <a:buSzTx/>
            <a:buFontTx/>
            <a:tabLst/>
          </a:pPr>
          <a:r>
            <a:rPr kumimoji="0" lang="en-US" sz="14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ahoma" pitchFamily="34" charset="0"/>
            </a:rPr>
            <a:t>Agency</a:t>
          </a:r>
        </a:p>
        <a:p>
          <a:pPr marR="0" lvl="0" algn="ctr" defTabSz="622300" rtl="0" eaLnBrk="0" fontAlgn="base" latinLnBrk="0" hangingPunct="0">
            <a:lnSpc>
              <a:spcPct val="90000"/>
            </a:lnSpc>
            <a:spcBef>
              <a:spcPct val="0"/>
            </a:spcBef>
            <a:spcAft>
              <a:spcPct val="35000"/>
            </a:spcAft>
            <a:buClrTx/>
            <a:buSzTx/>
            <a:buFontTx/>
            <a:tabLst/>
          </a:pPr>
          <a:r>
            <a:rPr kumimoji="0" lang="en-US" sz="14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ahoma" pitchFamily="34" charset="0"/>
            </a:rPr>
            <a:t>Liaison</a:t>
          </a:r>
        </a:p>
      </dsp:txBody>
      <dsp:txXfrm>
        <a:off x="721" y="3768765"/>
        <a:ext cx="1445356" cy="722678"/>
      </dsp:txXfrm>
    </dsp:sp>
    <dsp:sp modelId="{A5FA050C-72BD-49A7-8EC1-A6B9C7641F40}">
      <dsp:nvSpPr>
        <dsp:cNvPr id="0" name=""/>
        <dsp:cNvSpPr/>
      </dsp:nvSpPr>
      <dsp:spPr>
        <a:xfrm>
          <a:off x="1749602" y="2742562"/>
          <a:ext cx="1445356" cy="7226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kumimoji="0" lang="en-US" sz="14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ahoma" pitchFamily="34" charset="0"/>
            </a:rPr>
            <a:t>Operations SECC Staff</a:t>
          </a:r>
        </a:p>
      </dsp:txBody>
      <dsp:txXfrm>
        <a:off x="1749602" y="2742562"/>
        <a:ext cx="1445356" cy="722678"/>
      </dsp:txXfrm>
    </dsp:sp>
    <dsp:sp modelId="{670EB764-371F-4267-87A4-7805455FC370}">
      <dsp:nvSpPr>
        <dsp:cNvPr id="0" name=""/>
        <dsp:cNvSpPr/>
      </dsp:nvSpPr>
      <dsp:spPr>
        <a:xfrm>
          <a:off x="3498484" y="2742562"/>
          <a:ext cx="1445356" cy="7226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ahoma" pitchFamily="34" charset="0"/>
            </a:rPr>
            <a:t>Operations Field Staff</a:t>
          </a:r>
        </a:p>
      </dsp:txBody>
      <dsp:txXfrm>
        <a:off x="3498484" y="2742562"/>
        <a:ext cx="1445356" cy="722678"/>
      </dsp:txXfrm>
    </dsp:sp>
    <dsp:sp modelId="{83E6C888-4420-464F-89D0-4488588339A9}">
      <dsp:nvSpPr>
        <dsp:cNvPr id="0" name=""/>
        <dsp:cNvSpPr/>
      </dsp:nvSpPr>
      <dsp:spPr>
        <a:xfrm>
          <a:off x="3498484" y="1716359"/>
          <a:ext cx="1445356" cy="722678"/>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ahoma" pitchFamily="34" charset="0"/>
            </a:rPr>
            <a:t>Planning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ahoma" pitchFamily="34" charset="0"/>
            </a:rPr>
            <a:t>Chief</a:t>
          </a:r>
        </a:p>
      </dsp:txBody>
      <dsp:txXfrm>
        <a:off x="3498484" y="1716359"/>
        <a:ext cx="1445356" cy="722678"/>
      </dsp:txXfrm>
    </dsp:sp>
    <dsp:sp modelId="{0B360625-59B8-4E42-9170-1A23B0DCFDD6}">
      <dsp:nvSpPr>
        <dsp:cNvPr id="0" name=""/>
        <dsp:cNvSpPr/>
      </dsp:nvSpPr>
      <dsp:spPr>
        <a:xfrm>
          <a:off x="5247365" y="1716359"/>
          <a:ext cx="1445356" cy="722678"/>
        </a:xfrm>
        <a:prstGeom prst="rect">
          <a:avLst/>
        </a:prstGeom>
        <a:solidFill>
          <a:srgbClr val="FFFF99">
            <a:alpha val="6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ahoma" pitchFamily="34" charset="0"/>
            </a:rPr>
            <a:t>Logistics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ahoma" pitchFamily="34" charset="0"/>
            </a:rPr>
            <a:t>Chief</a:t>
          </a:r>
        </a:p>
      </dsp:txBody>
      <dsp:txXfrm>
        <a:off x="5247365" y="1716359"/>
        <a:ext cx="1445356" cy="722678"/>
      </dsp:txXfrm>
    </dsp:sp>
    <dsp:sp modelId="{E11C0F80-A230-4745-874A-6BB358739A93}">
      <dsp:nvSpPr>
        <dsp:cNvPr id="0" name=""/>
        <dsp:cNvSpPr/>
      </dsp:nvSpPr>
      <dsp:spPr>
        <a:xfrm>
          <a:off x="6996247" y="1716359"/>
          <a:ext cx="1445356" cy="722678"/>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ahoma" pitchFamily="34" charset="0"/>
            </a:rPr>
            <a:t>Finance/Admin Chief</a:t>
          </a:r>
        </a:p>
      </dsp:txBody>
      <dsp:txXfrm>
        <a:off x="6996247" y="1716359"/>
        <a:ext cx="1445356" cy="72267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32D68C-A16F-4314-933C-BDE53CD353AC}" type="datetimeFigureOut">
              <a:rPr lang="en-US" smtClean="0"/>
              <a:pPr/>
              <a:t>10/1/2010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C825C0-0A8E-4A09-A964-66918B81B76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C825C0-0A8E-4A09-A964-66918B81B76C}"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6F7DED3-9DF8-4529-89C7-1BE32C87F296}" type="slidenum">
              <a:rPr lang="en-US" smtClean="0"/>
              <a:pPr/>
              <a:t>3</a:t>
            </a:fld>
            <a:endParaRPr 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z="1300" dirty="0" smtClean="0"/>
              <a:t>The DHS&amp;EM manages disaster emergencies per Alaska Statute 26.23.  </a:t>
            </a:r>
          </a:p>
          <a:p>
            <a:pPr eaLnBrk="1" hangingPunct="1"/>
            <a:r>
              <a:rPr lang="en-US" sz="1300" dirty="0" smtClean="0"/>
              <a:t>Disaster emergency management includes 4 phases:</a:t>
            </a:r>
          </a:p>
          <a:p>
            <a:pPr lvl="1" eaLnBrk="1" hangingPunct="1"/>
            <a:r>
              <a:rPr lang="en-US" sz="1300" dirty="0" smtClean="0"/>
              <a:t>Mitigation</a:t>
            </a:r>
          </a:p>
          <a:p>
            <a:pPr lvl="1" eaLnBrk="1" hangingPunct="1"/>
            <a:r>
              <a:rPr lang="en-US" sz="1300" dirty="0" smtClean="0"/>
              <a:t>Preparedness </a:t>
            </a:r>
          </a:p>
          <a:p>
            <a:pPr lvl="1" eaLnBrk="1" hangingPunct="1"/>
            <a:r>
              <a:rPr lang="en-US" sz="1300" dirty="0" smtClean="0"/>
              <a:t>Response</a:t>
            </a:r>
          </a:p>
          <a:p>
            <a:pPr lvl="1" eaLnBrk="1" hangingPunct="1"/>
            <a:r>
              <a:rPr lang="en-US" sz="1300" dirty="0" smtClean="0"/>
              <a:t>Recovery.  </a:t>
            </a:r>
          </a:p>
          <a:p>
            <a:pPr eaLnBrk="1" hangingPunct="1"/>
            <a:r>
              <a:rPr lang="en-US" sz="1300" dirty="0" smtClean="0"/>
              <a:t>When a emergency event occurs, normal work must transition to respond to the needs of the residents, communities, and state.  </a:t>
            </a:r>
          </a:p>
          <a:p>
            <a:pPr eaLnBrk="1" hangingPunct="1"/>
            <a:r>
              <a:rPr lang="en-US" sz="1300" dirty="0" smtClean="0"/>
              <a:t>1994, DHS&amp;EM created the State Emergency Coordination Center (SECC) to enable this transition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C7521FE-536D-4430-9F52-2C1F72F1CF51}" type="slidenum">
              <a:rPr lang="en-US" smtClean="0"/>
              <a:pPr/>
              <a:t>5</a:t>
            </a:fld>
            <a:endParaRPr 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spcAft>
                <a:spcPct val="30000"/>
              </a:spcAft>
            </a:pPr>
            <a:r>
              <a:rPr lang="en-US" sz="1300" dirty="0" smtClean="0"/>
              <a:t>Gather, process and report emergency situation intelligence to  aid in State policy and decision making</a:t>
            </a:r>
          </a:p>
          <a:p>
            <a:pPr eaLnBrk="1" hangingPunct="1">
              <a:spcAft>
                <a:spcPct val="30000"/>
              </a:spcAft>
            </a:pPr>
            <a:r>
              <a:rPr lang="en-US" sz="1300" dirty="0" smtClean="0"/>
              <a:t>Support local communities as they direct &amp; control disaster emergency response operations</a:t>
            </a:r>
          </a:p>
          <a:p>
            <a:pPr eaLnBrk="1" hangingPunct="1">
              <a:spcAft>
                <a:spcPct val="30000"/>
              </a:spcAft>
            </a:pPr>
            <a:r>
              <a:rPr lang="en-US" sz="1300" dirty="0" smtClean="0"/>
              <a:t>Account for the State’s response support costs</a:t>
            </a:r>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342900" indent="-342900">
              <a:lnSpc>
                <a:spcPct val="95000"/>
              </a:lnSpc>
              <a:spcBef>
                <a:spcPts val="1200"/>
              </a:spcBef>
              <a:spcAft>
                <a:spcPts val="600"/>
              </a:spcAft>
              <a:buClr>
                <a:schemeClr val="folHlink"/>
              </a:buClr>
              <a:buSzPct val="90000"/>
              <a:buFont typeface="Wingdings" pitchFamily="2" charset="2"/>
              <a:buChar char="n"/>
              <a:defRPr/>
            </a:pPr>
            <a:r>
              <a:rPr lang="en-US" dirty="0" smtClean="0"/>
              <a:t>Coordination with private non-profit, volunteer, state, military, and federal response, relief, and recovery agencies.</a:t>
            </a:r>
          </a:p>
          <a:p>
            <a:pPr marL="342900" indent="-342900">
              <a:lnSpc>
                <a:spcPct val="95000"/>
              </a:lnSpc>
              <a:spcBef>
                <a:spcPts val="1200"/>
              </a:spcBef>
              <a:spcAft>
                <a:spcPts val="600"/>
              </a:spcAft>
              <a:buClr>
                <a:schemeClr val="folHlink"/>
              </a:buClr>
              <a:buSzPct val="90000"/>
              <a:buFont typeface="Wingdings" pitchFamily="2" charset="2"/>
              <a:buChar char="n"/>
              <a:defRPr/>
            </a:pPr>
            <a:r>
              <a:rPr lang="en-US" dirty="0" smtClean="0"/>
              <a:t>Provide technical assistance with preparedness, planning, mitigation, and response actions.</a:t>
            </a:r>
          </a:p>
          <a:p>
            <a:pPr marL="342900" indent="-342900">
              <a:lnSpc>
                <a:spcPct val="95000"/>
              </a:lnSpc>
              <a:spcBef>
                <a:spcPts val="1200"/>
              </a:spcBef>
              <a:spcAft>
                <a:spcPts val="600"/>
              </a:spcAft>
              <a:buClr>
                <a:schemeClr val="folHlink"/>
              </a:buClr>
              <a:buSzPct val="90000"/>
              <a:buFont typeface="Wingdings" pitchFamily="2" charset="2"/>
              <a:buChar char="n"/>
              <a:defRPr/>
            </a:pPr>
            <a:r>
              <a:rPr lang="en-US" dirty="0" smtClean="0"/>
              <a:t>Assist with evacuation planning.</a:t>
            </a:r>
          </a:p>
          <a:p>
            <a:pPr marL="342900" indent="-342900">
              <a:lnSpc>
                <a:spcPct val="95000"/>
              </a:lnSpc>
              <a:spcBef>
                <a:spcPts val="1200"/>
              </a:spcBef>
              <a:spcAft>
                <a:spcPts val="600"/>
              </a:spcAft>
              <a:buClr>
                <a:schemeClr val="folHlink"/>
              </a:buClr>
              <a:buSzPct val="90000"/>
              <a:buFont typeface="Wingdings" pitchFamily="2" charset="2"/>
              <a:buChar char="n"/>
              <a:defRPr/>
            </a:pPr>
            <a:r>
              <a:rPr lang="en-US" dirty="0" smtClean="0"/>
              <a:t>Warn potentially-affected communities of imminent or potential dangers.</a:t>
            </a:r>
          </a:p>
          <a:p>
            <a:pPr marL="342900" indent="-342900">
              <a:lnSpc>
                <a:spcPct val="95000"/>
              </a:lnSpc>
              <a:spcBef>
                <a:spcPts val="1200"/>
              </a:spcBef>
              <a:spcAft>
                <a:spcPts val="600"/>
              </a:spcAft>
              <a:buClr>
                <a:schemeClr val="folHlink"/>
              </a:buClr>
              <a:buSzPct val="90000"/>
              <a:buFont typeface="Wingdings" pitchFamily="2" charset="2"/>
              <a:buChar char="n"/>
              <a:defRPr/>
            </a:pPr>
            <a:r>
              <a:rPr lang="en-US" dirty="0" smtClean="0"/>
              <a:t>Activate emergency alert system via a multitude of local, state, and federal communication systems.</a:t>
            </a:r>
          </a:p>
          <a:p>
            <a:pPr marL="342900" indent="-342900">
              <a:lnSpc>
                <a:spcPct val="95000"/>
              </a:lnSpc>
              <a:spcBef>
                <a:spcPts val="1200"/>
              </a:spcBef>
              <a:spcAft>
                <a:spcPts val="600"/>
              </a:spcAft>
              <a:buClr>
                <a:schemeClr val="folHlink"/>
              </a:buClr>
              <a:buSzPct val="90000"/>
              <a:buFont typeface="Wingdings" pitchFamily="2" charset="2"/>
              <a:buChar char="n"/>
              <a:defRPr/>
            </a:pPr>
            <a:r>
              <a:rPr lang="en-US" dirty="0" smtClean="0"/>
              <a:t>Prime statewide resources for possible logistics requests.</a:t>
            </a:r>
          </a:p>
          <a:p>
            <a:pPr>
              <a:defRPr/>
            </a:pPr>
            <a:endParaRPr lang="en-US" dirty="0"/>
          </a:p>
        </p:txBody>
      </p:sp>
      <p:sp>
        <p:nvSpPr>
          <p:cNvPr id="53252" name="Slide Number Placeholder 3"/>
          <p:cNvSpPr>
            <a:spLocks noGrp="1"/>
          </p:cNvSpPr>
          <p:nvPr>
            <p:ph type="sldNum" sz="quarter" idx="5"/>
          </p:nvPr>
        </p:nvSpPr>
        <p:spPr>
          <a:noFill/>
        </p:spPr>
        <p:txBody>
          <a:bodyPr/>
          <a:lstStyle/>
          <a:p>
            <a:fld id="{AC1F75AE-E5A3-466C-8DD2-1694A6E6B57D}" type="slidenum">
              <a:rPr lang="en-US" smtClean="0"/>
              <a:pPr/>
              <a:t>9</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342900" indent="-342900">
              <a:lnSpc>
                <a:spcPct val="90000"/>
              </a:lnSpc>
              <a:spcBef>
                <a:spcPts val="1200"/>
              </a:spcBef>
              <a:spcAft>
                <a:spcPts val="600"/>
              </a:spcAft>
              <a:buClr>
                <a:srgbClr val="FF9900"/>
              </a:buClr>
              <a:buSzPct val="100000"/>
              <a:buFont typeface="Wingdings" pitchFamily="2" charset="2"/>
              <a:buChar char="§"/>
              <a:defRPr/>
            </a:pPr>
            <a:r>
              <a:rPr lang="en-US" dirty="0" smtClean="0"/>
              <a:t>Achieve SECC Goals</a:t>
            </a:r>
          </a:p>
          <a:p>
            <a:pPr marL="342900" indent="-342900">
              <a:lnSpc>
                <a:spcPct val="90000"/>
              </a:lnSpc>
              <a:spcBef>
                <a:spcPts val="1200"/>
              </a:spcBef>
              <a:spcAft>
                <a:spcPts val="600"/>
              </a:spcAft>
              <a:buClr>
                <a:srgbClr val="FF9900"/>
              </a:buClr>
              <a:buSzPct val="100000"/>
              <a:buFont typeface="Wingdings" pitchFamily="2" charset="2"/>
              <a:buChar char="§"/>
              <a:defRPr/>
            </a:pPr>
            <a:r>
              <a:rPr lang="en-US" dirty="0" smtClean="0"/>
              <a:t>Respond to local community and EOC requests for resources, equipment, and personnel</a:t>
            </a:r>
          </a:p>
          <a:p>
            <a:pPr marL="342900" indent="-342900">
              <a:lnSpc>
                <a:spcPct val="90000"/>
              </a:lnSpc>
              <a:spcBef>
                <a:spcPts val="1200"/>
              </a:spcBef>
              <a:spcAft>
                <a:spcPts val="600"/>
              </a:spcAft>
              <a:buClr>
                <a:srgbClr val="FF9900"/>
              </a:buClr>
              <a:buSzPct val="100000"/>
              <a:buFont typeface="Wingdings" pitchFamily="2" charset="2"/>
              <a:buChar char="§"/>
              <a:defRPr/>
            </a:pPr>
            <a:r>
              <a:rPr lang="en-US" dirty="0" smtClean="0"/>
              <a:t>Coordinate/direct state and federal resources</a:t>
            </a:r>
          </a:p>
          <a:p>
            <a:pPr marL="342900" indent="-342900">
              <a:lnSpc>
                <a:spcPct val="90000"/>
              </a:lnSpc>
              <a:spcBef>
                <a:spcPts val="1200"/>
              </a:spcBef>
              <a:spcAft>
                <a:spcPts val="600"/>
              </a:spcAft>
              <a:buClr>
                <a:srgbClr val="FF9900"/>
              </a:buClr>
              <a:buSzPct val="100000"/>
              <a:buFont typeface="Wingdings" pitchFamily="2" charset="2"/>
              <a:buChar char="§"/>
              <a:defRPr/>
            </a:pPr>
            <a:r>
              <a:rPr lang="en-US" dirty="0" smtClean="0"/>
              <a:t>Provide damage assessment evaluators for damaged buildings/facilities.</a:t>
            </a:r>
          </a:p>
          <a:p>
            <a:pPr marL="342900" indent="-342900">
              <a:lnSpc>
                <a:spcPct val="90000"/>
              </a:lnSpc>
              <a:spcBef>
                <a:spcPts val="1200"/>
              </a:spcBef>
              <a:spcAft>
                <a:spcPts val="600"/>
              </a:spcAft>
              <a:buClr>
                <a:srgbClr val="FF9900"/>
              </a:buClr>
              <a:buSzPct val="100000"/>
              <a:buFont typeface="Wingdings" pitchFamily="2" charset="2"/>
              <a:buChar char="§"/>
              <a:defRPr/>
            </a:pPr>
            <a:r>
              <a:rPr lang="en-US" dirty="0" smtClean="0"/>
              <a:t>Provide additional IMT and liaison support.</a:t>
            </a:r>
          </a:p>
          <a:p>
            <a:pPr marL="342900" indent="-342900">
              <a:lnSpc>
                <a:spcPct val="90000"/>
              </a:lnSpc>
              <a:spcBef>
                <a:spcPts val="1200"/>
              </a:spcBef>
              <a:spcAft>
                <a:spcPts val="600"/>
              </a:spcAft>
              <a:buClr>
                <a:srgbClr val="FF9900"/>
              </a:buClr>
              <a:buSzPct val="100000"/>
              <a:buFont typeface="Wingdings" pitchFamily="2" charset="2"/>
              <a:buChar char="§"/>
              <a:defRPr/>
            </a:pPr>
            <a:r>
              <a:rPr lang="en-US" dirty="0" smtClean="0"/>
              <a:t>Review local disaster declarations/ and requests for State assistance</a:t>
            </a:r>
          </a:p>
          <a:p>
            <a:pPr marL="342900" indent="-342900">
              <a:lnSpc>
                <a:spcPct val="90000"/>
              </a:lnSpc>
              <a:spcBef>
                <a:spcPts val="1200"/>
              </a:spcBef>
              <a:spcAft>
                <a:spcPts val="600"/>
              </a:spcAft>
              <a:buClr>
                <a:srgbClr val="FF9900"/>
              </a:buClr>
              <a:buSzPct val="100000"/>
              <a:buFont typeface="Wingdings" pitchFamily="2" charset="2"/>
              <a:buChar char="§"/>
              <a:defRPr/>
            </a:pPr>
            <a:r>
              <a:rPr lang="en-US" dirty="0" smtClean="0"/>
              <a:t>Assist with initial life-safety and damage assessments and cost estimates.</a:t>
            </a:r>
          </a:p>
          <a:p>
            <a:pPr>
              <a:defRPr/>
            </a:pPr>
            <a:endParaRPr lang="en-US" dirty="0"/>
          </a:p>
        </p:txBody>
      </p:sp>
      <p:sp>
        <p:nvSpPr>
          <p:cNvPr id="54276" name="Slide Number Placeholder 3"/>
          <p:cNvSpPr>
            <a:spLocks noGrp="1"/>
          </p:cNvSpPr>
          <p:nvPr>
            <p:ph type="sldNum" sz="quarter" idx="5"/>
          </p:nvPr>
        </p:nvSpPr>
        <p:spPr>
          <a:noFill/>
        </p:spPr>
        <p:txBody>
          <a:bodyPr/>
          <a:lstStyle/>
          <a:p>
            <a:fld id="{35AF88D5-5E76-4553-8AD0-4F43DC7A00C5}" type="slidenum">
              <a:rPr lang="en-US" smtClean="0"/>
              <a:pPr/>
              <a:t>16</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SzPct val="100000"/>
              <a:buFont typeface="Arial" pitchFamily="34" charset="0"/>
              <a:buChar char="•"/>
            </a:pPr>
            <a:r>
              <a:rPr lang="en-US" sz="2200" dirty="0" smtClean="0">
                <a:latin typeface="Calibri" pitchFamily="34" charset="0"/>
              </a:rPr>
              <a:t>DOT&amp;PF - buildings, roads, bridges, seawalls, riverbank erosion protection, airports, docks, ferries, etc)</a:t>
            </a:r>
          </a:p>
          <a:p>
            <a:pPr lvl="1">
              <a:buSzPct val="100000"/>
              <a:buFont typeface="Arial" pitchFamily="34" charset="0"/>
              <a:buChar char="•"/>
            </a:pPr>
            <a:r>
              <a:rPr lang="en-US" sz="2200" dirty="0" smtClean="0">
                <a:latin typeface="Calibri" pitchFamily="34" charset="0"/>
              </a:rPr>
              <a:t>DF&amp;G – parks, river access, campgrounds</a:t>
            </a:r>
          </a:p>
          <a:p>
            <a:pPr lvl="1">
              <a:buSzPct val="100000"/>
              <a:buFont typeface="Arial" pitchFamily="34" charset="0"/>
              <a:buChar char="•"/>
            </a:pPr>
            <a:r>
              <a:rPr lang="en-US" sz="2400" dirty="0" smtClean="0">
                <a:latin typeface="Calibri" pitchFamily="34" charset="0"/>
              </a:rPr>
              <a:t>DOT&amp;PF evaluation of local roads</a:t>
            </a:r>
          </a:p>
          <a:p>
            <a:pPr lvl="1">
              <a:buSzPct val="100000"/>
              <a:buFont typeface="Arial" pitchFamily="34" charset="0"/>
              <a:buChar char="•"/>
            </a:pPr>
            <a:r>
              <a:rPr lang="en-US" sz="2400" dirty="0" smtClean="0">
                <a:latin typeface="Calibri" pitchFamily="34" charset="0"/>
              </a:rPr>
              <a:t>DCCED (AEA/VSW) evaluation of local power and water facilities.</a:t>
            </a:r>
          </a:p>
          <a:p>
            <a:pPr lvl="1">
              <a:buSzPct val="100000"/>
              <a:buFont typeface="Arial" pitchFamily="34" charset="0"/>
              <a:buChar char="•"/>
            </a:pPr>
            <a:endParaRPr lang="en-US" sz="2200" dirty="0" smtClean="0">
              <a:latin typeface="Calibri" pitchFamily="34" charset="0"/>
            </a:endParaRPr>
          </a:p>
          <a:p>
            <a:pPr lvl="1">
              <a:buSzPct val="100000"/>
              <a:buFont typeface="Arial" pitchFamily="34" charset="0"/>
              <a:buChar char="•"/>
            </a:pPr>
            <a:r>
              <a:rPr lang="en-US" sz="2200" dirty="0" smtClean="0">
                <a:latin typeface="Calibri" pitchFamily="34" charset="0"/>
              </a:rPr>
              <a:t>DPS – patrol vehicles, helicopters, substations</a:t>
            </a:r>
          </a:p>
          <a:p>
            <a:endParaRPr lang="en-US" dirty="0"/>
          </a:p>
        </p:txBody>
      </p:sp>
      <p:sp>
        <p:nvSpPr>
          <p:cNvPr id="4" name="Slide Number Placeholder 3"/>
          <p:cNvSpPr>
            <a:spLocks noGrp="1"/>
          </p:cNvSpPr>
          <p:nvPr>
            <p:ph type="sldNum" sz="quarter" idx="10"/>
          </p:nvPr>
        </p:nvSpPr>
        <p:spPr/>
        <p:txBody>
          <a:bodyPr/>
          <a:lstStyle/>
          <a:p>
            <a:fld id="{E1C825C0-0A8E-4A09-A964-66918B81B76C}" type="slidenum">
              <a:rPr lang="en-US" smtClean="0"/>
              <a:pPr/>
              <a:t>23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October – fall sea storms,</a:t>
            </a:r>
            <a:r>
              <a:rPr lang="en-US" baseline="0" dirty="0" smtClean="0"/>
              <a:t> kids in school, colder weather, no barge traffic; village leaders at AFN; January – severe cold, kids in school, </a:t>
            </a:r>
            <a:endParaRPr lang="en-US" dirty="0"/>
          </a:p>
        </p:txBody>
      </p:sp>
      <p:sp>
        <p:nvSpPr>
          <p:cNvPr id="4" name="Slide Number Placeholder 3"/>
          <p:cNvSpPr>
            <a:spLocks noGrp="1"/>
          </p:cNvSpPr>
          <p:nvPr>
            <p:ph type="sldNum" sz="quarter" idx="10"/>
          </p:nvPr>
        </p:nvSpPr>
        <p:spPr/>
        <p:txBody>
          <a:bodyPr/>
          <a:lstStyle/>
          <a:p>
            <a:fld id="{E1C825C0-0A8E-4A09-A964-66918B81B76C}" type="slidenum">
              <a:rPr lang="en-US" smtClean="0"/>
              <a:pPr/>
              <a:t>33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October – fall sea storms,</a:t>
            </a:r>
            <a:r>
              <a:rPr lang="en-US" baseline="0" dirty="0" smtClean="0"/>
              <a:t> kids in school, colder weather, no barge traffic; village leaders at AFN; January – severe cold, kids in school, </a:t>
            </a:r>
            <a:endParaRPr lang="en-US" dirty="0"/>
          </a:p>
        </p:txBody>
      </p:sp>
      <p:sp>
        <p:nvSpPr>
          <p:cNvPr id="4" name="Slide Number Placeholder 3"/>
          <p:cNvSpPr>
            <a:spLocks noGrp="1"/>
          </p:cNvSpPr>
          <p:nvPr>
            <p:ph type="sldNum" sz="quarter" idx="10"/>
          </p:nvPr>
        </p:nvSpPr>
        <p:spPr/>
        <p:txBody>
          <a:bodyPr/>
          <a:lstStyle/>
          <a:p>
            <a:fld id="{E1C825C0-0A8E-4A09-A964-66918B81B76C}" type="slidenum">
              <a:rPr lang="en-US" smtClean="0"/>
              <a:pPr/>
              <a:t>37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D4C03C4-759C-4243-A30E-1CCE0A904AC9}" type="datetimeFigureOut">
              <a:rPr lang="en-US" smtClean="0"/>
              <a:pPr/>
              <a:t>10/1/2010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BB7C9D1E-3B26-42E5-8E7C-753D9080BA6A}"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4C03C4-759C-4243-A30E-1CCE0A904AC9}" type="datetimeFigureOut">
              <a:rPr lang="en-US" smtClean="0"/>
              <a:pPr/>
              <a:t>10/1/2010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7C9D1E-3B26-42E5-8E7C-753D9080BA6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4C03C4-759C-4243-A30E-1CCE0A904AC9}" type="datetimeFigureOut">
              <a:rPr lang="en-US" smtClean="0"/>
              <a:pPr/>
              <a:t>10/1/2010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7C9D1E-3B26-42E5-8E7C-753D9080BA6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1625" y="6245225"/>
            <a:ext cx="2289175" cy="476250"/>
          </a:xfr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pPr>
              <a:defRPr/>
            </a:pPr>
            <a:fld id="{974EF819-BE47-44D3-8303-B20954D4BD4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01625" y="1600200"/>
            <a:ext cx="8540750" cy="4498975"/>
          </a:xfrm>
        </p:spPr>
        <p:txBody>
          <a:bodyPr>
            <a:normAutofit/>
          </a:bodyPr>
          <a:lstStyle/>
          <a:p>
            <a:pPr lvl="0"/>
            <a:endParaRPr lang="en-US" noProof="0" dirty="0"/>
          </a:p>
        </p:txBody>
      </p:sp>
      <p:sp>
        <p:nvSpPr>
          <p:cNvPr id="4" name="Date Placeholder 3"/>
          <p:cNvSpPr>
            <a:spLocks noGrp="1"/>
          </p:cNvSpPr>
          <p:nvPr>
            <p:ph type="dt" sz="half" idx="10"/>
          </p:nvPr>
        </p:nvSpPr>
        <p:spPr>
          <a:xfrm>
            <a:off x="301625" y="6245225"/>
            <a:ext cx="2289175" cy="476250"/>
          </a:xfr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245225"/>
            <a:ext cx="2289175" cy="476250"/>
          </a:xfrm>
        </p:spPr>
        <p:txBody>
          <a:bodyPr/>
          <a:lstStyle>
            <a:lvl1pPr>
              <a:defRPr/>
            </a:lvl1pPr>
          </a:lstStyle>
          <a:p>
            <a:pPr>
              <a:defRPr/>
            </a:pPr>
            <a:fld id="{378D472A-7053-436A-868A-B1054624FC0E}"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51575"/>
            <a:ext cx="1981200" cy="457200"/>
          </a:xfr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352800" y="6248400"/>
            <a:ext cx="2971800" cy="457200"/>
          </a:xfr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pPr>
              <a:defRPr/>
            </a:pPr>
            <a:fld id="{6BFBE1CF-308C-424F-B04B-1CD6AA9405A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4C03C4-759C-4243-A30E-1CCE0A904AC9}" type="datetimeFigureOut">
              <a:rPr lang="en-US" smtClean="0"/>
              <a:pPr/>
              <a:t>10/1/2010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7C9D1E-3B26-42E5-8E7C-753D9080BA6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D4C03C4-759C-4243-A30E-1CCE0A904AC9}" type="datetimeFigureOut">
              <a:rPr lang="en-US" smtClean="0"/>
              <a:pPr/>
              <a:t>10/1/2010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BB7C9D1E-3B26-42E5-8E7C-753D9080BA6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D4C03C4-759C-4243-A30E-1CCE0A904AC9}" type="datetimeFigureOut">
              <a:rPr lang="en-US" smtClean="0"/>
              <a:pPr/>
              <a:t>10/1/2010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7C9D1E-3B26-42E5-8E7C-753D9080BA6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D4C03C4-759C-4243-A30E-1CCE0A904AC9}" type="datetimeFigureOut">
              <a:rPr lang="en-US" smtClean="0"/>
              <a:pPr/>
              <a:t>10/1/2010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7C9D1E-3B26-42E5-8E7C-753D9080BA6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D4C03C4-759C-4243-A30E-1CCE0A904AC9}" type="datetimeFigureOut">
              <a:rPr lang="en-US" smtClean="0"/>
              <a:pPr/>
              <a:t>10/1/2010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7C9D1E-3B26-42E5-8E7C-753D9080BA6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C03C4-759C-4243-A30E-1CCE0A904AC9}" type="datetimeFigureOut">
              <a:rPr lang="en-US" smtClean="0"/>
              <a:pPr/>
              <a:t>10/1/2010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7C9D1E-3B26-42E5-8E7C-753D9080BA6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D4C03C4-759C-4243-A30E-1CCE0A904AC9}" type="datetimeFigureOut">
              <a:rPr lang="en-US" smtClean="0"/>
              <a:pPr/>
              <a:t>10/1/2010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7C9D1E-3B26-42E5-8E7C-753D9080BA6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D4C03C4-759C-4243-A30E-1CCE0A904AC9}" type="datetimeFigureOut">
              <a:rPr lang="en-US" smtClean="0"/>
              <a:pPr/>
              <a:t>10/1/2010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7C9D1E-3B26-42E5-8E7C-753D9080BA6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D4C03C4-759C-4243-A30E-1CCE0A904AC9}" type="datetimeFigureOut">
              <a:rPr lang="en-US" smtClean="0"/>
              <a:pPr/>
              <a:t>10/1/2010</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B7C9D1E-3B26-42E5-8E7C-753D9080BA6A}"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90600"/>
            <a:ext cx="8229600" cy="1828800"/>
          </a:xfrm>
        </p:spPr>
        <p:txBody>
          <a:bodyPr>
            <a:normAutofit/>
          </a:bodyPr>
          <a:lstStyle/>
          <a:p>
            <a:r>
              <a:rPr lang="en-US" sz="5400" dirty="0" smtClean="0">
                <a:solidFill>
                  <a:srgbClr val="FCD8BA"/>
                </a:solidFill>
                <a:latin typeface="Calibri" pitchFamily="34" charset="0"/>
              </a:rPr>
              <a:t>THE ROLE OF THE AGENCY LIAISON IN THE SECC</a:t>
            </a:r>
            <a:endParaRPr lang="en-US" sz="5400" dirty="0">
              <a:solidFill>
                <a:srgbClr val="FCD8BA"/>
              </a:solidFill>
              <a:latin typeface="Calibri" pitchFamily="34" charset="0"/>
            </a:endParaRPr>
          </a:p>
        </p:txBody>
      </p:sp>
      <p:sp>
        <p:nvSpPr>
          <p:cNvPr id="3" name="Subtitle 2"/>
          <p:cNvSpPr>
            <a:spLocks noGrp="1"/>
          </p:cNvSpPr>
          <p:nvPr>
            <p:ph type="subTitle" idx="1"/>
          </p:nvPr>
        </p:nvSpPr>
        <p:spPr>
          <a:xfrm>
            <a:off x="1371600" y="3962400"/>
            <a:ext cx="6400800" cy="2535702"/>
          </a:xfrm>
        </p:spPr>
        <p:txBody>
          <a:bodyPr>
            <a:normAutofit/>
          </a:bodyPr>
          <a:lstStyle/>
          <a:p>
            <a:r>
              <a:rPr lang="en-US" dirty="0" smtClean="0">
                <a:effectLst>
                  <a:outerShdw blurRad="38100" dist="38100" dir="2700000" algn="tl">
                    <a:srgbClr val="000000">
                      <a:alpha val="43137"/>
                    </a:srgbClr>
                  </a:outerShdw>
                </a:effectLst>
                <a:latin typeface="Calibri" pitchFamily="34" charset="0"/>
              </a:rPr>
              <a:t>Claude Denver</a:t>
            </a:r>
          </a:p>
          <a:p>
            <a:r>
              <a:rPr lang="en-US" dirty="0" smtClean="0">
                <a:effectLst>
                  <a:outerShdw blurRad="38100" dist="38100" dir="2700000" algn="tl">
                    <a:srgbClr val="000000">
                      <a:alpha val="43137"/>
                    </a:srgbClr>
                  </a:outerShdw>
                </a:effectLst>
                <a:latin typeface="Calibri" pitchFamily="34" charset="0"/>
              </a:rPr>
              <a:t>SECC Manager, DHS&amp;EM</a:t>
            </a:r>
          </a:p>
          <a:p>
            <a:endParaRPr lang="en-US" dirty="0" smtClean="0">
              <a:latin typeface="Calibri" pitchFamily="34" charset="0"/>
            </a:endParaRPr>
          </a:p>
          <a:p>
            <a:r>
              <a:rPr lang="en-US" dirty="0" smtClean="0">
                <a:effectLst>
                  <a:outerShdw blurRad="38100" dist="38100" dir="2700000" algn="tl">
                    <a:srgbClr val="000000">
                      <a:alpha val="43137"/>
                    </a:srgbClr>
                  </a:outerShdw>
                </a:effectLst>
                <a:latin typeface="Calibri" pitchFamily="34" charset="0"/>
              </a:rPr>
              <a:t>October 1, </a:t>
            </a:r>
            <a:r>
              <a:rPr lang="en-US" dirty="0" smtClean="0">
                <a:effectLst>
                  <a:outerShdw blurRad="38100" dist="38100" dir="2700000" algn="tl">
                    <a:srgbClr val="000000">
                      <a:alpha val="43137"/>
                    </a:srgbClr>
                  </a:outerShdw>
                </a:effectLst>
                <a:latin typeface="Calibri" pitchFamily="34" charset="0"/>
              </a:rPr>
              <a:t>2010</a:t>
            </a:r>
          </a:p>
          <a:p>
            <a:endParaRPr lang="en-US" dirty="0" smtClean="0">
              <a:effectLst>
                <a:outerShdw blurRad="38100" dist="38100" dir="2700000" algn="tl">
                  <a:srgbClr val="000000">
                    <a:alpha val="43137"/>
                  </a:srgbClr>
                </a:outerShdw>
              </a:effectLst>
              <a:latin typeface="Calibri" pitchFamily="34" charset="0"/>
            </a:endParaRPr>
          </a:p>
          <a:p>
            <a:endParaRPr lang="en-US" dirty="0">
              <a:latin typeface="Calibri" pitchFamily="34" charset="0"/>
            </a:endParaRPr>
          </a:p>
        </p:txBody>
      </p:sp>
      <p:pic>
        <p:nvPicPr>
          <p:cNvPr id="14337" name="Picture 1" descr="New Image"/>
          <p:cNvPicPr>
            <a:picLocks noChangeAspect="1" noChangeArrowheads="1"/>
          </p:cNvPicPr>
          <p:nvPr/>
        </p:nvPicPr>
        <p:blipFill>
          <a:blip r:embed="rId3" cstate="print"/>
          <a:srcRect/>
          <a:stretch>
            <a:fillRect/>
          </a:stretch>
        </p:blipFill>
        <p:spPr bwMode="auto">
          <a:xfrm>
            <a:off x="6248400" y="5257800"/>
            <a:ext cx="2752725" cy="14573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077200" cy="868362"/>
          </a:xfrm>
        </p:spPr>
        <p:txBody>
          <a:bodyPr>
            <a:normAutofit/>
          </a:bodyPr>
          <a:lstStyle/>
          <a:p>
            <a:pPr>
              <a:defRPr/>
            </a:pPr>
            <a:r>
              <a:rPr lang="en-US" sz="4000" dirty="0" smtClean="0">
                <a:solidFill>
                  <a:srgbClr val="FCD8BA"/>
                </a:solidFill>
                <a:effectLst>
                  <a:outerShdw blurRad="38100" dist="38100" dir="2700000" algn="tl">
                    <a:srgbClr val="000000"/>
                  </a:outerShdw>
                </a:effectLst>
                <a:latin typeface="Calibri" pitchFamily="34" charset="0"/>
              </a:rPr>
              <a:t>Upgrading from Normal Operations</a:t>
            </a:r>
          </a:p>
        </p:txBody>
      </p:sp>
      <p:sp>
        <p:nvSpPr>
          <p:cNvPr id="3" name="Content Placeholder 2"/>
          <p:cNvSpPr>
            <a:spLocks noGrp="1"/>
          </p:cNvSpPr>
          <p:nvPr>
            <p:ph idx="1"/>
          </p:nvPr>
        </p:nvSpPr>
        <p:spPr>
          <a:xfrm>
            <a:off x="304800" y="1447800"/>
            <a:ext cx="8382000" cy="4876800"/>
          </a:xfrm>
        </p:spPr>
        <p:txBody>
          <a:bodyPr>
            <a:normAutofit fontScale="92500" lnSpcReduction="20000"/>
          </a:bodyPr>
          <a:lstStyle/>
          <a:p>
            <a:pPr marL="0">
              <a:spcBef>
                <a:spcPts val="1200"/>
              </a:spcBef>
              <a:spcAft>
                <a:spcPts val="600"/>
              </a:spcAft>
              <a:buNone/>
              <a:defRPr/>
            </a:pPr>
            <a:r>
              <a:rPr lang="en-US" sz="2600" dirty="0" smtClean="0">
                <a:effectLst>
                  <a:outerShdw blurRad="38100" dist="38100" dir="2700000" algn="tl">
                    <a:srgbClr val="000000"/>
                  </a:outerShdw>
                </a:effectLst>
                <a:latin typeface="Calibri" pitchFamily="34" charset="0"/>
              </a:rPr>
              <a:t>If certain criteria are met (e.g., requests for assistance from local emergency officials, evidence of potentially-dangerous or damaging events, etc.), the SECC can be activated and rapidly staffed.</a:t>
            </a:r>
          </a:p>
          <a:p>
            <a:pPr marL="0">
              <a:spcBef>
                <a:spcPts val="1200"/>
              </a:spcBef>
              <a:spcAft>
                <a:spcPts val="600"/>
              </a:spcAft>
              <a:buNone/>
              <a:defRPr/>
            </a:pPr>
            <a:r>
              <a:rPr lang="en-US" sz="2600" dirty="0" smtClean="0">
                <a:effectLst>
                  <a:outerShdw blurRad="38100" dist="38100" dir="2700000" algn="tl">
                    <a:srgbClr val="000000"/>
                  </a:outerShdw>
                </a:effectLst>
                <a:latin typeface="Calibri" pitchFamily="34" charset="0"/>
              </a:rPr>
              <a:t>This transition from normal duties to SECC activation is characterized by four preparedness levels</a:t>
            </a:r>
          </a:p>
          <a:p>
            <a:pPr marL="457200" lvl="1">
              <a:spcBef>
                <a:spcPts val="1200"/>
              </a:spcBef>
              <a:spcAft>
                <a:spcPts val="300"/>
              </a:spcAft>
              <a:buSzPct val="100000"/>
              <a:buFont typeface="Arial" pitchFamily="34" charset="0"/>
              <a:buChar char="•"/>
              <a:defRPr/>
            </a:pPr>
            <a:r>
              <a:rPr lang="en-US" b="1" dirty="0" smtClean="0">
                <a:effectLst>
                  <a:outerShdw blurRad="38100" dist="38100" dir="2700000" algn="tl">
                    <a:srgbClr val="000000"/>
                  </a:outerShdw>
                </a:effectLst>
                <a:latin typeface="Calibri" pitchFamily="34" charset="0"/>
              </a:rPr>
              <a:t>Level 1</a:t>
            </a:r>
            <a:r>
              <a:rPr lang="en-US" dirty="0" smtClean="0">
                <a:effectLst>
                  <a:outerShdw blurRad="38100" dist="38100" dir="2700000" algn="tl">
                    <a:srgbClr val="000000"/>
                  </a:outerShdw>
                </a:effectLst>
                <a:latin typeface="Calibri" pitchFamily="34" charset="0"/>
              </a:rPr>
              <a:t>: Routine operations; SECC usually not activated.</a:t>
            </a:r>
            <a:r>
              <a:rPr lang="en-US" b="1" dirty="0" smtClean="0">
                <a:effectLst>
                  <a:outerShdw blurRad="38100" dist="38100" dir="2700000" algn="tl">
                    <a:srgbClr val="000000"/>
                  </a:outerShdw>
                </a:effectLst>
                <a:latin typeface="Calibri" pitchFamily="34" charset="0"/>
              </a:rPr>
              <a:t> </a:t>
            </a:r>
          </a:p>
          <a:p>
            <a:pPr marL="457200" lvl="1">
              <a:spcBef>
                <a:spcPts val="1200"/>
              </a:spcBef>
              <a:spcAft>
                <a:spcPts val="300"/>
              </a:spcAft>
              <a:buSzPct val="100000"/>
              <a:buFont typeface="Arial" pitchFamily="34" charset="0"/>
              <a:buChar char="•"/>
              <a:defRPr/>
            </a:pPr>
            <a:r>
              <a:rPr lang="en-US" b="1" dirty="0" smtClean="0">
                <a:effectLst>
                  <a:outerShdw blurRad="38100" dist="38100" dir="2700000" algn="tl">
                    <a:srgbClr val="000000"/>
                  </a:outerShdw>
                </a:effectLst>
                <a:latin typeface="Calibri" pitchFamily="34" charset="0"/>
              </a:rPr>
              <a:t>Level 2</a:t>
            </a:r>
            <a:r>
              <a:rPr lang="en-US" dirty="0" smtClean="0">
                <a:effectLst>
                  <a:outerShdw blurRad="38100" dist="38100" dir="2700000" algn="tl">
                    <a:srgbClr val="000000"/>
                  </a:outerShdw>
                </a:effectLst>
                <a:latin typeface="Calibri" pitchFamily="34" charset="0"/>
              </a:rPr>
              <a:t>: Heightened sense of awareness; SECC may be activated.</a:t>
            </a:r>
          </a:p>
          <a:p>
            <a:pPr marL="457200" lvl="1">
              <a:spcBef>
                <a:spcPts val="1200"/>
              </a:spcBef>
              <a:spcAft>
                <a:spcPts val="300"/>
              </a:spcAft>
              <a:buSzPct val="100000"/>
              <a:buFont typeface="Arial" pitchFamily="34" charset="0"/>
              <a:buChar char="•"/>
              <a:defRPr/>
            </a:pPr>
            <a:r>
              <a:rPr lang="en-US" b="1" dirty="0" smtClean="0">
                <a:effectLst>
                  <a:outerShdw blurRad="38100" dist="38100" dir="2700000" algn="tl">
                    <a:srgbClr val="000000"/>
                  </a:outerShdw>
                </a:effectLst>
                <a:latin typeface="Calibri" pitchFamily="34" charset="0"/>
              </a:rPr>
              <a:t>Level 3</a:t>
            </a:r>
            <a:r>
              <a:rPr lang="en-US" dirty="0" smtClean="0">
                <a:effectLst>
                  <a:outerShdw blurRad="38100" dist="38100" dir="2700000" algn="tl">
                    <a:srgbClr val="000000"/>
                  </a:outerShdw>
                </a:effectLst>
                <a:latin typeface="Calibri" pitchFamily="34" charset="0"/>
              </a:rPr>
              <a:t>: Actual event occurring; SECC partially/fully activated.</a:t>
            </a:r>
          </a:p>
          <a:p>
            <a:pPr marL="457200" lvl="1">
              <a:spcBef>
                <a:spcPts val="1200"/>
              </a:spcBef>
              <a:spcAft>
                <a:spcPts val="300"/>
              </a:spcAft>
              <a:buSzPct val="100000"/>
              <a:buFont typeface="Arial" pitchFamily="34" charset="0"/>
              <a:buChar char="•"/>
              <a:defRPr/>
            </a:pPr>
            <a:r>
              <a:rPr lang="en-US" b="1" dirty="0" smtClean="0">
                <a:effectLst>
                  <a:outerShdw blurRad="38100" dist="38100" dir="2700000" algn="tl">
                    <a:srgbClr val="000000"/>
                  </a:outerShdw>
                </a:effectLst>
                <a:latin typeface="Calibri" pitchFamily="34" charset="0"/>
              </a:rPr>
              <a:t>Level 4</a:t>
            </a:r>
            <a:r>
              <a:rPr lang="en-US" dirty="0" smtClean="0">
                <a:effectLst>
                  <a:outerShdw blurRad="38100" dist="38100" dir="2700000" algn="tl">
                    <a:srgbClr val="000000"/>
                  </a:outerShdw>
                </a:effectLst>
                <a:latin typeface="Calibri" pitchFamily="34" charset="0"/>
              </a:rPr>
              <a:t>:   Event or operations occur in response to major loss of life, life-threatening, environmental or property damaging event; SECC fully staffed.</a:t>
            </a:r>
          </a:p>
          <a:p>
            <a:pPr>
              <a:spcBef>
                <a:spcPts val="1200"/>
              </a:spcBef>
              <a:spcAft>
                <a:spcPts val="600"/>
              </a:spcAft>
              <a:defRPr/>
            </a:pPr>
            <a:endParaRPr lang="en-US" sz="2400" dirty="0" smtClean="0">
              <a:effectLst>
                <a:outerShdw blurRad="38100" dist="38100" dir="2700000" algn="tl">
                  <a:srgbClr val="000000"/>
                </a:outerShdw>
              </a:effectLst>
              <a:latin typeface="Calibri" pitchFamily="34" charset="0"/>
            </a:endParaRPr>
          </a:p>
          <a:p>
            <a:pPr>
              <a:defRPr/>
            </a:pPr>
            <a:endParaRPr lang="en-US" sz="2400" dirty="0" smtClean="0">
              <a:latin typeface="Calibri" pitchFamily="34" charset="0"/>
            </a:endParaRPr>
          </a:p>
        </p:txBody>
      </p:sp>
      <p:sp>
        <p:nvSpPr>
          <p:cNvPr id="4" name="Slide Number Placeholder 3"/>
          <p:cNvSpPr>
            <a:spLocks noGrp="1"/>
          </p:cNvSpPr>
          <p:nvPr>
            <p:ph type="sldNum" sz="quarter" idx="12"/>
          </p:nvPr>
        </p:nvSpPr>
        <p:spPr>
          <a:xfrm>
            <a:off x="8153400" y="6421438"/>
            <a:ext cx="762000" cy="365125"/>
          </a:xfrm>
          <a:prstGeom prst="rect">
            <a:avLst/>
          </a:prstGeom>
        </p:spPr>
        <p:txBody>
          <a:bodyPr/>
          <a:lstStyle/>
          <a:p>
            <a:pPr>
              <a:defRPr/>
            </a:pPr>
            <a:fld id="{CD8BDFBA-E57E-4597-9321-6FFF083ABB95}"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28600"/>
            <a:ext cx="8229600" cy="1143000"/>
          </a:xfrm>
        </p:spPr>
        <p:txBody>
          <a:bodyPr/>
          <a:lstStyle/>
          <a:p>
            <a:pPr eaLnBrk="1" hangingPunct="1">
              <a:defRPr/>
            </a:pPr>
            <a:r>
              <a:rPr lang="en-US" sz="4000" dirty="0" smtClean="0">
                <a:solidFill>
                  <a:srgbClr val="FCD8BA"/>
                </a:solidFill>
                <a:effectLst>
                  <a:outerShdw blurRad="38100" dist="38100" dir="2700000" algn="tl">
                    <a:srgbClr val="000000">
                      <a:alpha val="43137"/>
                    </a:srgbClr>
                  </a:outerShdw>
                </a:effectLst>
                <a:latin typeface="Calibri" pitchFamily="34" charset="0"/>
              </a:rPr>
              <a:t>SECC Activation Criteria</a:t>
            </a:r>
          </a:p>
        </p:txBody>
      </p:sp>
      <p:sp>
        <p:nvSpPr>
          <p:cNvPr id="19459" name="Rectangle 3"/>
          <p:cNvSpPr>
            <a:spLocks noGrp="1" noChangeArrowheads="1"/>
          </p:cNvSpPr>
          <p:nvPr>
            <p:ph idx="1"/>
          </p:nvPr>
        </p:nvSpPr>
        <p:spPr>
          <a:xfrm>
            <a:off x="381000" y="1371600"/>
            <a:ext cx="8458200" cy="5181600"/>
          </a:xfrm>
        </p:spPr>
        <p:txBody>
          <a:bodyPr>
            <a:normAutofit/>
          </a:bodyPr>
          <a:lstStyle/>
          <a:p>
            <a:pPr>
              <a:spcBef>
                <a:spcPts val="1200"/>
              </a:spcBef>
              <a:spcAft>
                <a:spcPts val="600"/>
              </a:spcAft>
              <a:buClr>
                <a:srgbClr val="FCD8BA"/>
              </a:buClr>
              <a:buSzPct val="100000"/>
              <a:buFont typeface="Arial" pitchFamily="34" charset="0"/>
              <a:buChar char="•"/>
              <a:defRPr/>
            </a:pPr>
            <a:r>
              <a:rPr lang="en-US" sz="2400" dirty="0" smtClean="0">
                <a:effectLst>
                  <a:outerShdw blurRad="38100" dist="38100" dir="2700000" algn="tl">
                    <a:srgbClr val="000000">
                      <a:alpha val="43137"/>
                    </a:srgbClr>
                  </a:outerShdw>
                </a:effectLst>
                <a:latin typeface="Calibri" pitchFamily="34" charset="0"/>
              </a:rPr>
              <a:t>Significant number of people at risk.</a:t>
            </a:r>
          </a:p>
          <a:p>
            <a:pPr>
              <a:spcBef>
                <a:spcPts val="1200"/>
              </a:spcBef>
              <a:spcAft>
                <a:spcPts val="600"/>
              </a:spcAft>
              <a:buClr>
                <a:srgbClr val="FCD8BA"/>
              </a:buClr>
              <a:buSzPct val="100000"/>
              <a:buFont typeface="Arial" pitchFamily="34" charset="0"/>
              <a:buChar char="•"/>
              <a:defRPr/>
            </a:pPr>
            <a:r>
              <a:rPr lang="en-US" sz="2400" dirty="0" smtClean="0">
                <a:effectLst>
                  <a:outerShdw blurRad="38100" dist="38100" dir="2700000" algn="tl">
                    <a:srgbClr val="000000">
                      <a:alpha val="43137"/>
                    </a:srgbClr>
                  </a:outerShdw>
                </a:effectLst>
                <a:latin typeface="Calibri" pitchFamily="34" charset="0"/>
              </a:rPr>
              <a:t>Potential or actual threat to people, property and/or environment.</a:t>
            </a:r>
          </a:p>
          <a:p>
            <a:pPr>
              <a:spcBef>
                <a:spcPts val="1200"/>
              </a:spcBef>
              <a:spcAft>
                <a:spcPts val="600"/>
              </a:spcAft>
              <a:buClr>
                <a:srgbClr val="FCD8BA"/>
              </a:buClr>
              <a:buSzPct val="100000"/>
              <a:buFont typeface="Arial" pitchFamily="34" charset="0"/>
              <a:buChar char="•"/>
              <a:defRPr/>
            </a:pPr>
            <a:r>
              <a:rPr lang="en-US" sz="2400" dirty="0" smtClean="0">
                <a:effectLst>
                  <a:outerShdw blurRad="38100" dist="38100" dir="2700000" algn="tl">
                    <a:srgbClr val="000000">
                      <a:alpha val="43137"/>
                    </a:srgbClr>
                  </a:outerShdw>
                </a:effectLst>
                <a:latin typeface="Calibri" pitchFamily="34" charset="0"/>
              </a:rPr>
              <a:t>Significant response/evacuation coordination required. </a:t>
            </a:r>
          </a:p>
          <a:p>
            <a:pPr>
              <a:spcBef>
                <a:spcPts val="1200"/>
              </a:spcBef>
              <a:spcAft>
                <a:spcPts val="600"/>
              </a:spcAft>
              <a:buClr>
                <a:srgbClr val="FCD8BA"/>
              </a:buClr>
              <a:buSzPct val="100000"/>
              <a:buFont typeface="Arial" pitchFamily="34" charset="0"/>
              <a:buChar char="•"/>
              <a:defRPr/>
            </a:pPr>
            <a:r>
              <a:rPr lang="en-US" sz="2400" dirty="0" smtClean="0">
                <a:effectLst>
                  <a:outerShdw blurRad="38100" dist="38100" dir="2700000" algn="tl">
                    <a:srgbClr val="000000">
                      <a:alpha val="43137"/>
                    </a:srgbClr>
                  </a:outerShdw>
                </a:effectLst>
                <a:latin typeface="Calibri" pitchFamily="34" charset="0"/>
              </a:rPr>
              <a:t>Inadequate local resources or there is need for outside help.</a:t>
            </a:r>
          </a:p>
          <a:p>
            <a:pPr>
              <a:spcBef>
                <a:spcPts val="1200"/>
              </a:spcBef>
              <a:spcAft>
                <a:spcPts val="600"/>
              </a:spcAft>
              <a:buClr>
                <a:srgbClr val="FCD8BA"/>
              </a:buClr>
              <a:buSzPct val="100000"/>
              <a:buFont typeface="Arial" pitchFamily="34" charset="0"/>
              <a:buChar char="•"/>
              <a:defRPr/>
            </a:pPr>
            <a:r>
              <a:rPr lang="en-US" sz="2400" dirty="0" smtClean="0">
                <a:effectLst>
                  <a:outerShdw blurRad="38100" dist="38100" dir="2700000" algn="tl">
                    <a:srgbClr val="000000">
                      <a:alpha val="43137"/>
                    </a:srgbClr>
                  </a:outerShdw>
                </a:effectLst>
                <a:latin typeface="Calibri" pitchFamily="34" charset="0"/>
              </a:rPr>
              <a:t>Uncertain future conditions – situation likely or expected to get worse.</a:t>
            </a:r>
          </a:p>
          <a:p>
            <a:pPr>
              <a:spcBef>
                <a:spcPts val="1200"/>
              </a:spcBef>
              <a:spcAft>
                <a:spcPts val="600"/>
              </a:spcAft>
              <a:buClr>
                <a:srgbClr val="FCD8BA"/>
              </a:buClr>
              <a:buSzPct val="100000"/>
              <a:buFont typeface="Arial" pitchFamily="34" charset="0"/>
              <a:buChar char="•"/>
              <a:defRPr/>
            </a:pPr>
            <a:r>
              <a:rPr lang="en-US" sz="2400" dirty="0" smtClean="0">
                <a:effectLst>
                  <a:outerShdw blurRad="38100" dist="38100" dir="2700000" algn="tl">
                    <a:srgbClr val="000000">
                      <a:alpha val="43137"/>
                    </a:srgbClr>
                  </a:outerShdw>
                </a:effectLst>
                <a:latin typeface="Calibri" pitchFamily="34" charset="0"/>
              </a:rPr>
              <a:t>Unknown scope of damage or there are multiple locations.</a:t>
            </a:r>
          </a:p>
          <a:p>
            <a:pPr>
              <a:spcBef>
                <a:spcPts val="1200"/>
              </a:spcBef>
              <a:spcAft>
                <a:spcPts val="600"/>
              </a:spcAft>
              <a:buClr>
                <a:srgbClr val="FCD8BA"/>
              </a:buClr>
              <a:buSzPct val="100000"/>
              <a:buFont typeface="Arial" pitchFamily="34" charset="0"/>
              <a:buChar char="•"/>
              <a:defRPr/>
            </a:pPr>
            <a:r>
              <a:rPr lang="en-US" sz="2400" dirty="0" smtClean="0">
                <a:effectLst>
                  <a:outerShdw blurRad="38100" dist="38100" dir="2700000" algn="tl">
                    <a:srgbClr val="000000">
                      <a:alpha val="43137"/>
                    </a:srgbClr>
                  </a:outerShdw>
                </a:effectLst>
                <a:latin typeface="Calibri" pitchFamily="34" charset="0"/>
              </a:rPr>
              <a:t>Local officials are overwhelmed, slow to act, understaffed, etc.</a:t>
            </a: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91686C-3FB4-483D-B926-5BD8931CFAAC}" type="slidenum">
              <a:rPr lang="en-US"/>
              <a:pPr>
                <a:defRPr/>
              </a:pPr>
              <a:t>12</a:t>
            </a:fld>
            <a:endParaRPr lang="en-US" dirty="0"/>
          </a:p>
        </p:txBody>
      </p:sp>
      <p:sp>
        <p:nvSpPr>
          <p:cNvPr id="20483" name="AutoShape 2"/>
          <p:cNvSpPr>
            <a:spLocks noChangeArrowheads="1"/>
          </p:cNvSpPr>
          <p:nvPr/>
        </p:nvSpPr>
        <p:spPr bwMode="auto">
          <a:xfrm>
            <a:off x="457200" y="1447800"/>
            <a:ext cx="1752600" cy="762000"/>
          </a:xfrm>
          <a:prstGeom prst="roundRect">
            <a:avLst>
              <a:gd name="adj" fmla="val 16667"/>
            </a:avLst>
          </a:prstGeom>
          <a:solidFill>
            <a:srgbClr val="FFFFFF"/>
          </a:solidFill>
          <a:ln w="31750">
            <a:solidFill>
              <a:srgbClr val="000000"/>
            </a:solidFill>
            <a:round/>
            <a:headEnd/>
            <a:tailEnd/>
          </a:ln>
        </p:spPr>
        <p:txBody>
          <a:bodyPr/>
          <a:lstStyle/>
          <a:p>
            <a:pPr algn="ctr">
              <a:spcAft>
                <a:spcPts val="300"/>
              </a:spcAft>
            </a:pPr>
            <a:r>
              <a:rPr lang="en-US" sz="1100" dirty="0">
                <a:solidFill>
                  <a:schemeClr val="bg1"/>
                </a:solidFill>
                <a:effectLst/>
                <a:latin typeface="Calibri" pitchFamily="34" charset="0"/>
              </a:rPr>
              <a:t>EVENT OCCURS OR IS IMMINENT; </a:t>
            </a:r>
          </a:p>
          <a:p>
            <a:pPr algn="ctr">
              <a:spcAft>
                <a:spcPts val="300"/>
              </a:spcAft>
            </a:pPr>
            <a:r>
              <a:rPr lang="en-US" sz="1100" b="1" dirty="0">
                <a:solidFill>
                  <a:srgbClr val="0070C0"/>
                </a:solidFill>
                <a:effectLst/>
                <a:latin typeface="Calibri" pitchFamily="34" charset="0"/>
              </a:rPr>
              <a:t>SECC ALWAYS AT LEVEL 1</a:t>
            </a:r>
            <a:endParaRPr lang="en-US" dirty="0">
              <a:effectLst/>
            </a:endParaRPr>
          </a:p>
        </p:txBody>
      </p:sp>
      <p:sp>
        <p:nvSpPr>
          <p:cNvPr id="20484" name="AutoShape 3"/>
          <p:cNvSpPr>
            <a:spLocks noChangeArrowheads="1"/>
          </p:cNvSpPr>
          <p:nvPr/>
        </p:nvSpPr>
        <p:spPr bwMode="auto">
          <a:xfrm>
            <a:off x="457200" y="2743200"/>
            <a:ext cx="1676400" cy="838200"/>
          </a:xfrm>
          <a:prstGeom prst="roundRect">
            <a:avLst>
              <a:gd name="adj" fmla="val 16667"/>
            </a:avLst>
          </a:prstGeom>
          <a:solidFill>
            <a:srgbClr val="FFFFFF"/>
          </a:solidFill>
          <a:ln w="31750">
            <a:solidFill>
              <a:srgbClr val="000000"/>
            </a:solidFill>
            <a:round/>
            <a:headEnd/>
            <a:tailEnd/>
          </a:ln>
        </p:spPr>
        <p:txBody>
          <a:bodyPr/>
          <a:lstStyle/>
          <a:p>
            <a:pPr algn="ctr">
              <a:spcAft>
                <a:spcPts val="300"/>
              </a:spcAft>
            </a:pPr>
            <a:r>
              <a:rPr lang="en-US" sz="1100" dirty="0">
                <a:solidFill>
                  <a:schemeClr val="bg1"/>
                </a:solidFill>
                <a:effectLst/>
                <a:latin typeface="Calibri" pitchFamily="34" charset="0"/>
              </a:rPr>
              <a:t>EVALUATE FOR SECC ACTIVATION; IS THE ACTIVATION CRITERIA MET?</a:t>
            </a:r>
            <a:endParaRPr lang="en-US" dirty="0">
              <a:solidFill>
                <a:schemeClr val="bg1"/>
              </a:solidFill>
              <a:effectLst/>
            </a:endParaRPr>
          </a:p>
        </p:txBody>
      </p:sp>
      <p:sp>
        <p:nvSpPr>
          <p:cNvPr id="20485" name="AutoShape 4"/>
          <p:cNvSpPr>
            <a:spLocks noChangeArrowheads="1"/>
          </p:cNvSpPr>
          <p:nvPr/>
        </p:nvSpPr>
        <p:spPr bwMode="auto">
          <a:xfrm>
            <a:off x="457200" y="4038600"/>
            <a:ext cx="1828800" cy="1066800"/>
          </a:xfrm>
          <a:prstGeom prst="roundRect">
            <a:avLst>
              <a:gd name="adj" fmla="val 16667"/>
            </a:avLst>
          </a:prstGeom>
          <a:solidFill>
            <a:srgbClr val="FFFFFF"/>
          </a:solidFill>
          <a:ln w="31750">
            <a:solidFill>
              <a:srgbClr val="000000"/>
            </a:solidFill>
            <a:round/>
            <a:headEnd/>
            <a:tailEnd/>
          </a:ln>
        </p:spPr>
        <p:txBody>
          <a:bodyPr/>
          <a:lstStyle/>
          <a:p>
            <a:pPr algn="ctr">
              <a:spcAft>
                <a:spcPts val="300"/>
              </a:spcAft>
            </a:pPr>
            <a:r>
              <a:rPr lang="en-US" sz="1100" dirty="0">
                <a:solidFill>
                  <a:schemeClr val="bg1"/>
                </a:solidFill>
                <a:effectLst/>
                <a:latin typeface="Calibri" pitchFamily="34" charset="0"/>
              </a:rPr>
              <a:t>EVENT RESOLVED OR BEING ADEQUATELY HANDLED BY LOCAL OFFICIALS WITHOUT HELP</a:t>
            </a:r>
            <a:r>
              <a:rPr lang="en-US" sz="1100" b="1" dirty="0">
                <a:solidFill>
                  <a:schemeClr val="bg1"/>
                </a:solidFill>
                <a:effectLst/>
                <a:latin typeface="Calibri" pitchFamily="34" charset="0"/>
              </a:rPr>
              <a:t> </a:t>
            </a:r>
            <a:endParaRPr lang="en-US" sz="1100" b="1" dirty="0">
              <a:solidFill>
                <a:schemeClr val="bg1"/>
              </a:solidFill>
              <a:effectLst/>
              <a:latin typeface="Times New Roman" pitchFamily="18" charset="0"/>
            </a:endParaRPr>
          </a:p>
          <a:p>
            <a:pPr algn="ctr">
              <a:spcAft>
                <a:spcPts val="300"/>
              </a:spcAft>
            </a:pPr>
            <a:r>
              <a:rPr lang="en-US" sz="1100" b="1" dirty="0">
                <a:solidFill>
                  <a:srgbClr val="0070C0"/>
                </a:solidFill>
                <a:effectLst/>
                <a:latin typeface="Calibri" pitchFamily="34" charset="0"/>
              </a:rPr>
              <a:t>KEEP AT SECC LEVEL 1</a:t>
            </a:r>
          </a:p>
          <a:p>
            <a:endParaRPr lang="en-US" dirty="0">
              <a:effectLst/>
            </a:endParaRPr>
          </a:p>
        </p:txBody>
      </p:sp>
      <p:sp>
        <p:nvSpPr>
          <p:cNvPr id="20486" name="AutoShape 5"/>
          <p:cNvSpPr>
            <a:spLocks noChangeArrowheads="1"/>
          </p:cNvSpPr>
          <p:nvPr/>
        </p:nvSpPr>
        <p:spPr bwMode="auto">
          <a:xfrm>
            <a:off x="533400" y="5638800"/>
            <a:ext cx="1676400" cy="838200"/>
          </a:xfrm>
          <a:prstGeom prst="roundRect">
            <a:avLst>
              <a:gd name="adj" fmla="val 16667"/>
            </a:avLst>
          </a:prstGeom>
          <a:solidFill>
            <a:srgbClr val="FFFFFF"/>
          </a:solidFill>
          <a:ln w="31750">
            <a:solidFill>
              <a:srgbClr val="000000"/>
            </a:solidFill>
            <a:round/>
            <a:headEnd/>
            <a:tailEnd/>
          </a:ln>
        </p:spPr>
        <p:txBody>
          <a:bodyPr/>
          <a:lstStyle/>
          <a:p>
            <a:pPr algn="ctr">
              <a:spcAft>
                <a:spcPts val="300"/>
              </a:spcAft>
            </a:pPr>
            <a:r>
              <a:rPr lang="en-US" sz="1100" dirty="0">
                <a:solidFill>
                  <a:schemeClr val="bg1"/>
                </a:solidFill>
                <a:effectLst/>
                <a:latin typeface="Calibri" pitchFamily="34" charset="0"/>
              </a:rPr>
              <a:t>MONITOR SITUATION; MAINTAIN READINESS TO RESPOND IF REQUIRED/REQUESTED</a:t>
            </a:r>
            <a:r>
              <a:rPr lang="en-US" sz="1100" b="1" dirty="0">
                <a:solidFill>
                  <a:schemeClr val="bg1"/>
                </a:solidFill>
                <a:effectLst/>
                <a:latin typeface="Calibri" pitchFamily="34" charset="0"/>
              </a:rPr>
              <a:t> </a:t>
            </a:r>
            <a:endParaRPr lang="en-US" sz="1100" b="1" dirty="0">
              <a:solidFill>
                <a:schemeClr val="bg1"/>
              </a:solidFill>
              <a:effectLst/>
              <a:latin typeface="Times New Roman" pitchFamily="18" charset="0"/>
            </a:endParaRPr>
          </a:p>
          <a:p>
            <a:endParaRPr lang="en-US" dirty="0">
              <a:effectLst/>
            </a:endParaRPr>
          </a:p>
        </p:txBody>
      </p:sp>
      <p:sp>
        <p:nvSpPr>
          <p:cNvPr id="20487" name="AutoShape 8"/>
          <p:cNvSpPr>
            <a:spLocks noChangeArrowheads="1"/>
          </p:cNvSpPr>
          <p:nvPr/>
        </p:nvSpPr>
        <p:spPr bwMode="auto">
          <a:xfrm>
            <a:off x="4343400" y="1371600"/>
            <a:ext cx="2057400" cy="1524000"/>
          </a:xfrm>
          <a:prstGeom prst="roundRect">
            <a:avLst>
              <a:gd name="adj" fmla="val 16667"/>
            </a:avLst>
          </a:prstGeom>
          <a:solidFill>
            <a:srgbClr val="FFFFFF"/>
          </a:solidFill>
          <a:ln w="31750">
            <a:solidFill>
              <a:srgbClr val="000000"/>
            </a:solidFill>
            <a:round/>
            <a:headEnd/>
            <a:tailEnd/>
          </a:ln>
        </p:spPr>
        <p:txBody>
          <a:bodyPr/>
          <a:lstStyle/>
          <a:p>
            <a:pPr>
              <a:spcAft>
                <a:spcPts val="300"/>
              </a:spcAft>
            </a:pPr>
            <a:r>
              <a:rPr lang="en-US" sz="1100" u="sng" dirty="0">
                <a:solidFill>
                  <a:schemeClr val="bg1"/>
                </a:solidFill>
                <a:effectLst/>
                <a:latin typeface="Calibri" pitchFamily="34" charset="0"/>
              </a:rPr>
              <a:t>HEIGHTENED AWARENESS</a:t>
            </a:r>
            <a:r>
              <a:rPr lang="en-US" sz="1100" dirty="0">
                <a:solidFill>
                  <a:schemeClr val="bg1"/>
                </a:solidFill>
                <a:effectLst/>
                <a:latin typeface="Calibri" pitchFamily="34" charset="0"/>
              </a:rPr>
              <a:t>:</a:t>
            </a:r>
          </a:p>
          <a:p>
            <a:pPr>
              <a:spcAft>
                <a:spcPts val="300"/>
              </a:spcAft>
              <a:buFont typeface="Symbol" pitchFamily="18" charset="2"/>
              <a:buChar char="·"/>
            </a:pPr>
            <a:r>
              <a:rPr lang="en-US" sz="1100" dirty="0">
                <a:solidFill>
                  <a:schemeClr val="bg1"/>
                </a:solidFill>
                <a:effectLst/>
                <a:latin typeface="Calibri" pitchFamily="34" charset="0"/>
              </a:rPr>
              <a:t>SMALL EVENT/THREAT</a:t>
            </a:r>
          </a:p>
          <a:p>
            <a:pPr>
              <a:buFont typeface="Symbol" pitchFamily="18" charset="2"/>
              <a:buChar char="·"/>
            </a:pPr>
            <a:r>
              <a:rPr lang="en-US" sz="1100" dirty="0">
                <a:solidFill>
                  <a:schemeClr val="bg1"/>
                </a:solidFill>
                <a:effectLst/>
                <a:latin typeface="Calibri" pitchFamily="34" charset="0"/>
              </a:rPr>
              <a:t>SINGLE LOCATION</a:t>
            </a:r>
          </a:p>
          <a:p>
            <a:pPr>
              <a:buFont typeface="Symbol" pitchFamily="18" charset="2"/>
              <a:buChar char="·"/>
            </a:pPr>
            <a:r>
              <a:rPr lang="en-US" sz="1100" dirty="0">
                <a:solidFill>
                  <a:schemeClr val="bg1"/>
                </a:solidFill>
                <a:effectLst/>
                <a:latin typeface="Calibri" pitchFamily="34" charset="0"/>
              </a:rPr>
              <a:t>FEW AGENCIES</a:t>
            </a:r>
          </a:p>
          <a:p>
            <a:pPr>
              <a:buFont typeface="Symbol" pitchFamily="18" charset="2"/>
              <a:buChar char="·"/>
            </a:pPr>
            <a:r>
              <a:rPr lang="en-US" sz="1100" dirty="0">
                <a:solidFill>
                  <a:schemeClr val="bg1"/>
                </a:solidFill>
                <a:effectLst/>
                <a:latin typeface="Calibri" pitchFamily="34" charset="0"/>
              </a:rPr>
              <a:t>STATE HELP MAY BE NEEDED OR REQUESTED BY LOCALS</a:t>
            </a:r>
            <a:endParaRPr lang="en-US" sz="1100" b="1" dirty="0">
              <a:solidFill>
                <a:schemeClr val="bg1"/>
              </a:solidFill>
              <a:effectLst/>
              <a:latin typeface="Times New Roman" pitchFamily="18" charset="0"/>
            </a:endParaRPr>
          </a:p>
          <a:p>
            <a:pPr algn="ctr">
              <a:spcAft>
                <a:spcPts val="300"/>
              </a:spcAft>
            </a:pPr>
            <a:r>
              <a:rPr lang="en-US" sz="1100" b="1" dirty="0">
                <a:solidFill>
                  <a:srgbClr val="0070C0"/>
                </a:solidFill>
                <a:effectLst/>
                <a:latin typeface="Calibri" pitchFamily="34" charset="0"/>
              </a:rPr>
              <a:t>SECC LEVEL 2</a:t>
            </a:r>
            <a:endParaRPr lang="en-US" sz="1100" b="1" dirty="0">
              <a:solidFill>
                <a:srgbClr val="0070C0"/>
              </a:solidFill>
              <a:effectLst/>
              <a:latin typeface="Times New Roman" pitchFamily="18" charset="0"/>
            </a:endParaRPr>
          </a:p>
          <a:p>
            <a:endParaRPr lang="en-US" dirty="0">
              <a:effectLst/>
            </a:endParaRPr>
          </a:p>
        </p:txBody>
      </p:sp>
      <p:sp>
        <p:nvSpPr>
          <p:cNvPr id="20488" name="AutoShape 10"/>
          <p:cNvSpPr>
            <a:spLocks noChangeArrowheads="1"/>
          </p:cNvSpPr>
          <p:nvPr/>
        </p:nvSpPr>
        <p:spPr bwMode="auto">
          <a:xfrm>
            <a:off x="4343400" y="3276600"/>
            <a:ext cx="2095500" cy="1524000"/>
          </a:xfrm>
          <a:prstGeom prst="roundRect">
            <a:avLst>
              <a:gd name="adj" fmla="val 16667"/>
            </a:avLst>
          </a:prstGeom>
          <a:solidFill>
            <a:srgbClr val="FFFFFF"/>
          </a:solidFill>
          <a:ln w="31750">
            <a:solidFill>
              <a:srgbClr val="000000"/>
            </a:solidFill>
            <a:round/>
            <a:headEnd/>
            <a:tailEnd/>
          </a:ln>
        </p:spPr>
        <p:txBody>
          <a:bodyPr/>
          <a:lstStyle/>
          <a:p>
            <a:pPr>
              <a:spcAft>
                <a:spcPts val="300"/>
              </a:spcAft>
            </a:pPr>
            <a:r>
              <a:rPr lang="en-US" sz="1100" u="sng" dirty="0">
                <a:solidFill>
                  <a:schemeClr val="bg1"/>
                </a:solidFill>
                <a:effectLst/>
                <a:latin typeface="Calibri" pitchFamily="34" charset="0"/>
              </a:rPr>
              <a:t>ACTUAL EVENT/EMERGENCY</a:t>
            </a:r>
            <a:r>
              <a:rPr lang="en-US" sz="1100" dirty="0">
                <a:solidFill>
                  <a:schemeClr val="bg1"/>
                </a:solidFill>
                <a:effectLst/>
                <a:latin typeface="Calibri" pitchFamily="34" charset="0"/>
              </a:rPr>
              <a:t>:</a:t>
            </a:r>
          </a:p>
          <a:p>
            <a:pPr>
              <a:spcAft>
                <a:spcPts val="300"/>
              </a:spcAft>
              <a:buFont typeface="Symbol" pitchFamily="18" charset="2"/>
              <a:buChar char="·"/>
            </a:pPr>
            <a:r>
              <a:rPr lang="en-US" sz="1100" dirty="0">
                <a:solidFill>
                  <a:schemeClr val="bg1"/>
                </a:solidFill>
                <a:effectLst/>
                <a:latin typeface="Calibri" pitchFamily="34" charset="0"/>
              </a:rPr>
              <a:t>MODERATE EVENT/THREAT</a:t>
            </a:r>
          </a:p>
          <a:p>
            <a:pPr>
              <a:buFont typeface="Symbol" pitchFamily="18" charset="2"/>
              <a:buChar char="·"/>
            </a:pPr>
            <a:r>
              <a:rPr lang="en-US" sz="1100" dirty="0">
                <a:solidFill>
                  <a:schemeClr val="bg1"/>
                </a:solidFill>
                <a:effectLst/>
                <a:latin typeface="Calibri" pitchFamily="34" charset="0"/>
              </a:rPr>
              <a:t>2 OR MORE SITES</a:t>
            </a:r>
          </a:p>
          <a:p>
            <a:pPr>
              <a:buFont typeface="Symbol" pitchFamily="18" charset="2"/>
              <a:buChar char="·"/>
            </a:pPr>
            <a:r>
              <a:rPr lang="en-US" sz="1100" dirty="0">
                <a:solidFill>
                  <a:schemeClr val="bg1"/>
                </a:solidFill>
                <a:effectLst/>
                <a:latin typeface="Calibri" pitchFamily="34" charset="0"/>
              </a:rPr>
              <a:t>SEVERAL AGENCIES</a:t>
            </a:r>
            <a:r>
              <a:rPr lang="en-US" sz="1100" b="1" dirty="0">
                <a:solidFill>
                  <a:schemeClr val="bg1"/>
                </a:solidFill>
                <a:effectLst/>
                <a:latin typeface="Calibri" pitchFamily="34" charset="0"/>
              </a:rPr>
              <a:t> </a:t>
            </a:r>
            <a:endParaRPr lang="en-US" sz="1100" b="1" dirty="0">
              <a:solidFill>
                <a:schemeClr val="bg1"/>
              </a:solidFill>
              <a:effectLst/>
              <a:latin typeface="Times New Roman" pitchFamily="18" charset="0"/>
            </a:endParaRPr>
          </a:p>
          <a:p>
            <a:pPr>
              <a:buFont typeface="Symbol" pitchFamily="18" charset="2"/>
              <a:buChar char="·"/>
            </a:pPr>
            <a:r>
              <a:rPr lang="en-US" sz="1100" dirty="0">
                <a:solidFill>
                  <a:schemeClr val="bg1"/>
                </a:solidFill>
                <a:effectLst/>
                <a:latin typeface="Calibri" pitchFamily="34" charset="0"/>
              </a:rPr>
              <a:t>LIMITED EVACUATIONS</a:t>
            </a:r>
            <a:endParaRPr lang="en-US" sz="1100" dirty="0">
              <a:solidFill>
                <a:schemeClr val="bg1"/>
              </a:solidFill>
              <a:effectLst/>
              <a:latin typeface="Times New Roman" pitchFamily="18" charset="0"/>
            </a:endParaRPr>
          </a:p>
          <a:p>
            <a:pPr>
              <a:buFont typeface="Symbol" pitchFamily="18" charset="2"/>
              <a:buChar char="·"/>
            </a:pPr>
            <a:r>
              <a:rPr lang="en-US" sz="1100" dirty="0">
                <a:solidFill>
                  <a:schemeClr val="bg1"/>
                </a:solidFill>
                <a:effectLst/>
                <a:latin typeface="Calibri" pitchFamily="34" charset="0"/>
              </a:rPr>
              <a:t>STATE DISASTER</a:t>
            </a:r>
            <a:endParaRPr lang="en-US" sz="1100" dirty="0">
              <a:solidFill>
                <a:schemeClr val="bg1"/>
              </a:solidFill>
              <a:effectLst/>
              <a:latin typeface="Times New Roman" pitchFamily="18" charset="0"/>
            </a:endParaRPr>
          </a:p>
          <a:p>
            <a:pPr algn="ctr">
              <a:spcAft>
                <a:spcPts val="300"/>
              </a:spcAft>
            </a:pPr>
            <a:r>
              <a:rPr lang="en-US" sz="1100" b="1" dirty="0">
                <a:solidFill>
                  <a:srgbClr val="0070C0"/>
                </a:solidFill>
                <a:effectLst/>
                <a:latin typeface="Calibri" pitchFamily="34" charset="0"/>
              </a:rPr>
              <a:t>SECC LEVEL 3</a:t>
            </a:r>
            <a:endParaRPr lang="en-US" sz="1100" b="1" dirty="0">
              <a:solidFill>
                <a:srgbClr val="0070C0"/>
              </a:solidFill>
              <a:effectLst/>
              <a:latin typeface="Times New Roman" pitchFamily="18" charset="0"/>
            </a:endParaRPr>
          </a:p>
          <a:p>
            <a:endParaRPr lang="en-US" dirty="0">
              <a:effectLst/>
            </a:endParaRPr>
          </a:p>
        </p:txBody>
      </p:sp>
      <p:sp>
        <p:nvSpPr>
          <p:cNvPr id="20489" name="AutoShape 11"/>
          <p:cNvSpPr>
            <a:spLocks noChangeArrowheads="1"/>
          </p:cNvSpPr>
          <p:nvPr/>
        </p:nvSpPr>
        <p:spPr bwMode="auto">
          <a:xfrm>
            <a:off x="4495800" y="5181600"/>
            <a:ext cx="1905000" cy="1295400"/>
          </a:xfrm>
          <a:prstGeom prst="roundRect">
            <a:avLst>
              <a:gd name="adj" fmla="val 16667"/>
            </a:avLst>
          </a:prstGeom>
          <a:solidFill>
            <a:srgbClr val="FFFFFF"/>
          </a:solidFill>
          <a:ln w="31750">
            <a:solidFill>
              <a:srgbClr val="000000"/>
            </a:solidFill>
            <a:round/>
            <a:headEnd/>
            <a:tailEnd/>
          </a:ln>
        </p:spPr>
        <p:txBody>
          <a:bodyPr/>
          <a:lstStyle/>
          <a:p>
            <a:pPr>
              <a:spcAft>
                <a:spcPts val="300"/>
              </a:spcAft>
            </a:pPr>
            <a:r>
              <a:rPr lang="en-US" sz="1100" u="sng" dirty="0">
                <a:solidFill>
                  <a:schemeClr val="bg1"/>
                </a:solidFill>
                <a:effectLst/>
                <a:latin typeface="Calibri" pitchFamily="34" charset="0"/>
              </a:rPr>
              <a:t>MAJOR DISASTER</a:t>
            </a:r>
            <a:r>
              <a:rPr lang="en-US" sz="1100" dirty="0">
                <a:solidFill>
                  <a:schemeClr val="bg1"/>
                </a:solidFill>
                <a:effectLst/>
                <a:latin typeface="Calibri" pitchFamily="34" charset="0"/>
              </a:rPr>
              <a:t>:</a:t>
            </a:r>
          </a:p>
          <a:p>
            <a:pPr>
              <a:spcAft>
                <a:spcPts val="300"/>
              </a:spcAft>
              <a:buFont typeface="Symbol" pitchFamily="18" charset="2"/>
              <a:buChar char="·"/>
            </a:pPr>
            <a:r>
              <a:rPr lang="en-US" sz="1100" dirty="0">
                <a:solidFill>
                  <a:schemeClr val="bg1"/>
                </a:solidFill>
                <a:effectLst/>
                <a:latin typeface="Calibri" pitchFamily="34" charset="0"/>
              </a:rPr>
              <a:t>MAJOR EVENT/THREAT</a:t>
            </a:r>
          </a:p>
          <a:p>
            <a:pPr>
              <a:buFont typeface="Symbol" pitchFamily="18" charset="2"/>
              <a:buChar char="·"/>
            </a:pPr>
            <a:r>
              <a:rPr lang="en-US" sz="1100" dirty="0">
                <a:solidFill>
                  <a:schemeClr val="bg1"/>
                </a:solidFill>
                <a:effectLst/>
                <a:latin typeface="Calibri" pitchFamily="34" charset="0"/>
              </a:rPr>
              <a:t>WIDESPREAD/MANY SITES</a:t>
            </a:r>
          </a:p>
          <a:p>
            <a:pPr>
              <a:buFont typeface="Symbol" pitchFamily="18" charset="2"/>
              <a:buChar char="·"/>
            </a:pPr>
            <a:r>
              <a:rPr lang="en-US" sz="1100" dirty="0">
                <a:solidFill>
                  <a:schemeClr val="bg1"/>
                </a:solidFill>
                <a:effectLst/>
                <a:latin typeface="Calibri" pitchFamily="34" charset="0"/>
              </a:rPr>
              <a:t>MANY AGENCIES</a:t>
            </a:r>
            <a:endParaRPr lang="en-US" sz="1100" dirty="0">
              <a:solidFill>
                <a:schemeClr val="bg1"/>
              </a:solidFill>
              <a:effectLst/>
              <a:latin typeface="Times New Roman" pitchFamily="18" charset="0"/>
            </a:endParaRPr>
          </a:p>
          <a:p>
            <a:pPr>
              <a:buFont typeface="Symbol" pitchFamily="18" charset="2"/>
              <a:buChar char="·"/>
            </a:pPr>
            <a:r>
              <a:rPr lang="en-US" sz="1100" dirty="0">
                <a:solidFill>
                  <a:schemeClr val="bg1"/>
                </a:solidFill>
                <a:effectLst/>
                <a:latin typeface="Calibri" pitchFamily="34" charset="0"/>
              </a:rPr>
              <a:t> FEDERAL DISASTER</a:t>
            </a:r>
          </a:p>
          <a:p>
            <a:pPr algn="ctr">
              <a:spcAft>
                <a:spcPts val="300"/>
              </a:spcAft>
            </a:pPr>
            <a:r>
              <a:rPr lang="en-US" sz="1100" b="1" dirty="0">
                <a:solidFill>
                  <a:srgbClr val="0070C0"/>
                </a:solidFill>
                <a:effectLst/>
                <a:latin typeface="Calibri" pitchFamily="34" charset="0"/>
              </a:rPr>
              <a:t>SECC LEVEL 4</a:t>
            </a:r>
            <a:endParaRPr lang="en-US" sz="1100" b="1" dirty="0">
              <a:solidFill>
                <a:srgbClr val="0070C0"/>
              </a:solidFill>
              <a:effectLst/>
              <a:latin typeface="Times New Roman" pitchFamily="18" charset="0"/>
            </a:endParaRPr>
          </a:p>
          <a:p>
            <a:endParaRPr lang="en-US" dirty="0">
              <a:effectLst/>
            </a:endParaRPr>
          </a:p>
        </p:txBody>
      </p:sp>
      <p:sp>
        <p:nvSpPr>
          <p:cNvPr id="20490" name="AutoShape 12"/>
          <p:cNvSpPr>
            <a:spLocks noChangeArrowheads="1"/>
          </p:cNvSpPr>
          <p:nvPr/>
        </p:nvSpPr>
        <p:spPr bwMode="auto">
          <a:xfrm>
            <a:off x="6934200" y="1524000"/>
            <a:ext cx="1571625" cy="1247775"/>
          </a:xfrm>
          <a:prstGeom prst="roundRect">
            <a:avLst>
              <a:gd name="adj" fmla="val 16667"/>
            </a:avLst>
          </a:prstGeom>
          <a:solidFill>
            <a:srgbClr val="FFFFFF"/>
          </a:solidFill>
          <a:ln w="31750">
            <a:solidFill>
              <a:srgbClr val="000000"/>
            </a:solidFill>
            <a:round/>
            <a:headEnd/>
            <a:tailEnd/>
          </a:ln>
        </p:spPr>
        <p:txBody>
          <a:bodyPr/>
          <a:lstStyle/>
          <a:p>
            <a:pPr algn="ctr">
              <a:spcAft>
                <a:spcPts val="300"/>
              </a:spcAft>
            </a:pPr>
            <a:r>
              <a:rPr lang="en-US" sz="1100" dirty="0">
                <a:solidFill>
                  <a:schemeClr val="bg1"/>
                </a:solidFill>
                <a:effectLst/>
                <a:latin typeface="Calibri" pitchFamily="34" charset="0"/>
              </a:rPr>
              <a:t>LIMITED FUNCTIONS ACTIVATED BASED ON CONDITIONS; RESPONSE MAY BE HANDLED BY OPS SECTION ONLY</a:t>
            </a:r>
            <a:endParaRPr lang="en-US" dirty="0">
              <a:solidFill>
                <a:schemeClr val="bg1"/>
              </a:solidFill>
              <a:effectLst/>
            </a:endParaRPr>
          </a:p>
        </p:txBody>
      </p:sp>
      <p:sp>
        <p:nvSpPr>
          <p:cNvPr id="20491" name="AutoShape 13"/>
          <p:cNvSpPr>
            <a:spLocks noChangeArrowheads="1"/>
          </p:cNvSpPr>
          <p:nvPr/>
        </p:nvSpPr>
        <p:spPr bwMode="auto">
          <a:xfrm>
            <a:off x="7010400" y="3505200"/>
            <a:ext cx="1676400" cy="1066800"/>
          </a:xfrm>
          <a:prstGeom prst="roundRect">
            <a:avLst>
              <a:gd name="adj" fmla="val 16667"/>
            </a:avLst>
          </a:prstGeom>
          <a:solidFill>
            <a:srgbClr val="FFFFFF"/>
          </a:solidFill>
          <a:ln w="31750">
            <a:solidFill>
              <a:srgbClr val="000000"/>
            </a:solidFill>
            <a:round/>
            <a:headEnd/>
            <a:tailEnd/>
          </a:ln>
        </p:spPr>
        <p:txBody>
          <a:bodyPr/>
          <a:lstStyle/>
          <a:p>
            <a:pPr algn="ctr">
              <a:spcAft>
                <a:spcPts val="300"/>
              </a:spcAft>
            </a:pPr>
            <a:r>
              <a:rPr lang="en-US" sz="1100" dirty="0">
                <a:solidFill>
                  <a:schemeClr val="bg1"/>
                </a:solidFill>
                <a:effectLst/>
                <a:latin typeface="Calibri" pitchFamily="34" charset="0"/>
              </a:rPr>
              <a:t>PARTIAL  FUNCTIONS ACTIVATED (IC, SECTION CHIEFS, PIO, LIAISONS, AND OTHERS AS NECESSARY</a:t>
            </a:r>
            <a:endParaRPr lang="en-US" dirty="0">
              <a:solidFill>
                <a:schemeClr val="bg1"/>
              </a:solidFill>
              <a:effectLst/>
            </a:endParaRPr>
          </a:p>
        </p:txBody>
      </p:sp>
      <p:sp>
        <p:nvSpPr>
          <p:cNvPr id="20492" name="AutoShape 14"/>
          <p:cNvSpPr>
            <a:spLocks noChangeArrowheads="1"/>
          </p:cNvSpPr>
          <p:nvPr/>
        </p:nvSpPr>
        <p:spPr bwMode="auto">
          <a:xfrm>
            <a:off x="7010400" y="5334000"/>
            <a:ext cx="1485900" cy="990600"/>
          </a:xfrm>
          <a:prstGeom prst="roundRect">
            <a:avLst>
              <a:gd name="adj" fmla="val 16667"/>
            </a:avLst>
          </a:prstGeom>
          <a:solidFill>
            <a:srgbClr val="FFFFFF"/>
          </a:solidFill>
          <a:ln w="31750">
            <a:solidFill>
              <a:srgbClr val="000000"/>
            </a:solidFill>
            <a:round/>
            <a:headEnd/>
            <a:tailEnd/>
          </a:ln>
        </p:spPr>
        <p:txBody>
          <a:bodyPr/>
          <a:lstStyle/>
          <a:p>
            <a:pPr algn="ctr">
              <a:spcAft>
                <a:spcPts val="300"/>
              </a:spcAft>
            </a:pPr>
            <a:r>
              <a:rPr lang="en-US" sz="1100" dirty="0">
                <a:solidFill>
                  <a:schemeClr val="bg1"/>
                </a:solidFill>
                <a:effectLst/>
                <a:latin typeface="Calibri" pitchFamily="34" charset="0"/>
              </a:rPr>
              <a:t>ALL FUNCTIONS ACTIVATED TO UNIT LEVEL.  ALL LIAISONS ACTIVATED</a:t>
            </a:r>
            <a:endParaRPr lang="en-US" dirty="0">
              <a:solidFill>
                <a:schemeClr val="bg1"/>
              </a:solidFill>
              <a:effectLst/>
            </a:endParaRPr>
          </a:p>
        </p:txBody>
      </p:sp>
      <p:sp>
        <p:nvSpPr>
          <p:cNvPr id="17" name="Rectangle 2"/>
          <p:cNvSpPr txBox="1">
            <a:spLocks noChangeArrowheads="1"/>
          </p:cNvSpPr>
          <p:nvPr/>
        </p:nvSpPr>
        <p:spPr>
          <a:xfrm>
            <a:off x="1828800" y="304800"/>
            <a:ext cx="6019800" cy="838200"/>
          </a:xfrm>
          <a:prstGeom prst="rect">
            <a:avLst/>
          </a:prstGeom>
        </p:spPr>
        <p:txBody>
          <a:bodyPr/>
          <a:lstStyle/>
          <a:p>
            <a:pPr fontAlgn="auto">
              <a:spcAft>
                <a:spcPts val="0"/>
              </a:spcAft>
              <a:defRPr/>
            </a:pPr>
            <a:r>
              <a:rPr lang="en-US" sz="4000" dirty="0">
                <a:solidFill>
                  <a:srgbClr val="FCD8BA"/>
                </a:solidFill>
                <a:effectLst>
                  <a:outerShdw blurRad="38100" dist="38100" dir="2700000" algn="tl">
                    <a:srgbClr val="000000">
                      <a:alpha val="43137"/>
                    </a:srgbClr>
                  </a:outerShdw>
                </a:effectLst>
                <a:latin typeface="Calibri" pitchFamily="34" charset="0"/>
                <a:ea typeface="+mj-ea"/>
                <a:cs typeface="+mj-cs"/>
              </a:rPr>
              <a:t>SECC Activation </a:t>
            </a:r>
            <a:r>
              <a:rPr lang="en-US" sz="4000" dirty="0" smtClean="0">
                <a:solidFill>
                  <a:srgbClr val="FCD8BA"/>
                </a:solidFill>
                <a:effectLst>
                  <a:outerShdw blurRad="38100" dist="38100" dir="2700000" algn="tl">
                    <a:srgbClr val="000000">
                      <a:alpha val="43137"/>
                    </a:srgbClr>
                  </a:outerShdw>
                </a:effectLst>
                <a:latin typeface="Calibri" pitchFamily="34" charset="0"/>
                <a:ea typeface="+mj-ea"/>
                <a:cs typeface="+mj-cs"/>
              </a:rPr>
              <a:t>Flowchart</a:t>
            </a:r>
            <a:endParaRPr lang="en-US" sz="4000" dirty="0">
              <a:solidFill>
                <a:srgbClr val="FCD8BA"/>
              </a:solidFill>
              <a:effectLst>
                <a:outerShdw blurRad="38100" dist="38100" dir="2700000" algn="tl">
                  <a:srgbClr val="000000">
                    <a:alpha val="43137"/>
                  </a:srgbClr>
                </a:outerShdw>
              </a:effectLst>
              <a:latin typeface="Calibri" pitchFamily="34" charset="0"/>
              <a:ea typeface="+mj-ea"/>
              <a:cs typeface="+mj-cs"/>
            </a:endParaRPr>
          </a:p>
        </p:txBody>
      </p:sp>
      <p:cxnSp>
        <p:nvCxnSpPr>
          <p:cNvPr id="19" name="Straight Arrow Connector 18"/>
          <p:cNvCxnSpPr>
            <a:endCxn id="20484" idx="0"/>
          </p:cNvCxnSpPr>
          <p:nvPr/>
        </p:nvCxnSpPr>
        <p:spPr>
          <a:xfrm rot="5400000">
            <a:off x="1028700" y="2476500"/>
            <a:ext cx="533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1067594" y="3809206"/>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1029494" y="5371306"/>
            <a:ext cx="533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400800" y="2133600"/>
            <a:ext cx="533400" cy="142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133600" y="3048000"/>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249488" y="4000500"/>
            <a:ext cx="3732212"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0487" idx="1"/>
          </p:cNvCxnSpPr>
          <p:nvPr/>
        </p:nvCxnSpPr>
        <p:spPr>
          <a:xfrm>
            <a:off x="4114800" y="2133600"/>
            <a:ext cx="228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0488" idx="1"/>
          </p:cNvCxnSpPr>
          <p:nvPr/>
        </p:nvCxnSpPr>
        <p:spPr>
          <a:xfrm>
            <a:off x="4114800" y="4038600"/>
            <a:ext cx="228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114800" y="5867400"/>
            <a:ext cx="381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1179512" y="4532312"/>
            <a:ext cx="2970212"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886200" y="3048000"/>
            <a:ext cx="2286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0800000">
            <a:off x="304800" y="6019800"/>
            <a:ext cx="2286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304800" y="3048000"/>
            <a:ext cx="152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20488" idx="3"/>
            <a:endCxn id="20491" idx="1"/>
          </p:cNvCxnSpPr>
          <p:nvPr/>
        </p:nvCxnSpPr>
        <p:spPr>
          <a:xfrm>
            <a:off x="6438900" y="4038600"/>
            <a:ext cx="5715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20489" idx="3"/>
            <a:endCxn id="20492" idx="1"/>
          </p:cNvCxnSpPr>
          <p:nvPr/>
        </p:nvCxnSpPr>
        <p:spPr>
          <a:xfrm>
            <a:off x="6400800" y="5829300"/>
            <a:ext cx="609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509" name="TextBox 80"/>
          <p:cNvSpPr txBox="1">
            <a:spLocks noChangeArrowheads="1"/>
          </p:cNvSpPr>
          <p:nvPr/>
        </p:nvSpPr>
        <p:spPr bwMode="auto">
          <a:xfrm>
            <a:off x="1371600" y="3657600"/>
            <a:ext cx="365806" cy="276999"/>
          </a:xfrm>
          <a:prstGeom prst="rect">
            <a:avLst/>
          </a:prstGeom>
          <a:noFill/>
          <a:ln w="9525">
            <a:noFill/>
            <a:miter lim="800000"/>
            <a:headEnd/>
            <a:tailEnd/>
          </a:ln>
        </p:spPr>
        <p:txBody>
          <a:bodyPr wrap="none">
            <a:spAutoFit/>
          </a:bodyPr>
          <a:lstStyle/>
          <a:p>
            <a:r>
              <a:rPr lang="en-US" sz="1200" dirty="0">
                <a:effectLst/>
                <a:latin typeface="Calibri" pitchFamily="34" charset="0"/>
                <a:cs typeface="Calibri" pitchFamily="34" charset="0"/>
              </a:rPr>
              <a:t>No</a:t>
            </a:r>
          </a:p>
        </p:txBody>
      </p:sp>
      <p:sp>
        <p:nvSpPr>
          <p:cNvPr id="20510" name="TextBox 82"/>
          <p:cNvSpPr txBox="1">
            <a:spLocks noChangeArrowheads="1"/>
          </p:cNvSpPr>
          <p:nvPr/>
        </p:nvSpPr>
        <p:spPr bwMode="auto">
          <a:xfrm>
            <a:off x="2133600" y="2667000"/>
            <a:ext cx="386837" cy="276999"/>
          </a:xfrm>
          <a:prstGeom prst="rect">
            <a:avLst/>
          </a:prstGeom>
          <a:noFill/>
          <a:ln w="9525">
            <a:noFill/>
            <a:miter lim="800000"/>
            <a:headEnd/>
            <a:tailEnd/>
          </a:ln>
        </p:spPr>
        <p:txBody>
          <a:bodyPr wrap="none">
            <a:spAutoFit/>
          </a:bodyPr>
          <a:lstStyle/>
          <a:p>
            <a:r>
              <a:rPr lang="en-US" sz="1200" dirty="0">
                <a:effectLst/>
                <a:latin typeface="Calibri" pitchFamily="34" charset="0"/>
                <a:cs typeface="Calibri" pitchFamily="34" charset="0"/>
              </a:rPr>
              <a:t>Yes</a:t>
            </a:r>
          </a:p>
        </p:txBody>
      </p:sp>
      <p:sp>
        <p:nvSpPr>
          <p:cNvPr id="34" name="Rounded Rectangle 33"/>
          <p:cNvSpPr/>
          <p:nvPr/>
        </p:nvSpPr>
        <p:spPr>
          <a:xfrm>
            <a:off x="2590800" y="2590800"/>
            <a:ext cx="1295400" cy="10668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spcAft>
                <a:spcPts val="300"/>
              </a:spcAft>
              <a:defRPr/>
            </a:pPr>
            <a:r>
              <a:rPr lang="en-US" sz="1100" dirty="0">
                <a:solidFill>
                  <a:schemeClr val="bg1"/>
                </a:solidFill>
                <a:effectLst/>
                <a:latin typeface="Calibri" pitchFamily="34" charset="0"/>
              </a:rPr>
              <a:t>DETERMINE UPGRADE TO </a:t>
            </a:r>
            <a:r>
              <a:rPr lang="en-US" sz="1100" dirty="0" smtClean="0">
                <a:solidFill>
                  <a:schemeClr val="bg1"/>
                </a:solidFill>
                <a:effectLst/>
                <a:latin typeface="Calibri" pitchFamily="34" charset="0"/>
              </a:rPr>
              <a:t>HIGHER SECC </a:t>
            </a:r>
            <a:r>
              <a:rPr lang="en-US" sz="1100" dirty="0">
                <a:solidFill>
                  <a:schemeClr val="bg1"/>
                </a:solidFill>
                <a:effectLst/>
                <a:latin typeface="Calibri" pitchFamily="34" charset="0"/>
              </a:rPr>
              <a:t>ACTIVATION LEVEL</a:t>
            </a:r>
            <a:endParaRPr lang="en-US" sz="1100" dirty="0">
              <a:solidFill>
                <a:schemeClr val="bg1"/>
              </a:solidFill>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91686C-3FB4-483D-B926-5BD8931CFAAC}" type="slidenum">
              <a:rPr lang="en-US"/>
              <a:pPr>
                <a:defRPr/>
              </a:pPr>
              <a:t>13</a:t>
            </a:fld>
            <a:endParaRPr lang="en-US" dirty="0"/>
          </a:p>
        </p:txBody>
      </p:sp>
      <p:sp>
        <p:nvSpPr>
          <p:cNvPr id="17" name="Rectangle 2"/>
          <p:cNvSpPr txBox="1">
            <a:spLocks noChangeArrowheads="1"/>
          </p:cNvSpPr>
          <p:nvPr/>
        </p:nvSpPr>
        <p:spPr>
          <a:xfrm>
            <a:off x="5029200" y="0"/>
            <a:ext cx="4114800" cy="838200"/>
          </a:xfrm>
          <a:prstGeom prst="rect">
            <a:avLst/>
          </a:prstGeom>
        </p:spPr>
        <p:txBody>
          <a:bodyPr/>
          <a:lstStyle/>
          <a:p>
            <a:pPr fontAlgn="auto">
              <a:spcAft>
                <a:spcPts val="0"/>
              </a:spcAft>
              <a:defRPr/>
            </a:pPr>
            <a:r>
              <a:rPr lang="en-US" sz="3200" dirty="0" smtClean="0">
                <a:solidFill>
                  <a:srgbClr val="FCD8BA"/>
                </a:solidFill>
                <a:effectLst>
                  <a:outerShdw blurRad="38100" dist="38100" dir="2700000" algn="tl">
                    <a:srgbClr val="000000">
                      <a:alpha val="43137"/>
                    </a:srgbClr>
                  </a:outerShdw>
                </a:effectLst>
                <a:latin typeface="Calibri" pitchFamily="34" charset="0"/>
                <a:ea typeface="+mj-ea"/>
                <a:cs typeface="+mj-cs"/>
              </a:rPr>
              <a:t>Initial Response Flow</a:t>
            </a:r>
            <a:endParaRPr lang="en-US" sz="3200" dirty="0">
              <a:solidFill>
                <a:srgbClr val="FCD8BA"/>
              </a:solidFill>
              <a:effectLst>
                <a:outerShdw blurRad="38100" dist="38100" dir="2700000" algn="tl">
                  <a:srgbClr val="000000">
                    <a:alpha val="43137"/>
                  </a:srgbClr>
                </a:outerShdw>
              </a:effectLst>
              <a:latin typeface="Calibri" pitchFamily="34" charset="0"/>
              <a:ea typeface="+mj-ea"/>
              <a:cs typeface="+mj-cs"/>
            </a:endParaRPr>
          </a:p>
        </p:txBody>
      </p:sp>
      <p:cxnSp>
        <p:nvCxnSpPr>
          <p:cNvPr id="19" name="Straight Arrow Connector 18"/>
          <p:cNvCxnSpPr/>
          <p:nvPr/>
        </p:nvCxnSpPr>
        <p:spPr>
          <a:xfrm>
            <a:off x="1449388" y="609600"/>
            <a:ext cx="30321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419600" y="609600"/>
            <a:ext cx="685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6150" idx="1"/>
          </p:cNvCxnSpPr>
          <p:nvPr/>
        </p:nvCxnSpPr>
        <p:spPr>
          <a:xfrm flipV="1">
            <a:off x="5105400" y="1160463"/>
            <a:ext cx="1066801" cy="31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510" name="TextBox 82"/>
          <p:cNvSpPr txBox="1">
            <a:spLocks noChangeArrowheads="1"/>
          </p:cNvSpPr>
          <p:nvPr/>
        </p:nvSpPr>
        <p:spPr bwMode="auto">
          <a:xfrm>
            <a:off x="4648200" y="990600"/>
            <a:ext cx="457200" cy="276999"/>
          </a:xfrm>
          <a:prstGeom prst="rect">
            <a:avLst/>
          </a:prstGeom>
          <a:noFill/>
          <a:ln w="9525">
            <a:noFill/>
            <a:miter lim="800000"/>
            <a:headEnd/>
            <a:tailEnd/>
          </a:ln>
        </p:spPr>
        <p:txBody>
          <a:bodyPr wrap="square">
            <a:spAutoFit/>
          </a:bodyPr>
          <a:lstStyle/>
          <a:p>
            <a:r>
              <a:rPr lang="en-US" sz="1200" b="1" dirty="0">
                <a:effectLst/>
                <a:latin typeface="Calibri" pitchFamily="34" charset="0"/>
              </a:rPr>
              <a:t>Yes</a:t>
            </a:r>
          </a:p>
        </p:txBody>
      </p:sp>
      <p:sp>
        <p:nvSpPr>
          <p:cNvPr id="6146" name="AutoShape 2"/>
          <p:cNvSpPr>
            <a:spLocks noChangeArrowheads="1"/>
          </p:cNvSpPr>
          <p:nvPr/>
        </p:nvSpPr>
        <p:spPr bwMode="auto">
          <a:xfrm>
            <a:off x="152400" y="152400"/>
            <a:ext cx="1257300" cy="939800"/>
          </a:xfrm>
          <a:prstGeom prst="irregularSeal1">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bg1"/>
                </a:solidFill>
                <a:effectLst/>
                <a:latin typeface="Calibri" pitchFamily="34" charset="0"/>
              </a:rPr>
              <a:t>EVENT OCCURS</a:t>
            </a:r>
            <a:endParaRPr kumimoji="0" lang="en-US" sz="1100" b="0" i="0" u="none" strike="noStrike" cap="none" normalizeH="0" baseline="0" dirty="0" smtClean="0">
              <a:ln>
                <a:noFill/>
              </a:ln>
              <a:solidFill>
                <a:schemeClr val="bg1"/>
              </a:solidFill>
              <a:effectLst/>
              <a:latin typeface="Calibri" pitchFamily="34" charset="0"/>
            </a:endParaRPr>
          </a:p>
        </p:txBody>
      </p:sp>
      <p:sp>
        <p:nvSpPr>
          <p:cNvPr id="39" name="TextBox 82"/>
          <p:cNvSpPr txBox="1">
            <a:spLocks noChangeArrowheads="1"/>
          </p:cNvSpPr>
          <p:nvPr/>
        </p:nvSpPr>
        <p:spPr bwMode="auto">
          <a:xfrm>
            <a:off x="3200400" y="1066800"/>
            <a:ext cx="369012" cy="276999"/>
          </a:xfrm>
          <a:prstGeom prst="rect">
            <a:avLst/>
          </a:prstGeom>
          <a:noFill/>
          <a:ln w="9525">
            <a:noFill/>
            <a:miter lim="800000"/>
            <a:headEnd/>
            <a:tailEnd/>
          </a:ln>
        </p:spPr>
        <p:txBody>
          <a:bodyPr wrap="none">
            <a:spAutoFit/>
          </a:bodyPr>
          <a:lstStyle/>
          <a:p>
            <a:r>
              <a:rPr lang="en-US" sz="1200" b="1" dirty="0" smtClean="0">
                <a:effectLst/>
                <a:latin typeface="Calibri" pitchFamily="34" charset="0"/>
              </a:rPr>
              <a:t>No</a:t>
            </a:r>
            <a:endParaRPr lang="en-US" sz="1200" b="1" dirty="0">
              <a:effectLst/>
              <a:latin typeface="Calibri" pitchFamily="34" charset="0"/>
            </a:endParaRPr>
          </a:p>
        </p:txBody>
      </p:sp>
      <p:sp>
        <p:nvSpPr>
          <p:cNvPr id="6147" name="AutoShape 3"/>
          <p:cNvSpPr>
            <a:spLocks noChangeArrowheads="1"/>
          </p:cNvSpPr>
          <p:nvPr/>
        </p:nvSpPr>
        <p:spPr bwMode="auto">
          <a:xfrm>
            <a:off x="1752600" y="3657600"/>
            <a:ext cx="2666999" cy="981075"/>
          </a:xfrm>
          <a:prstGeom prst="roundRect">
            <a:avLst>
              <a:gd name="adj" fmla="val 16667"/>
            </a:avLst>
          </a:prstGeom>
          <a:solidFill>
            <a:srgbClr val="FFFFFF"/>
          </a:solidFill>
          <a:ln w="31750">
            <a:solidFill>
              <a:srgbClr val="F79646"/>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800" b="1" i="0" u="none" strike="noStrike" cap="none" normalizeH="0" baseline="0" dirty="0" smtClean="0">
                <a:ln>
                  <a:noFill/>
                </a:ln>
                <a:solidFill>
                  <a:schemeClr val="bg1"/>
                </a:solidFill>
                <a:effectLst/>
                <a:latin typeface="Verdana" pitchFamily="34" charset="0"/>
              </a:rPr>
              <a:t>IS IMMEDIATE RELIEF NEEDED?</a:t>
            </a:r>
          </a:p>
          <a:p>
            <a:pPr marL="0" marR="0" lvl="0" indent="0" defTabSz="914400" rtl="0" eaLnBrk="1" fontAlgn="base" latinLnBrk="0" hangingPunct="1">
              <a:lnSpc>
                <a:spcPct val="100000"/>
              </a:lnSpc>
              <a:spcBef>
                <a:spcPts val="300"/>
              </a:spcBef>
              <a:spcAft>
                <a:spcPts val="1000"/>
              </a:spcAft>
              <a:buClrTx/>
              <a:buSzTx/>
              <a:buFontTx/>
              <a:buNone/>
              <a:tabLst/>
            </a:pPr>
            <a:r>
              <a:rPr kumimoji="0" lang="en-US" sz="800" b="0" i="0" u="none" strike="noStrike" cap="none" normalizeH="0" baseline="0" dirty="0" smtClean="0">
                <a:ln>
                  <a:noFill/>
                </a:ln>
                <a:solidFill>
                  <a:schemeClr val="bg1"/>
                </a:solidFill>
                <a:effectLst/>
                <a:latin typeface="Verdana" pitchFamily="34" charset="0"/>
              </a:rPr>
              <a:t>Are there immediate needs to protect lives, public health, critical infrastructure, or public property? Are there debris clearing, individual assistance (e.g., temporary housing/shelter, food, water, etc.) or other needs?</a:t>
            </a:r>
            <a:endParaRPr kumimoji="0" lang="en-US" sz="1800" b="0" i="0" u="none" strike="noStrike" cap="none" normalizeH="0" baseline="0" dirty="0" smtClean="0">
              <a:ln>
                <a:noFill/>
              </a:ln>
              <a:solidFill>
                <a:schemeClr val="bg1"/>
              </a:solidFill>
              <a:effectLst/>
              <a:latin typeface="Arial" pitchFamily="34" charset="0"/>
            </a:endParaRPr>
          </a:p>
        </p:txBody>
      </p:sp>
      <p:sp>
        <p:nvSpPr>
          <p:cNvPr id="6148" name="AutoShape 4"/>
          <p:cNvSpPr>
            <a:spLocks noChangeArrowheads="1"/>
          </p:cNvSpPr>
          <p:nvPr/>
        </p:nvSpPr>
        <p:spPr bwMode="auto">
          <a:xfrm>
            <a:off x="1828800" y="228600"/>
            <a:ext cx="2609850" cy="847725"/>
          </a:xfrm>
          <a:prstGeom prst="roundRect">
            <a:avLst>
              <a:gd name="adj" fmla="val 16667"/>
            </a:avLst>
          </a:prstGeom>
          <a:solidFill>
            <a:srgbClr val="FFFFFF"/>
          </a:solidFill>
          <a:ln w="31750">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chemeClr val="bg1"/>
                </a:solidFill>
                <a:effectLst/>
                <a:latin typeface="Verdana" pitchFamily="34" charset="0"/>
              </a:rPr>
              <a:t>DHS&amp;EM notified of emergency.  DHS&amp;EM contacts community to verify status and determine level of assistance needed.  Is this a true emergency? Can they handle situation?  What really do they need?</a:t>
            </a:r>
            <a:endParaRPr kumimoji="0" lang="en-US" sz="1800" b="0" i="0" u="none" strike="noStrike" cap="none" normalizeH="0" baseline="0" dirty="0" smtClean="0">
              <a:ln>
                <a:noFill/>
              </a:ln>
              <a:solidFill>
                <a:schemeClr val="bg1"/>
              </a:solidFill>
              <a:effectLst/>
              <a:latin typeface="Arial" pitchFamily="34" charset="0"/>
            </a:endParaRPr>
          </a:p>
        </p:txBody>
      </p:sp>
      <p:sp>
        <p:nvSpPr>
          <p:cNvPr id="6149" name="AutoShape 5"/>
          <p:cNvSpPr>
            <a:spLocks noChangeArrowheads="1"/>
          </p:cNvSpPr>
          <p:nvPr/>
        </p:nvSpPr>
        <p:spPr bwMode="auto">
          <a:xfrm>
            <a:off x="1828800" y="1371600"/>
            <a:ext cx="2592388" cy="685800"/>
          </a:xfrm>
          <a:prstGeom prst="roundRect">
            <a:avLst>
              <a:gd name="adj" fmla="val 16667"/>
            </a:avLst>
          </a:prstGeom>
          <a:solidFill>
            <a:srgbClr val="FFFFFF"/>
          </a:solidFill>
          <a:ln w="31750">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chemeClr val="bg1"/>
                </a:solidFill>
                <a:effectLst/>
                <a:latin typeface="Verdana" pitchFamily="34" charset="0"/>
              </a:rPr>
              <a:t>Notify appropriate DHS&amp;EM staff, leadership, borough, state, federal, and non-profit agencies. What are their priority needs? Can other agencies/entities help?</a:t>
            </a:r>
            <a:endParaRPr kumimoji="0" lang="en-US" sz="1800" b="0" i="0" u="none" strike="noStrike" cap="none" normalizeH="0" baseline="0" dirty="0" smtClean="0">
              <a:ln>
                <a:noFill/>
              </a:ln>
              <a:solidFill>
                <a:schemeClr val="bg1"/>
              </a:solidFill>
              <a:effectLst/>
              <a:latin typeface="Arial" pitchFamily="34" charset="0"/>
            </a:endParaRPr>
          </a:p>
        </p:txBody>
      </p:sp>
      <p:sp>
        <p:nvSpPr>
          <p:cNvPr id="6150" name="AutoShape 6"/>
          <p:cNvSpPr>
            <a:spLocks noChangeArrowheads="1"/>
          </p:cNvSpPr>
          <p:nvPr/>
        </p:nvSpPr>
        <p:spPr bwMode="auto">
          <a:xfrm>
            <a:off x="6172201" y="762000"/>
            <a:ext cx="2286000" cy="796925"/>
          </a:xfrm>
          <a:prstGeom prst="roundRect">
            <a:avLst>
              <a:gd name="adj" fmla="val 16667"/>
            </a:avLst>
          </a:prstGeom>
          <a:solidFill>
            <a:srgbClr val="FFFFFF"/>
          </a:solidFill>
          <a:ln w="31750">
            <a:solidFill>
              <a:srgbClr val="4F81BD"/>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chemeClr val="bg1"/>
                </a:solidFill>
                <a:effectLst/>
                <a:latin typeface="Verdana" pitchFamily="34" charset="0"/>
              </a:rPr>
              <a:t>DHS&amp;EM Operations monitors situation and remains ready to assist if needed.  Non-emergency events will be handled in coordination with other agencies.</a:t>
            </a:r>
            <a:endParaRPr kumimoji="0" lang="en-US" sz="1800" b="0" i="0" u="none" strike="noStrike" cap="none" normalizeH="0" baseline="0" dirty="0" smtClean="0">
              <a:ln>
                <a:noFill/>
              </a:ln>
              <a:solidFill>
                <a:schemeClr val="bg1"/>
              </a:solidFill>
              <a:effectLst/>
              <a:latin typeface="Arial" pitchFamily="34" charset="0"/>
            </a:endParaRPr>
          </a:p>
        </p:txBody>
      </p:sp>
      <p:sp>
        <p:nvSpPr>
          <p:cNvPr id="6151" name="AutoShape 7"/>
          <p:cNvSpPr>
            <a:spLocks noChangeArrowheads="1"/>
          </p:cNvSpPr>
          <p:nvPr/>
        </p:nvSpPr>
        <p:spPr bwMode="auto">
          <a:xfrm>
            <a:off x="1828800" y="2362200"/>
            <a:ext cx="2590800" cy="914400"/>
          </a:xfrm>
          <a:prstGeom prst="roundRect">
            <a:avLst>
              <a:gd name="adj" fmla="val 16667"/>
            </a:avLst>
          </a:prstGeom>
          <a:solidFill>
            <a:srgbClr val="FFFFFF"/>
          </a:solidFill>
          <a:ln w="31750">
            <a:solidFill>
              <a:srgbClr val="C0504D"/>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800" b="1" i="0" u="none" strike="noStrike" cap="none" normalizeH="0" baseline="0" dirty="0" smtClean="0">
                <a:ln>
                  <a:noFill/>
                </a:ln>
                <a:solidFill>
                  <a:schemeClr val="bg1"/>
                </a:solidFill>
                <a:effectLst/>
                <a:latin typeface="Verdana" pitchFamily="34" charset="0"/>
              </a:rPr>
              <a:t>IS RESCUE NEEDED?</a:t>
            </a:r>
          </a:p>
          <a:p>
            <a:pPr marL="0" marR="0" lvl="0" indent="0" defTabSz="914400" rtl="0" eaLnBrk="1" fontAlgn="base" latinLnBrk="0" hangingPunct="1">
              <a:lnSpc>
                <a:spcPct val="100000"/>
              </a:lnSpc>
              <a:spcBef>
                <a:spcPts val="300"/>
              </a:spcBef>
              <a:spcAft>
                <a:spcPts val="1000"/>
              </a:spcAft>
              <a:buClrTx/>
              <a:buSzTx/>
              <a:buFontTx/>
              <a:buNone/>
              <a:tabLst/>
            </a:pPr>
            <a:r>
              <a:rPr kumimoji="0" lang="en-US" sz="800" b="0" i="0" u="none" strike="noStrike" cap="none" normalizeH="0" baseline="0" dirty="0" smtClean="0">
                <a:ln>
                  <a:noFill/>
                </a:ln>
                <a:solidFill>
                  <a:schemeClr val="bg1"/>
                </a:solidFill>
                <a:effectLst/>
                <a:latin typeface="Verdana" pitchFamily="34" charset="0"/>
              </a:rPr>
              <a:t>Are lives in danger? Have there been any deaths? Is there anyone missing, sick, or injured? Is an evacuation occurring, expected, or planned?</a:t>
            </a:r>
            <a:endParaRPr kumimoji="0" lang="en-US" sz="1800" b="0" i="0" u="none" strike="noStrike" cap="none" normalizeH="0" baseline="0" dirty="0" smtClean="0">
              <a:ln>
                <a:noFill/>
              </a:ln>
              <a:solidFill>
                <a:schemeClr val="bg1"/>
              </a:solidFill>
              <a:effectLst/>
              <a:latin typeface="Arial" pitchFamily="34" charset="0"/>
            </a:endParaRPr>
          </a:p>
        </p:txBody>
      </p:sp>
      <p:sp>
        <p:nvSpPr>
          <p:cNvPr id="6152" name="AutoShape 8"/>
          <p:cNvSpPr>
            <a:spLocks noChangeArrowheads="1"/>
          </p:cNvSpPr>
          <p:nvPr/>
        </p:nvSpPr>
        <p:spPr bwMode="auto">
          <a:xfrm>
            <a:off x="1752600" y="5029200"/>
            <a:ext cx="2581275" cy="615950"/>
          </a:xfrm>
          <a:prstGeom prst="roundRect">
            <a:avLst>
              <a:gd name="adj" fmla="val 16667"/>
            </a:avLst>
          </a:prstGeom>
          <a:solidFill>
            <a:srgbClr val="FFFFFF"/>
          </a:solidFill>
          <a:ln w="31750">
            <a:solidFill>
              <a:srgbClr val="8064A2"/>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800" b="1" i="0" u="none" strike="noStrike" cap="none" normalizeH="0" baseline="0" dirty="0" smtClean="0">
                <a:ln>
                  <a:noFill/>
                </a:ln>
                <a:solidFill>
                  <a:schemeClr val="bg1"/>
                </a:solidFill>
                <a:effectLst/>
                <a:latin typeface="Verdana" pitchFamily="34" charset="0"/>
              </a:rPr>
              <a:t>IS SHORT-TERM RECOVERY NEEDED?</a:t>
            </a:r>
          </a:p>
          <a:p>
            <a:pPr marL="0" marR="0" lvl="0" indent="0" algn="ctr" defTabSz="914400" rtl="0" eaLnBrk="1" fontAlgn="base" latinLnBrk="0" hangingPunct="1">
              <a:lnSpc>
                <a:spcPct val="100000"/>
              </a:lnSpc>
              <a:spcBef>
                <a:spcPts val="300"/>
              </a:spcBef>
              <a:spcAft>
                <a:spcPts val="1000"/>
              </a:spcAft>
              <a:buClrTx/>
              <a:buSzTx/>
              <a:buFontTx/>
              <a:buNone/>
              <a:tabLst/>
            </a:pPr>
            <a:r>
              <a:rPr kumimoji="0" lang="en-US" sz="800" b="0" i="0" u="none" strike="noStrike" cap="none" normalizeH="0" baseline="0" dirty="0" smtClean="0">
                <a:ln>
                  <a:noFill/>
                </a:ln>
                <a:solidFill>
                  <a:schemeClr val="bg1"/>
                </a:solidFill>
                <a:effectLst/>
                <a:latin typeface="Verdana" pitchFamily="34" charset="0"/>
              </a:rPr>
              <a:t>Debris removal, temporary critical and utility infrastructure repair, communication, etc.</a:t>
            </a:r>
            <a:endParaRPr kumimoji="0" lang="en-US" sz="1800" b="0" i="0" u="none" strike="noStrike" cap="none" normalizeH="0" baseline="0" dirty="0" smtClean="0">
              <a:ln>
                <a:noFill/>
              </a:ln>
              <a:solidFill>
                <a:schemeClr val="bg1"/>
              </a:solidFill>
              <a:effectLst/>
              <a:latin typeface="Arial" pitchFamily="34" charset="0"/>
            </a:endParaRPr>
          </a:p>
        </p:txBody>
      </p:sp>
      <p:sp>
        <p:nvSpPr>
          <p:cNvPr id="6153" name="AutoShape 9"/>
          <p:cNvSpPr>
            <a:spLocks noChangeArrowheads="1"/>
          </p:cNvSpPr>
          <p:nvPr/>
        </p:nvSpPr>
        <p:spPr bwMode="auto">
          <a:xfrm>
            <a:off x="1752600" y="6019800"/>
            <a:ext cx="2582863" cy="700087"/>
          </a:xfrm>
          <a:prstGeom prst="roundRect">
            <a:avLst>
              <a:gd name="adj" fmla="val 16667"/>
            </a:avLst>
          </a:prstGeom>
          <a:solidFill>
            <a:srgbClr val="FFFFFF"/>
          </a:solidFill>
          <a:ln w="31750">
            <a:solidFill>
              <a:srgbClr val="9BBB59"/>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800" b="1" i="0" u="none" strike="noStrike" cap="none" normalizeH="0" baseline="0" dirty="0" smtClean="0">
                <a:ln>
                  <a:noFill/>
                </a:ln>
                <a:solidFill>
                  <a:schemeClr val="bg1"/>
                </a:solidFill>
                <a:effectLst/>
                <a:latin typeface="Verdana" pitchFamily="34" charset="0"/>
              </a:rPr>
              <a:t>IS LONG-TERM RECOVERY NEEDED?</a:t>
            </a:r>
          </a:p>
          <a:p>
            <a:pPr marL="0" marR="0" lvl="0" indent="0" algn="ctr" defTabSz="914400" rtl="0" eaLnBrk="1" fontAlgn="base" latinLnBrk="0" hangingPunct="1">
              <a:lnSpc>
                <a:spcPct val="100000"/>
              </a:lnSpc>
              <a:spcBef>
                <a:spcPts val="300"/>
              </a:spcBef>
              <a:spcAft>
                <a:spcPts val="1000"/>
              </a:spcAft>
              <a:buClrTx/>
              <a:buSzTx/>
              <a:buFontTx/>
              <a:buNone/>
              <a:tabLst/>
            </a:pPr>
            <a:r>
              <a:rPr kumimoji="0" lang="en-US" sz="800" b="0" i="0" u="none" strike="noStrike" cap="none" normalizeH="0" baseline="0" dirty="0" smtClean="0">
                <a:ln>
                  <a:noFill/>
                </a:ln>
                <a:solidFill>
                  <a:schemeClr val="bg1"/>
                </a:solidFill>
                <a:effectLst/>
                <a:latin typeface="Verdana" pitchFamily="34" charset="0"/>
              </a:rPr>
              <a:t>State/FEMA individual assistance and public assistance (Category A through G) project work, and small business assistance.  </a:t>
            </a:r>
            <a:endParaRPr kumimoji="0" lang="en-US" sz="1800" b="0" i="0" u="none" strike="noStrike" cap="none" normalizeH="0" baseline="0" dirty="0" smtClean="0">
              <a:ln>
                <a:noFill/>
              </a:ln>
              <a:solidFill>
                <a:schemeClr val="bg1"/>
              </a:solidFill>
              <a:effectLst/>
              <a:latin typeface="Arial" pitchFamily="34" charset="0"/>
            </a:endParaRPr>
          </a:p>
        </p:txBody>
      </p:sp>
      <p:sp>
        <p:nvSpPr>
          <p:cNvPr id="6154" name="AutoShape 10"/>
          <p:cNvSpPr>
            <a:spLocks noChangeArrowheads="1"/>
          </p:cNvSpPr>
          <p:nvPr/>
        </p:nvSpPr>
        <p:spPr bwMode="auto">
          <a:xfrm>
            <a:off x="6248400" y="2209800"/>
            <a:ext cx="2286000" cy="855663"/>
          </a:xfrm>
          <a:prstGeom prst="roundRect">
            <a:avLst>
              <a:gd name="adj" fmla="val 16667"/>
            </a:avLst>
          </a:prstGeom>
          <a:solidFill>
            <a:srgbClr val="FFFFFF"/>
          </a:solidFill>
          <a:ln w="31750">
            <a:solidFill>
              <a:srgbClr val="C0504D"/>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chemeClr val="bg1"/>
                </a:solidFill>
                <a:effectLst/>
                <a:latin typeface="Verdana" pitchFamily="34" charset="0"/>
              </a:rPr>
              <a:t>DHS&amp;EM Operations activates and staffs SECC.  Initiate/support immediate response by DHS&amp;EM and/or appropriate agencies. Deploy state liaison or DIRT to impacted area if appropriate.</a:t>
            </a:r>
            <a:endParaRPr kumimoji="0" lang="en-US" sz="1800" b="0" i="0" u="none" strike="noStrike" cap="none" normalizeH="0" baseline="0" dirty="0" smtClean="0">
              <a:ln>
                <a:noFill/>
              </a:ln>
              <a:solidFill>
                <a:schemeClr val="bg1"/>
              </a:solidFill>
              <a:effectLst/>
              <a:latin typeface="Arial" pitchFamily="34" charset="0"/>
            </a:endParaRPr>
          </a:p>
        </p:txBody>
      </p:sp>
      <p:sp>
        <p:nvSpPr>
          <p:cNvPr id="6155" name="AutoShape 11"/>
          <p:cNvSpPr>
            <a:spLocks noChangeArrowheads="1"/>
          </p:cNvSpPr>
          <p:nvPr/>
        </p:nvSpPr>
        <p:spPr bwMode="auto">
          <a:xfrm>
            <a:off x="6248400" y="3429000"/>
            <a:ext cx="2286000" cy="819150"/>
          </a:xfrm>
          <a:prstGeom prst="roundRect">
            <a:avLst>
              <a:gd name="adj" fmla="val 16667"/>
            </a:avLst>
          </a:prstGeom>
          <a:solidFill>
            <a:srgbClr val="FFFFFF"/>
          </a:solidFill>
          <a:ln w="31750">
            <a:solidFill>
              <a:srgbClr val="8064A2"/>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chemeClr val="bg1"/>
                </a:solidFill>
                <a:effectLst/>
                <a:latin typeface="Verdana" pitchFamily="34" charset="0"/>
              </a:rPr>
              <a:t>Initiate/support expedited response by DHS&amp;EM and appropriate State, Federal, Volunteer agencies.  Safeguard situation to ensure against relapses into Rescue and Relief modes</a:t>
            </a:r>
            <a:endParaRPr kumimoji="0" lang="en-US" sz="1800" b="0" i="0" u="none" strike="noStrike" cap="none" normalizeH="0" baseline="0" dirty="0" smtClean="0">
              <a:ln>
                <a:noFill/>
              </a:ln>
              <a:solidFill>
                <a:schemeClr val="bg1"/>
              </a:solidFill>
              <a:effectLst/>
              <a:latin typeface="Arial" pitchFamily="34" charset="0"/>
            </a:endParaRPr>
          </a:p>
        </p:txBody>
      </p:sp>
      <p:sp>
        <p:nvSpPr>
          <p:cNvPr id="6156" name="AutoShape 12"/>
          <p:cNvSpPr>
            <a:spLocks noChangeArrowheads="1"/>
          </p:cNvSpPr>
          <p:nvPr/>
        </p:nvSpPr>
        <p:spPr bwMode="auto">
          <a:xfrm>
            <a:off x="6324600" y="4572000"/>
            <a:ext cx="2209799" cy="1143000"/>
          </a:xfrm>
          <a:prstGeom prst="roundRect">
            <a:avLst>
              <a:gd name="adj" fmla="val 16667"/>
            </a:avLst>
          </a:prstGeom>
          <a:solidFill>
            <a:srgbClr val="FFFFFF"/>
          </a:solidFill>
          <a:ln w="31750">
            <a:solidFill>
              <a:srgbClr val="4BACC6"/>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chemeClr val="bg1"/>
                </a:solidFill>
                <a:effectLst/>
                <a:latin typeface="Verdana" pitchFamily="34" charset="0"/>
              </a:rPr>
              <a:t>Monitor incident until immediate concerns are met and/or incident is stabilized.  Lead damage assessment teams.  Compile data into Fact Sheet for DPC meeting. Follow DPC instructions. Transfer incident to Disaster Assistance Section for management.</a:t>
            </a:r>
            <a:endParaRPr kumimoji="0" lang="en-US" sz="1800" b="0" i="0" u="none" strike="noStrike" cap="none" normalizeH="0" baseline="0" dirty="0" smtClean="0">
              <a:ln>
                <a:noFill/>
              </a:ln>
              <a:solidFill>
                <a:schemeClr val="bg1"/>
              </a:solidFill>
              <a:effectLst/>
              <a:latin typeface="Arial" pitchFamily="34" charset="0"/>
            </a:endParaRPr>
          </a:p>
        </p:txBody>
      </p:sp>
      <p:sp>
        <p:nvSpPr>
          <p:cNvPr id="6157" name="AutoShape 13"/>
          <p:cNvSpPr>
            <a:spLocks noChangeArrowheads="1"/>
          </p:cNvSpPr>
          <p:nvPr/>
        </p:nvSpPr>
        <p:spPr bwMode="auto">
          <a:xfrm>
            <a:off x="6248401" y="6019800"/>
            <a:ext cx="2209800" cy="714375"/>
          </a:xfrm>
          <a:prstGeom prst="roundRect">
            <a:avLst>
              <a:gd name="adj" fmla="val 16667"/>
            </a:avLst>
          </a:prstGeom>
          <a:solidFill>
            <a:srgbClr val="FFFFFF"/>
          </a:solidFill>
          <a:ln w="31750">
            <a:solidFill>
              <a:srgbClr val="9BBB59"/>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chemeClr val="bg1"/>
                </a:solidFill>
                <a:effectLst/>
                <a:latin typeface="Verdana" pitchFamily="34" charset="0"/>
              </a:rPr>
              <a:t>Assist Disaster Assistance Section with project worksheet development, applicant briefings, and kickoff meetings, as requested.</a:t>
            </a:r>
            <a:endParaRPr kumimoji="0" lang="en-US" sz="1800" b="0" i="0" u="none" strike="noStrike" cap="none" normalizeH="0" baseline="0" dirty="0" smtClean="0">
              <a:ln>
                <a:noFill/>
              </a:ln>
              <a:solidFill>
                <a:schemeClr val="bg1"/>
              </a:solidFill>
              <a:effectLst/>
              <a:latin typeface="Arial" pitchFamily="34" charset="0"/>
            </a:endParaRPr>
          </a:p>
        </p:txBody>
      </p:sp>
      <p:cxnSp>
        <p:nvCxnSpPr>
          <p:cNvPr id="22" name="Straight Connector 21"/>
          <p:cNvCxnSpPr/>
          <p:nvPr/>
        </p:nvCxnSpPr>
        <p:spPr>
          <a:xfrm rot="5400000">
            <a:off x="4572000" y="1143000"/>
            <a:ext cx="1066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flipH="1" flipV="1">
            <a:off x="4343400" y="3429000"/>
            <a:ext cx="1524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19600" y="4191000"/>
            <a:ext cx="685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19600" y="1676400"/>
            <a:ext cx="685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6154" idx="1"/>
          </p:cNvCxnSpPr>
          <p:nvPr/>
        </p:nvCxnSpPr>
        <p:spPr>
          <a:xfrm flipV="1">
            <a:off x="4419599" y="2637632"/>
            <a:ext cx="1828801" cy="293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2934494" y="5828506"/>
            <a:ext cx="381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867400" y="3810000"/>
            <a:ext cx="381000"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343400" y="5334000"/>
            <a:ext cx="685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flipH="1" flipV="1">
            <a:off x="4686300" y="4152900"/>
            <a:ext cx="1524000" cy="838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2934494" y="3466306"/>
            <a:ext cx="381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2934494" y="4837906"/>
            <a:ext cx="381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2980928" y="1210072"/>
            <a:ext cx="295275" cy="87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a:off x="2972594" y="2209006"/>
            <a:ext cx="3048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Box 82"/>
          <p:cNvSpPr txBox="1">
            <a:spLocks noChangeArrowheads="1"/>
          </p:cNvSpPr>
          <p:nvPr/>
        </p:nvSpPr>
        <p:spPr bwMode="auto">
          <a:xfrm>
            <a:off x="3124200" y="2057400"/>
            <a:ext cx="369012" cy="276999"/>
          </a:xfrm>
          <a:prstGeom prst="rect">
            <a:avLst/>
          </a:prstGeom>
          <a:noFill/>
          <a:ln w="9525">
            <a:noFill/>
            <a:miter lim="800000"/>
            <a:headEnd/>
            <a:tailEnd/>
          </a:ln>
        </p:spPr>
        <p:txBody>
          <a:bodyPr wrap="none">
            <a:spAutoFit/>
          </a:bodyPr>
          <a:lstStyle/>
          <a:p>
            <a:r>
              <a:rPr lang="en-US" sz="1200" b="1" dirty="0" smtClean="0">
                <a:effectLst/>
                <a:latin typeface="Calibri" pitchFamily="34" charset="0"/>
              </a:rPr>
              <a:t>No</a:t>
            </a:r>
            <a:endParaRPr lang="en-US" sz="1200" b="1" dirty="0">
              <a:effectLst/>
              <a:latin typeface="Calibri" pitchFamily="34" charset="0"/>
            </a:endParaRPr>
          </a:p>
        </p:txBody>
      </p:sp>
      <p:sp>
        <p:nvSpPr>
          <p:cNvPr id="58" name="TextBox 82"/>
          <p:cNvSpPr txBox="1">
            <a:spLocks noChangeArrowheads="1"/>
          </p:cNvSpPr>
          <p:nvPr/>
        </p:nvSpPr>
        <p:spPr bwMode="auto">
          <a:xfrm>
            <a:off x="3200400" y="3276600"/>
            <a:ext cx="369012" cy="276999"/>
          </a:xfrm>
          <a:prstGeom prst="rect">
            <a:avLst/>
          </a:prstGeom>
          <a:noFill/>
          <a:ln w="9525">
            <a:noFill/>
            <a:miter lim="800000"/>
            <a:headEnd/>
            <a:tailEnd/>
          </a:ln>
        </p:spPr>
        <p:txBody>
          <a:bodyPr wrap="none">
            <a:spAutoFit/>
          </a:bodyPr>
          <a:lstStyle/>
          <a:p>
            <a:r>
              <a:rPr lang="en-US" sz="1200" b="1" dirty="0" smtClean="0">
                <a:effectLst/>
                <a:latin typeface="Calibri" pitchFamily="34" charset="0"/>
              </a:rPr>
              <a:t>No</a:t>
            </a:r>
            <a:endParaRPr lang="en-US" sz="1200" b="1" dirty="0">
              <a:effectLst/>
              <a:latin typeface="Calibri" pitchFamily="34" charset="0"/>
            </a:endParaRPr>
          </a:p>
        </p:txBody>
      </p:sp>
      <p:sp>
        <p:nvSpPr>
          <p:cNvPr id="59" name="TextBox 82"/>
          <p:cNvSpPr txBox="1">
            <a:spLocks noChangeArrowheads="1"/>
          </p:cNvSpPr>
          <p:nvPr/>
        </p:nvSpPr>
        <p:spPr bwMode="auto">
          <a:xfrm>
            <a:off x="3200400" y="4724400"/>
            <a:ext cx="369012" cy="276999"/>
          </a:xfrm>
          <a:prstGeom prst="rect">
            <a:avLst/>
          </a:prstGeom>
          <a:noFill/>
          <a:ln w="9525">
            <a:noFill/>
            <a:miter lim="800000"/>
            <a:headEnd/>
            <a:tailEnd/>
          </a:ln>
        </p:spPr>
        <p:txBody>
          <a:bodyPr wrap="none">
            <a:spAutoFit/>
          </a:bodyPr>
          <a:lstStyle/>
          <a:p>
            <a:r>
              <a:rPr lang="en-US" sz="1200" b="1" dirty="0" smtClean="0">
                <a:effectLst/>
                <a:latin typeface="Calibri" pitchFamily="34" charset="0"/>
              </a:rPr>
              <a:t>No</a:t>
            </a:r>
            <a:endParaRPr lang="en-US" sz="1200" b="1" dirty="0">
              <a:effectLst/>
              <a:latin typeface="Calibri" pitchFamily="34" charset="0"/>
            </a:endParaRPr>
          </a:p>
        </p:txBody>
      </p:sp>
      <p:sp>
        <p:nvSpPr>
          <p:cNvPr id="60" name="TextBox 82"/>
          <p:cNvSpPr txBox="1">
            <a:spLocks noChangeArrowheads="1"/>
          </p:cNvSpPr>
          <p:nvPr/>
        </p:nvSpPr>
        <p:spPr bwMode="auto">
          <a:xfrm>
            <a:off x="3200400" y="5638800"/>
            <a:ext cx="369012" cy="276999"/>
          </a:xfrm>
          <a:prstGeom prst="rect">
            <a:avLst/>
          </a:prstGeom>
          <a:noFill/>
          <a:ln w="9525">
            <a:noFill/>
            <a:miter lim="800000"/>
            <a:headEnd/>
            <a:tailEnd/>
          </a:ln>
        </p:spPr>
        <p:txBody>
          <a:bodyPr wrap="none">
            <a:spAutoFit/>
          </a:bodyPr>
          <a:lstStyle/>
          <a:p>
            <a:r>
              <a:rPr lang="en-US" sz="1200" b="1" dirty="0" smtClean="0">
                <a:effectLst/>
                <a:latin typeface="Calibri" pitchFamily="34" charset="0"/>
              </a:rPr>
              <a:t>No</a:t>
            </a:r>
            <a:endParaRPr lang="en-US" sz="1200" b="1" dirty="0">
              <a:effectLst/>
              <a:latin typeface="Calibri" pitchFamily="34" charset="0"/>
            </a:endParaRPr>
          </a:p>
        </p:txBody>
      </p:sp>
      <p:sp>
        <p:nvSpPr>
          <p:cNvPr id="62" name="TextBox 82"/>
          <p:cNvSpPr txBox="1">
            <a:spLocks noChangeArrowheads="1"/>
          </p:cNvSpPr>
          <p:nvPr/>
        </p:nvSpPr>
        <p:spPr bwMode="auto">
          <a:xfrm>
            <a:off x="4648200" y="2743200"/>
            <a:ext cx="457200" cy="276999"/>
          </a:xfrm>
          <a:prstGeom prst="rect">
            <a:avLst/>
          </a:prstGeom>
          <a:noFill/>
          <a:ln w="9525">
            <a:noFill/>
            <a:miter lim="800000"/>
            <a:headEnd/>
            <a:tailEnd/>
          </a:ln>
        </p:spPr>
        <p:txBody>
          <a:bodyPr wrap="square">
            <a:spAutoFit/>
          </a:bodyPr>
          <a:lstStyle/>
          <a:p>
            <a:r>
              <a:rPr lang="en-US" sz="1200" b="1" dirty="0">
                <a:effectLst/>
                <a:latin typeface="Calibri" pitchFamily="34" charset="0"/>
              </a:rPr>
              <a:t>Yes</a:t>
            </a:r>
          </a:p>
        </p:txBody>
      </p:sp>
      <p:sp>
        <p:nvSpPr>
          <p:cNvPr id="63" name="TextBox 82"/>
          <p:cNvSpPr txBox="1">
            <a:spLocks noChangeArrowheads="1"/>
          </p:cNvSpPr>
          <p:nvPr/>
        </p:nvSpPr>
        <p:spPr bwMode="auto">
          <a:xfrm>
            <a:off x="4495800" y="5029200"/>
            <a:ext cx="457200" cy="276999"/>
          </a:xfrm>
          <a:prstGeom prst="rect">
            <a:avLst/>
          </a:prstGeom>
          <a:noFill/>
          <a:ln w="9525">
            <a:noFill/>
            <a:miter lim="800000"/>
            <a:headEnd/>
            <a:tailEnd/>
          </a:ln>
        </p:spPr>
        <p:txBody>
          <a:bodyPr wrap="square">
            <a:spAutoFit/>
          </a:bodyPr>
          <a:lstStyle/>
          <a:p>
            <a:r>
              <a:rPr lang="en-US" sz="1200" b="1" dirty="0">
                <a:effectLst/>
                <a:latin typeface="Calibri" pitchFamily="34" charset="0"/>
              </a:rPr>
              <a:t>Yes</a:t>
            </a:r>
          </a:p>
        </p:txBody>
      </p:sp>
      <p:sp>
        <p:nvSpPr>
          <p:cNvPr id="64" name="TextBox 82"/>
          <p:cNvSpPr txBox="1">
            <a:spLocks noChangeArrowheads="1"/>
          </p:cNvSpPr>
          <p:nvPr/>
        </p:nvSpPr>
        <p:spPr bwMode="auto">
          <a:xfrm>
            <a:off x="4495800" y="5943600"/>
            <a:ext cx="457200" cy="276999"/>
          </a:xfrm>
          <a:prstGeom prst="rect">
            <a:avLst/>
          </a:prstGeom>
          <a:noFill/>
          <a:ln w="9525">
            <a:noFill/>
            <a:miter lim="800000"/>
            <a:headEnd/>
            <a:tailEnd/>
          </a:ln>
        </p:spPr>
        <p:txBody>
          <a:bodyPr wrap="square">
            <a:spAutoFit/>
          </a:bodyPr>
          <a:lstStyle/>
          <a:p>
            <a:r>
              <a:rPr lang="en-US" sz="1200" b="1" dirty="0">
                <a:effectLst/>
                <a:latin typeface="Calibri" pitchFamily="34" charset="0"/>
              </a:rPr>
              <a:t>Yes</a:t>
            </a:r>
          </a:p>
        </p:txBody>
      </p:sp>
      <p:cxnSp>
        <p:nvCxnSpPr>
          <p:cNvPr id="79" name="Straight Arrow Connector 78"/>
          <p:cNvCxnSpPr>
            <a:stCxn id="6154" idx="2"/>
            <a:endCxn id="6155" idx="0"/>
          </p:cNvCxnSpPr>
          <p:nvPr/>
        </p:nvCxnSpPr>
        <p:spPr>
          <a:xfrm rot="5400000">
            <a:off x="7209632" y="3247231"/>
            <a:ext cx="363537"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155" idx="2"/>
          </p:cNvCxnSpPr>
          <p:nvPr/>
        </p:nvCxnSpPr>
        <p:spPr>
          <a:xfrm rot="5400000">
            <a:off x="7229474" y="4410076"/>
            <a:ext cx="32385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5400000">
            <a:off x="7324328" y="5858272"/>
            <a:ext cx="295275" cy="87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endCxn id="6157" idx="1"/>
          </p:cNvCxnSpPr>
          <p:nvPr/>
        </p:nvCxnSpPr>
        <p:spPr>
          <a:xfrm>
            <a:off x="4267200" y="6353968"/>
            <a:ext cx="1981201" cy="230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CD8BA"/>
                </a:solidFill>
                <a:latin typeface="Calibri" pitchFamily="34" charset="0"/>
              </a:rPr>
              <a:t>SECC Action Phases</a:t>
            </a:r>
            <a:endParaRPr lang="en-US" sz="4000" dirty="0">
              <a:solidFill>
                <a:srgbClr val="FCD8BA"/>
              </a:solidFill>
              <a:latin typeface="Calibri" pitchFamily="34" charset="0"/>
            </a:endParaRPr>
          </a:p>
        </p:txBody>
      </p:sp>
      <p:sp>
        <p:nvSpPr>
          <p:cNvPr id="3" name="Content Placeholder 2"/>
          <p:cNvSpPr>
            <a:spLocks noGrp="1"/>
          </p:cNvSpPr>
          <p:nvPr>
            <p:ph idx="1"/>
          </p:nvPr>
        </p:nvSpPr>
        <p:spPr>
          <a:xfrm>
            <a:off x="457200" y="1600200"/>
            <a:ext cx="8153400" cy="4876800"/>
          </a:xfrm>
        </p:spPr>
        <p:txBody>
          <a:bodyPr>
            <a:normAutofit fontScale="92500" lnSpcReduction="10000"/>
          </a:bodyPr>
          <a:lstStyle/>
          <a:p>
            <a:pPr marL="0">
              <a:buSzPct val="100000"/>
              <a:buNone/>
            </a:pPr>
            <a:r>
              <a:rPr lang="en-US" sz="2600" dirty="0" smtClean="0">
                <a:latin typeface="Calibri" pitchFamily="34" charset="0"/>
              </a:rPr>
              <a:t>A helpful planning tool for dealing with emergencies is to address the community’s needs on the basis of response, relief, and recovery.  Liaisons could be used during any phase.</a:t>
            </a:r>
          </a:p>
          <a:p>
            <a:pPr marL="0">
              <a:buSzPct val="100000"/>
              <a:buNone/>
            </a:pPr>
            <a:r>
              <a:rPr lang="en-US" sz="2600" dirty="0" smtClean="0">
                <a:latin typeface="Calibri" pitchFamily="34" charset="0"/>
              </a:rPr>
              <a:t>These actions or phases are described below:  </a:t>
            </a:r>
            <a:r>
              <a:rPr lang="en-US" dirty="0" smtClean="0">
                <a:latin typeface="Calibri" pitchFamily="34" charset="0"/>
              </a:rPr>
              <a:t> </a:t>
            </a:r>
          </a:p>
          <a:p>
            <a:pPr marL="457200" lvl="1">
              <a:spcBef>
                <a:spcPts val="600"/>
              </a:spcBef>
              <a:buSzPct val="100000"/>
              <a:buFont typeface="Arial" pitchFamily="34" charset="0"/>
              <a:buChar char="•"/>
            </a:pPr>
            <a:r>
              <a:rPr lang="en-US" b="1" dirty="0" smtClean="0">
                <a:solidFill>
                  <a:schemeClr val="accent6"/>
                </a:solidFill>
                <a:latin typeface="Calibri" pitchFamily="34" charset="0"/>
              </a:rPr>
              <a:t>Response</a:t>
            </a:r>
            <a:r>
              <a:rPr lang="en-US" dirty="0" smtClean="0">
                <a:solidFill>
                  <a:schemeClr val="accent6"/>
                </a:solidFill>
                <a:latin typeface="Calibri" pitchFamily="34" charset="0"/>
              </a:rPr>
              <a:t> </a:t>
            </a:r>
            <a:r>
              <a:rPr lang="en-US" dirty="0" smtClean="0">
                <a:latin typeface="Calibri" pitchFamily="34" charset="0"/>
              </a:rPr>
              <a:t>includes activities to address the immediate actions to preserve life, property, environment, and the social, economic, and political structure of the community.   </a:t>
            </a:r>
          </a:p>
          <a:p>
            <a:pPr marL="457200" lvl="1">
              <a:spcBef>
                <a:spcPts val="600"/>
              </a:spcBef>
              <a:buSzPct val="100000"/>
              <a:buFont typeface="Arial" pitchFamily="34" charset="0"/>
              <a:buChar char="•"/>
            </a:pPr>
            <a:r>
              <a:rPr lang="en-US" b="1" dirty="0" smtClean="0">
                <a:solidFill>
                  <a:schemeClr val="accent6"/>
                </a:solidFill>
                <a:latin typeface="Calibri" pitchFamily="34" charset="0"/>
              </a:rPr>
              <a:t>Relief </a:t>
            </a:r>
            <a:r>
              <a:rPr lang="en-US" dirty="0" smtClean="0">
                <a:latin typeface="Calibri" pitchFamily="34" charset="0"/>
              </a:rPr>
              <a:t>provides for short-term assistance (typically less than four weeks) to people impacted by the emergency event and includes the repair and restoration of essential lifeline systems.  </a:t>
            </a:r>
          </a:p>
          <a:p>
            <a:pPr marL="457200" lvl="1">
              <a:spcBef>
                <a:spcPts val="600"/>
              </a:spcBef>
              <a:buSzPct val="100000"/>
              <a:buFont typeface="Arial" pitchFamily="34" charset="0"/>
              <a:buChar char="•"/>
            </a:pPr>
            <a:r>
              <a:rPr lang="en-US" dirty="0" smtClean="0">
                <a:latin typeface="Calibri" pitchFamily="34" charset="0"/>
              </a:rPr>
              <a:t>Long-term</a:t>
            </a:r>
            <a:r>
              <a:rPr lang="en-US" dirty="0" smtClean="0">
                <a:solidFill>
                  <a:schemeClr val="accent6"/>
                </a:solidFill>
                <a:latin typeface="Calibri" pitchFamily="34" charset="0"/>
              </a:rPr>
              <a:t> </a:t>
            </a:r>
            <a:r>
              <a:rPr lang="en-US" b="1" dirty="0" smtClean="0">
                <a:solidFill>
                  <a:schemeClr val="accent6"/>
                </a:solidFill>
                <a:latin typeface="Calibri" pitchFamily="34" charset="0"/>
              </a:rPr>
              <a:t>recovery </a:t>
            </a:r>
            <a:r>
              <a:rPr lang="en-US" dirty="0" smtClean="0">
                <a:latin typeface="Calibri" pitchFamily="34" charset="0"/>
              </a:rPr>
              <a:t>efforts, four weeks to several years following an event. There is considerable evidence that planning for recovery during the response phase will speed recovery time and reduce losses. </a:t>
            </a:r>
          </a:p>
          <a:p>
            <a:endParaRPr lang="en-US" dirty="0">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rgbClr val="FCD8BA"/>
                </a:solidFill>
                <a:latin typeface="Calibri" pitchFamily="34" charset="0"/>
              </a:rPr>
              <a:t>Response, Relief, and Recovery Actions</a:t>
            </a:r>
            <a:endParaRPr lang="en-US" sz="4000" dirty="0">
              <a:solidFill>
                <a:srgbClr val="FCD8BA"/>
              </a:solidFill>
              <a:latin typeface="Calibri" pitchFamily="34" charset="0"/>
            </a:endParaRPr>
          </a:p>
        </p:txBody>
      </p:sp>
      <p:graphicFrame>
        <p:nvGraphicFramePr>
          <p:cNvPr id="8" name="Table 7"/>
          <p:cNvGraphicFramePr>
            <a:graphicFrameLocks noGrp="1"/>
          </p:cNvGraphicFramePr>
          <p:nvPr/>
        </p:nvGraphicFramePr>
        <p:xfrm>
          <a:off x="381000" y="1219200"/>
          <a:ext cx="8305800" cy="5410200"/>
        </p:xfrm>
        <a:graphic>
          <a:graphicData uri="http://schemas.openxmlformats.org/drawingml/2006/table">
            <a:tbl>
              <a:tblPr firstRow="1" bandRow="1">
                <a:tableStyleId>{5C22544A-7EE6-4342-B048-85BDC9FD1C3A}</a:tableStyleId>
              </a:tblPr>
              <a:tblGrid>
                <a:gridCol w="3048000"/>
                <a:gridCol w="3048000"/>
                <a:gridCol w="2209800"/>
              </a:tblGrid>
              <a:tr h="500726">
                <a:tc>
                  <a:txBody>
                    <a:bodyPr/>
                    <a:lstStyle/>
                    <a:p>
                      <a:pPr marL="0" marR="0" algn="ctr">
                        <a:lnSpc>
                          <a:spcPct val="100000"/>
                        </a:lnSpc>
                        <a:spcBef>
                          <a:spcPts val="200"/>
                        </a:spcBef>
                        <a:spcAft>
                          <a:spcPts val="200"/>
                        </a:spcAft>
                      </a:pPr>
                      <a:r>
                        <a:rPr lang="en-US" sz="1400" dirty="0">
                          <a:solidFill>
                            <a:srgbClr val="FFFFFF"/>
                          </a:solidFill>
                          <a:latin typeface="Calibri"/>
                          <a:ea typeface="Calibri"/>
                          <a:cs typeface="Arial"/>
                        </a:rPr>
                        <a:t>Response</a:t>
                      </a:r>
                      <a:endParaRPr lang="en-US" sz="1400" dirty="0">
                        <a:latin typeface="Calibri"/>
                        <a:ea typeface="Calibri"/>
                        <a:cs typeface="Times New Roman"/>
                      </a:endParaRPr>
                    </a:p>
                    <a:p>
                      <a:pPr marL="0" marR="0" algn="ctr">
                        <a:lnSpc>
                          <a:spcPct val="100000"/>
                        </a:lnSpc>
                        <a:spcBef>
                          <a:spcPts val="200"/>
                        </a:spcBef>
                        <a:spcAft>
                          <a:spcPts val="200"/>
                        </a:spcAft>
                      </a:pPr>
                      <a:r>
                        <a:rPr lang="en-US" sz="1400" dirty="0">
                          <a:solidFill>
                            <a:srgbClr val="FFFFFF"/>
                          </a:solidFill>
                          <a:latin typeface="Calibri"/>
                          <a:ea typeface="Calibri"/>
                          <a:cs typeface="Arial"/>
                        </a:rPr>
                        <a:t>(Immediate)</a:t>
                      </a:r>
                      <a:endParaRPr lang="en-US" sz="1400" dirty="0">
                        <a:latin typeface="Calibri"/>
                        <a:ea typeface="Calibri"/>
                        <a:cs typeface="Times New Roman"/>
                      </a:endParaRPr>
                    </a:p>
                  </a:txBody>
                  <a:tcPr marL="68580" marR="68580" marT="0" marB="0">
                    <a:solidFill>
                      <a:schemeClr val="accent5">
                        <a:lumMod val="60000"/>
                        <a:lumOff val="40000"/>
                        <a:alpha val="69000"/>
                      </a:schemeClr>
                    </a:solidFill>
                  </a:tcPr>
                </a:tc>
                <a:tc>
                  <a:txBody>
                    <a:bodyPr/>
                    <a:lstStyle/>
                    <a:p>
                      <a:pPr marL="0" marR="0" algn="ctr">
                        <a:lnSpc>
                          <a:spcPct val="100000"/>
                        </a:lnSpc>
                        <a:spcBef>
                          <a:spcPts val="200"/>
                        </a:spcBef>
                        <a:spcAft>
                          <a:spcPts val="200"/>
                        </a:spcAft>
                      </a:pPr>
                      <a:r>
                        <a:rPr lang="en-US" sz="1400" dirty="0">
                          <a:solidFill>
                            <a:srgbClr val="FFFFFF"/>
                          </a:solidFill>
                          <a:latin typeface="Calibri"/>
                          <a:ea typeface="Calibri"/>
                          <a:cs typeface="Arial"/>
                        </a:rPr>
                        <a:t>Relief</a:t>
                      </a:r>
                      <a:endParaRPr lang="en-US" sz="1400" dirty="0">
                        <a:latin typeface="Calibri"/>
                        <a:ea typeface="Calibri"/>
                        <a:cs typeface="Times New Roman"/>
                      </a:endParaRPr>
                    </a:p>
                    <a:p>
                      <a:pPr marL="0" marR="0" algn="ctr">
                        <a:lnSpc>
                          <a:spcPct val="100000"/>
                        </a:lnSpc>
                        <a:spcBef>
                          <a:spcPts val="200"/>
                        </a:spcBef>
                        <a:spcAft>
                          <a:spcPts val="200"/>
                        </a:spcAft>
                      </a:pPr>
                      <a:r>
                        <a:rPr lang="en-US" sz="1400" dirty="0">
                          <a:solidFill>
                            <a:srgbClr val="FFFFFF"/>
                          </a:solidFill>
                          <a:latin typeface="Calibri"/>
                          <a:ea typeface="Calibri"/>
                          <a:cs typeface="Arial"/>
                        </a:rPr>
                        <a:t>(Short-term)</a:t>
                      </a:r>
                      <a:endParaRPr lang="en-US" sz="1400" dirty="0">
                        <a:latin typeface="Calibri"/>
                        <a:ea typeface="Calibri"/>
                        <a:cs typeface="Times New Roman"/>
                      </a:endParaRPr>
                    </a:p>
                  </a:txBody>
                  <a:tcPr marL="68580" marR="68580" marT="0" marB="0">
                    <a:solidFill>
                      <a:schemeClr val="accent5">
                        <a:lumMod val="60000"/>
                        <a:lumOff val="40000"/>
                        <a:alpha val="69000"/>
                      </a:schemeClr>
                    </a:solidFill>
                  </a:tcPr>
                </a:tc>
                <a:tc>
                  <a:txBody>
                    <a:bodyPr/>
                    <a:lstStyle/>
                    <a:p>
                      <a:pPr marL="0" marR="0" algn="ctr">
                        <a:lnSpc>
                          <a:spcPct val="100000"/>
                        </a:lnSpc>
                        <a:spcBef>
                          <a:spcPts val="200"/>
                        </a:spcBef>
                        <a:spcAft>
                          <a:spcPts val="200"/>
                        </a:spcAft>
                      </a:pPr>
                      <a:r>
                        <a:rPr lang="en-US" sz="1400" dirty="0">
                          <a:solidFill>
                            <a:srgbClr val="FFFFFF"/>
                          </a:solidFill>
                          <a:latin typeface="Calibri"/>
                          <a:ea typeface="Calibri"/>
                          <a:cs typeface="Arial"/>
                        </a:rPr>
                        <a:t>Recovery</a:t>
                      </a:r>
                      <a:endParaRPr lang="en-US" sz="1400" dirty="0">
                        <a:latin typeface="Calibri"/>
                        <a:ea typeface="Calibri"/>
                        <a:cs typeface="Times New Roman"/>
                      </a:endParaRPr>
                    </a:p>
                    <a:p>
                      <a:pPr marL="0" marR="0" algn="ctr">
                        <a:lnSpc>
                          <a:spcPct val="100000"/>
                        </a:lnSpc>
                        <a:spcBef>
                          <a:spcPts val="200"/>
                        </a:spcBef>
                        <a:spcAft>
                          <a:spcPts val="200"/>
                        </a:spcAft>
                      </a:pPr>
                      <a:r>
                        <a:rPr lang="en-US" sz="1400" dirty="0">
                          <a:solidFill>
                            <a:srgbClr val="FFFFFF"/>
                          </a:solidFill>
                          <a:latin typeface="Calibri"/>
                          <a:ea typeface="Calibri"/>
                          <a:cs typeface="Arial"/>
                        </a:rPr>
                        <a:t>(Long-term)</a:t>
                      </a:r>
                      <a:endParaRPr lang="en-US" sz="1400" dirty="0">
                        <a:latin typeface="Calibri"/>
                        <a:ea typeface="Calibri"/>
                        <a:cs typeface="Times New Roman"/>
                      </a:endParaRPr>
                    </a:p>
                  </a:txBody>
                  <a:tcPr marL="68580" marR="68580" marT="0" marB="0">
                    <a:solidFill>
                      <a:schemeClr val="accent5">
                        <a:lumMod val="60000"/>
                        <a:lumOff val="40000"/>
                        <a:alpha val="69000"/>
                      </a:schemeClr>
                    </a:solidFill>
                  </a:tcPr>
                </a:tc>
              </a:tr>
              <a:tr h="4909474">
                <a:tc>
                  <a:txBody>
                    <a:bodyPr/>
                    <a:lstStyle/>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Search and rescue</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Emergency shelter, housing, food, water, fuel, and energy</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Emergency medical and mortuary services</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Public health and safety</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Decontamination after a chemical, biological or radiological incident</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Removal of threats to the environment</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Emergency restoration of critical services (electric and natural gas services, water, sewer, telephone)</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Transportation, logistics, and other emergency services</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Private sector provision of needed goods and services through contracts or donations</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Secure crime scene, investigate and collect evidence</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Planning for relief and recovery</a:t>
                      </a:r>
                      <a:endParaRPr lang="en-US" sz="1200" dirty="0">
                        <a:latin typeface="Calibri"/>
                        <a:ea typeface="Calibri"/>
                        <a:cs typeface="Times New Roman"/>
                      </a:endParaRPr>
                    </a:p>
                  </a:txBody>
                  <a:tcPr marL="68580" marR="68580" marT="0" marB="0">
                    <a:solidFill>
                      <a:schemeClr val="tx1">
                        <a:lumMod val="85000"/>
                      </a:schemeClr>
                    </a:solidFill>
                  </a:tcPr>
                </a:tc>
                <a:tc>
                  <a:txBody>
                    <a:bodyPr/>
                    <a:lstStyle/>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Provision of interim housing</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Repair and restoration of lifeline utilities</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Emergency repair of vital transportation systems</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Building safety inspections</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Debris removal and clean-up</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Provision of critical incident stress counseling for response staff and community</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Restoration of social/health services</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Restoration of normal civic services</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Coordination of local, state, borough, and federal damage assessments</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Re-occupancy of structures</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Economic recovery, including sites for business resumption</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Building demolition</a:t>
                      </a:r>
                      <a:endParaRPr lang="en-US" sz="1200" dirty="0">
                        <a:latin typeface="Calibri"/>
                        <a:ea typeface="Calibri"/>
                        <a:cs typeface="Times New Roman"/>
                      </a:endParaRPr>
                    </a:p>
                  </a:txBody>
                  <a:tcPr marL="68580" marR="68580" marT="0" marB="0">
                    <a:solidFill>
                      <a:schemeClr val="tx1">
                        <a:lumMod val="85000"/>
                      </a:schemeClr>
                    </a:solidFill>
                  </a:tcPr>
                </a:tc>
                <a:tc>
                  <a:txBody>
                    <a:bodyPr/>
                    <a:lstStyle/>
                    <a:p>
                      <a:pPr marL="342900" marR="0" lvl="0" indent="-342900">
                        <a:lnSpc>
                          <a:spcPct val="115000"/>
                        </a:lnSpc>
                        <a:spcBef>
                          <a:spcPts val="300"/>
                        </a:spcBef>
                        <a:spcAft>
                          <a:spcPts val="300"/>
                        </a:spcAft>
                        <a:buSzPts val="1400"/>
                        <a:buFont typeface="Arial" pitchFamily="34" charset="0"/>
                        <a:buChar char="•"/>
                      </a:pPr>
                      <a:r>
                        <a:rPr lang="en-US" sz="1200" dirty="0">
                          <a:latin typeface="Calibri"/>
                          <a:ea typeface="Calibri"/>
                          <a:cs typeface="ArialMT"/>
                        </a:rPr>
                        <a:t>Long term housing for displaced victims</a:t>
                      </a:r>
                      <a:endParaRPr lang="en-US" sz="1200" dirty="0">
                        <a:latin typeface="Calibri"/>
                        <a:ea typeface="Calibri"/>
                        <a:cs typeface="Times New Roman"/>
                      </a:endParaRPr>
                    </a:p>
                    <a:p>
                      <a:pPr marL="342900" marR="0" lvl="0" indent="-342900">
                        <a:lnSpc>
                          <a:spcPct val="115000"/>
                        </a:lnSpc>
                        <a:spcBef>
                          <a:spcPts val="300"/>
                        </a:spcBef>
                        <a:spcAft>
                          <a:spcPts val="300"/>
                        </a:spcAft>
                        <a:buSzPts val="1400"/>
                        <a:buFont typeface="Arial" pitchFamily="34" charset="0"/>
                        <a:buChar char="•"/>
                      </a:pPr>
                      <a:r>
                        <a:rPr lang="en-US" sz="1200" dirty="0">
                          <a:latin typeface="Calibri"/>
                          <a:ea typeface="Calibri"/>
                          <a:cs typeface="ArialMT"/>
                        </a:rPr>
                        <a:t>Debris management</a:t>
                      </a:r>
                      <a:endParaRPr lang="en-US" sz="1200" dirty="0">
                        <a:latin typeface="Calibri"/>
                        <a:ea typeface="Calibri"/>
                        <a:cs typeface="Times New Roman"/>
                      </a:endParaRPr>
                    </a:p>
                    <a:p>
                      <a:pPr marL="342900" marR="0" lvl="0" indent="-342900">
                        <a:lnSpc>
                          <a:spcPct val="115000"/>
                        </a:lnSpc>
                        <a:spcBef>
                          <a:spcPts val="300"/>
                        </a:spcBef>
                        <a:spcAft>
                          <a:spcPts val="300"/>
                        </a:spcAft>
                        <a:buSzPts val="1400"/>
                        <a:buFont typeface="Arial" pitchFamily="34" charset="0"/>
                        <a:buChar char="•"/>
                      </a:pPr>
                      <a:r>
                        <a:rPr lang="en-US" sz="1200" dirty="0">
                          <a:latin typeface="Calibri"/>
                          <a:ea typeface="Calibri"/>
                          <a:cs typeface="ArialMT"/>
                        </a:rPr>
                        <a:t>Hazard mitigation</a:t>
                      </a:r>
                      <a:endParaRPr lang="en-US" sz="1200" dirty="0">
                        <a:latin typeface="Calibri"/>
                        <a:ea typeface="Calibri"/>
                        <a:cs typeface="Times New Roman"/>
                      </a:endParaRPr>
                    </a:p>
                    <a:p>
                      <a:pPr marL="342900" marR="0" lvl="0" indent="-342900">
                        <a:lnSpc>
                          <a:spcPct val="115000"/>
                        </a:lnSpc>
                        <a:spcBef>
                          <a:spcPts val="300"/>
                        </a:spcBef>
                        <a:spcAft>
                          <a:spcPts val="300"/>
                        </a:spcAft>
                        <a:buSzPts val="1400"/>
                        <a:buFont typeface="Arial" pitchFamily="34" charset="0"/>
                        <a:buChar char="•"/>
                      </a:pPr>
                      <a:r>
                        <a:rPr lang="en-US" sz="1200" dirty="0">
                          <a:latin typeface="Calibri"/>
                          <a:ea typeface="Calibri"/>
                          <a:cs typeface="ArialMT"/>
                        </a:rPr>
                        <a:t>Reconstruction of permanent housing</a:t>
                      </a:r>
                      <a:endParaRPr lang="en-US" sz="1200" dirty="0">
                        <a:latin typeface="Calibri"/>
                        <a:ea typeface="Calibri"/>
                        <a:cs typeface="Times New Roman"/>
                      </a:endParaRPr>
                    </a:p>
                    <a:p>
                      <a:pPr marL="342900" marR="0" lvl="0" indent="-342900">
                        <a:lnSpc>
                          <a:spcPct val="115000"/>
                        </a:lnSpc>
                        <a:spcBef>
                          <a:spcPts val="300"/>
                        </a:spcBef>
                        <a:spcAft>
                          <a:spcPts val="300"/>
                        </a:spcAft>
                        <a:buSzPts val="1400"/>
                        <a:buFont typeface="Arial" pitchFamily="34" charset="0"/>
                        <a:buChar char="•"/>
                      </a:pPr>
                      <a:r>
                        <a:rPr lang="en-US" sz="1200" dirty="0">
                          <a:latin typeface="Calibri"/>
                          <a:ea typeface="Calibri"/>
                          <a:cs typeface="ArialMT"/>
                        </a:rPr>
                        <a:t>Reconstruction of commercial facilities</a:t>
                      </a:r>
                      <a:endParaRPr lang="en-US" sz="1200" dirty="0">
                        <a:latin typeface="Calibri"/>
                        <a:ea typeface="Calibri"/>
                        <a:cs typeface="Times New Roman"/>
                      </a:endParaRPr>
                    </a:p>
                    <a:p>
                      <a:pPr marL="342900" marR="0" lvl="0" indent="-342900">
                        <a:lnSpc>
                          <a:spcPct val="115000"/>
                        </a:lnSpc>
                        <a:spcBef>
                          <a:spcPts val="300"/>
                        </a:spcBef>
                        <a:spcAft>
                          <a:spcPts val="300"/>
                        </a:spcAft>
                        <a:buSzPts val="1400"/>
                        <a:buFont typeface="Arial" pitchFamily="34" charset="0"/>
                        <a:buChar char="•"/>
                      </a:pPr>
                      <a:r>
                        <a:rPr lang="en-US" sz="1200" dirty="0">
                          <a:latin typeface="Calibri"/>
                          <a:ea typeface="Calibri"/>
                          <a:cs typeface="ArialMT"/>
                        </a:rPr>
                        <a:t>Reconstruction of transportation systems</a:t>
                      </a:r>
                      <a:endParaRPr lang="en-US" sz="1200" dirty="0">
                        <a:latin typeface="Calibri"/>
                        <a:ea typeface="Calibri"/>
                        <a:cs typeface="Times New Roman"/>
                      </a:endParaRPr>
                    </a:p>
                    <a:p>
                      <a:pPr marL="342900" marR="0" lvl="0" indent="-342900">
                        <a:lnSpc>
                          <a:spcPct val="115000"/>
                        </a:lnSpc>
                        <a:spcBef>
                          <a:spcPts val="300"/>
                        </a:spcBef>
                        <a:spcAft>
                          <a:spcPts val="300"/>
                        </a:spcAft>
                        <a:buSzPts val="1400"/>
                        <a:buFont typeface="Arial" pitchFamily="34" charset="0"/>
                        <a:buChar char="•"/>
                      </a:pPr>
                      <a:r>
                        <a:rPr lang="en-US" sz="1200" dirty="0">
                          <a:latin typeface="Calibri"/>
                          <a:ea typeface="Calibri"/>
                          <a:cs typeface="ArialMT"/>
                        </a:rPr>
                        <a:t>Implementation of long-term economic recovery</a:t>
                      </a:r>
                      <a:endParaRPr lang="en-US" sz="1200" dirty="0">
                        <a:latin typeface="Calibri"/>
                        <a:ea typeface="Calibri"/>
                        <a:cs typeface="Times New Roman"/>
                      </a:endParaRPr>
                    </a:p>
                  </a:txBody>
                  <a:tcPr marL="68580" marR="68580" marT="0" marB="0">
                    <a:solidFill>
                      <a:schemeClr val="tx1">
                        <a:lumMod val="85000"/>
                      </a:schemeClr>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Autofit/>
          </a:bodyPr>
          <a:lstStyle/>
          <a:p>
            <a:pPr eaLnBrk="1" hangingPunct="1">
              <a:defRPr/>
            </a:pPr>
            <a:r>
              <a:rPr lang="en-US" sz="4000" dirty="0" smtClean="0">
                <a:solidFill>
                  <a:srgbClr val="FCD8BA"/>
                </a:solidFill>
                <a:effectLst>
                  <a:outerShdw blurRad="38100" dist="38100" dir="2700000" algn="tl">
                    <a:srgbClr val="000000">
                      <a:alpha val="43137"/>
                    </a:srgbClr>
                  </a:outerShdw>
                </a:effectLst>
                <a:latin typeface="Calibri" pitchFamily="34" charset="0"/>
              </a:rPr>
              <a:t>SECC Assistance During the</a:t>
            </a:r>
            <a:br>
              <a:rPr lang="en-US" sz="4000" dirty="0" smtClean="0">
                <a:solidFill>
                  <a:srgbClr val="FCD8BA"/>
                </a:solidFill>
                <a:effectLst>
                  <a:outerShdw blurRad="38100" dist="38100" dir="2700000" algn="tl">
                    <a:srgbClr val="000000">
                      <a:alpha val="43137"/>
                    </a:srgbClr>
                  </a:outerShdw>
                </a:effectLst>
                <a:latin typeface="Calibri" pitchFamily="34" charset="0"/>
              </a:rPr>
            </a:br>
            <a:r>
              <a:rPr lang="en-US" sz="4000" dirty="0" smtClean="0">
                <a:solidFill>
                  <a:srgbClr val="FCD8BA"/>
                </a:solidFill>
                <a:effectLst>
                  <a:outerShdw blurRad="38100" dist="38100" dir="2700000" algn="tl">
                    <a:srgbClr val="000000">
                      <a:alpha val="43137"/>
                    </a:srgbClr>
                  </a:outerShdw>
                </a:effectLst>
                <a:latin typeface="Calibri" pitchFamily="34" charset="0"/>
              </a:rPr>
              <a:t>Disaster/Emergency Phase</a:t>
            </a:r>
          </a:p>
        </p:txBody>
      </p:sp>
      <p:sp>
        <p:nvSpPr>
          <p:cNvPr id="22531" name="Rectangle 3"/>
          <p:cNvSpPr>
            <a:spLocks noChangeArrowheads="1"/>
          </p:cNvSpPr>
          <p:nvPr/>
        </p:nvSpPr>
        <p:spPr bwMode="auto">
          <a:xfrm>
            <a:off x="457200" y="1752600"/>
            <a:ext cx="8305800" cy="4648200"/>
          </a:xfrm>
          <a:prstGeom prst="rect">
            <a:avLst/>
          </a:prstGeom>
          <a:noFill/>
          <a:ln w="9525">
            <a:noFill/>
            <a:miter lim="800000"/>
            <a:headEnd/>
            <a:tailEnd/>
          </a:ln>
        </p:spPr>
        <p:txBody>
          <a:bodyPr/>
          <a:lstStyle/>
          <a:p>
            <a:pPr marL="342900" indent="-342900">
              <a:lnSpc>
                <a:spcPct val="90000"/>
              </a:lnSpc>
              <a:spcBef>
                <a:spcPts val="600"/>
              </a:spcBef>
              <a:spcAft>
                <a:spcPts val="600"/>
              </a:spcAft>
              <a:buClr>
                <a:srgbClr val="FF9900"/>
              </a:buClr>
              <a:buSzPct val="100000"/>
              <a:buFont typeface="Arial" pitchFamily="34" charset="0"/>
              <a:buChar char="•"/>
              <a:defRPr/>
            </a:pPr>
            <a:r>
              <a:rPr lang="en-US" sz="2400" dirty="0" smtClean="0">
                <a:effectLst>
                  <a:outerShdw blurRad="38100" dist="38100" dir="2700000" algn="tl">
                    <a:srgbClr val="000000">
                      <a:alpha val="43137"/>
                    </a:srgbClr>
                  </a:outerShdw>
                </a:effectLst>
                <a:latin typeface="Calibri" pitchFamily="34" charset="0"/>
              </a:rPr>
              <a:t>Respond </a:t>
            </a:r>
            <a:r>
              <a:rPr lang="en-US" sz="2400" dirty="0">
                <a:effectLst>
                  <a:outerShdw blurRad="38100" dist="38100" dir="2700000" algn="tl">
                    <a:srgbClr val="000000">
                      <a:alpha val="43137"/>
                    </a:srgbClr>
                  </a:outerShdw>
                </a:effectLst>
                <a:latin typeface="Calibri" pitchFamily="34" charset="0"/>
              </a:rPr>
              <a:t>to local requests for resources, equipment, and </a:t>
            </a:r>
            <a:r>
              <a:rPr lang="en-US" sz="2400" dirty="0" smtClean="0">
                <a:effectLst>
                  <a:outerShdw blurRad="38100" dist="38100" dir="2700000" algn="tl">
                    <a:srgbClr val="000000">
                      <a:alpha val="43137"/>
                    </a:srgbClr>
                  </a:outerShdw>
                </a:effectLst>
                <a:latin typeface="Calibri" pitchFamily="34" charset="0"/>
              </a:rPr>
              <a:t>personnel.</a:t>
            </a:r>
            <a:endParaRPr lang="en-US" sz="2400" dirty="0">
              <a:effectLst>
                <a:outerShdw blurRad="38100" dist="38100" dir="2700000" algn="tl">
                  <a:srgbClr val="000000">
                    <a:alpha val="43137"/>
                  </a:srgbClr>
                </a:outerShdw>
              </a:effectLst>
              <a:latin typeface="Calibri" pitchFamily="34" charset="0"/>
            </a:endParaRPr>
          </a:p>
          <a:p>
            <a:pPr marL="342900" indent="-342900">
              <a:lnSpc>
                <a:spcPct val="90000"/>
              </a:lnSpc>
              <a:spcBef>
                <a:spcPts val="600"/>
              </a:spcBef>
              <a:spcAft>
                <a:spcPts val="600"/>
              </a:spcAft>
              <a:buClr>
                <a:srgbClr val="FF9900"/>
              </a:buClr>
              <a:buSzPct val="100000"/>
              <a:buFont typeface="Arial" pitchFamily="34" charset="0"/>
              <a:buChar char="•"/>
              <a:defRPr/>
            </a:pPr>
            <a:r>
              <a:rPr lang="en-US" sz="2400" dirty="0">
                <a:effectLst>
                  <a:outerShdw blurRad="38100" dist="38100" dir="2700000" algn="tl">
                    <a:srgbClr val="000000">
                      <a:alpha val="43137"/>
                    </a:srgbClr>
                  </a:outerShdw>
                </a:effectLst>
                <a:latin typeface="Calibri" pitchFamily="34" charset="0"/>
              </a:rPr>
              <a:t>Coordinate/direct state and federal </a:t>
            </a:r>
            <a:r>
              <a:rPr lang="en-US" sz="2400" dirty="0" smtClean="0">
                <a:effectLst>
                  <a:outerShdw blurRad="38100" dist="38100" dir="2700000" algn="tl">
                    <a:srgbClr val="000000">
                      <a:alpha val="43137"/>
                    </a:srgbClr>
                  </a:outerShdw>
                </a:effectLst>
                <a:latin typeface="Calibri" pitchFamily="34" charset="0"/>
              </a:rPr>
              <a:t>resources.</a:t>
            </a:r>
            <a:endParaRPr lang="en-US" sz="2400" dirty="0">
              <a:effectLst>
                <a:outerShdw blurRad="38100" dist="38100" dir="2700000" algn="tl">
                  <a:srgbClr val="000000">
                    <a:alpha val="43137"/>
                  </a:srgbClr>
                </a:outerShdw>
              </a:effectLst>
              <a:latin typeface="Calibri" pitchFamily="34" charset="0"/>
            </a:endParaRPr>
          </a:p>
          <a:p>
            <a:pPr marL="342900" indent="-342900">
              <a:lnSpc>
                <a:spcPct val="90000"/>
              </a:lnSpc>
              <a:spcBef>
                <a:spcPts val="600"/>
              </a:spcBef>
              <a:spcAft>
                <a:spcPts val="600"/>
              </a:spcAft>
              <a:buClr>
                <a:srgbClr val="FF9900"/>
              </a:buClr>
              <a:buSzPct val="100000"/>
              <a:buFont typeface="Arial" pitchFamily="34" charset="0"/>
              <a:buChar char="•"/>
              <a:defRPr/>
            </a:pPr>
            <a:r>
              <a:rPr lang="en-US" sz="2400" dirty="0">
                <a:effectLst>
                  <a:outerShdw blurRad="38100" dist="38100" dir="2700000" algn="tl">
                    <a:srgbClr val="000000">
                      <a:alpha val="43137"/>
                    </a:srgbClr>
                  </a:outerShdw>
                </a:effectLst>
                <a:latin typeface="Calibri" pitchFamily="34" charset="0"/>
              </a:rPr>
              <a:t>Provide damage assessment evaluators for damaged buildings/facilities.</a:t>
            </a:r>
          </a:p>
          <a:p>
            <a:pPr marL="342900" indent="-342900">
              <a:lnSpc>
                <a:spcPct val="90000"/>
              </a:lnSpc>
              <a:spcBef>
                <a:spcPts val="600"/>
              </a:spcBef>
              <a:spcAft>
                <a:spcPts val="600"/>
              </a:spcAft>
              <a:buClr>
                <a:srgbClr val="FF9900"/>
              </a:buClr>
              <a:buSzPct val="100000"/>
              <a:buFont typeface="Arial" pitchFamily="34" charset="0"/>
              <a:buChar char="•"/>
              <a:defRPr/>
            </a:pPr>
            <a:r>
              <a:rPr lang="en-US" sz="2400" dirty="0">
                <a:effectLst>
                  <a:outerShdw blurRad="38100" dist="38100" dir="2700000" algn="tl">
                    <a:srgbClr val="000000">
                      <a:alpha val="43137"/>
                    </a:srgbClr>
                  </a:outerShdw>
                </a:effectLst>
                <a:latin typeface="Calibri" pitchFamily="34" charset="0"/>
              </a:rPr>
              <a:t>Provide additional IMT and liaison support.</a:t>
            </a:r>
          </a:p>
          <a:p>
            <a:pPr marL="342900" indent="-342900">
              <a:lnSpc>
                <a:spcPct val="90000"/>
              </a:lnSpc>
              <a:spcBef>
                <a:spcPts val="600"/>
              </a:spcBef>
              <a:spcAft>
                <a:spcPts val="600"/>
              </a:spcAft>
              <a:buClr>
                <a:srgbClr val="FF9900"/>
              </a:buClr>
              <a:buSzPct val="100000"/>
              <a:buFont typeface="Arial" pitchFamily="34" charset="0"/>
              <a:buChar char="•"/>
              <a:defRPr/>
            </a:pPr>
            <a:r>
              <a:rPr lang="en-US" sz="2400" dirty="0">
                <a:effectLst>
                  <a:outerShdw blurRad="38100" dist="38100" dir="2700000" algn="tl">
                    <a:srgbClr val="000000">
                      <a:alpha val="43137"/>
                    </a:srgbClr>
                  </a:outerShdw>
                </a:effectLst>
                <a:latin typeface="Calibri" pitchFamily="34" charset="0"/>
              </a:rPr>
              <a:t>Review local disaster declarations and requests for State </a:t>
            </a:r>
            <a:r>
              <a:rPr lang="en-US" sz="2400" dirty="0" smtClean="0">
                <a:effectLst>
                  <a:outerShdw blurRad="38100" dist="38100" dir="2700000" algn="tl">
                    <a:srgbClr val="000000">
                      <a:alpha val="43137"/>
                    </a:srgbClr>
                  </a:outerShdw>
                </a:effectLst>
                <a:latin typeface="Calibri" pitchFamily="34" charset="0"/>
              </a:rPr>
              <a:t>assistance.</a:t>
            </a:r>
            <a:endParaRPr lang="en-US" sz="2400" dirty="0">
              <a:effectLst>
                <a:outerShdw blurRad="38100" dist="38100" dir="2700000" algn="tl">
                  <a:srgbClr val="000000">
                    <a:alpha val="43137"/>
                  </a:srgbClr>
                </a:outerShdw>
              </a:effectLst>
              <a:latin typeface="Calibri" pitchFamily="34" charset="0"/>
            </a:endParaRPr>
          </a:p>
          <a:p>
            <a:pPr marL="342900" indent="-342900">
              <a:lnSpc>
                <a:spcPct val="90000"/>
              </a:lnSpc>
              <a:spcBef>
                <a:spcPts val="600"/>
              </a:spcBef>
              <a:spcAft>
                <a:spcPts val="600"/>
              </a:spcAft>
              <a:buClr>
                <a:srgbClr val="FF9900"/>
              </a:buClr>
              <a:buSzPct val="100000"/>
              <a:buFont typeface="Arial" pitchFamily="34" charset="0"/>
              <a:buChar char="•"/>
              <a:defRPr/>
            </a:pPr>
            <a:r>
              <a:rPr lang="en-US" sz="2400" dirty="0">
                <a:effectLst>
                  <a:outerShdw blurRad="38100" dist="38100" dir="2700000" algn="tl">
                    <a:srgbClr val="000000">
                      <a:alpha val="43137"/>
                    </a:srgbClr>
                  </a:outerShdw>
                </a:effectLst>
                <a:latin typeface="Calibri" pitchFamily="34" charset="0"/>
              </a:rPr>
              <a:t>Assist with initial life-safety and damage assessments and cost estimates.</a:t>
            </a: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rrowheads="1"/>
          </p:cNvSpPr>
          <p:nvPr>
            <p:ph type="title"/>
          </p:nvPr>
        </p:nvSpPr>
        <p:spPr>
          <a:xfrm>
            <a:off x="533400" y="228600"/>
            <a:ext cx="8308975" cy="914400"/>
          </a:xfrm>
        </p:spPr>
        <p:txBody>
          <a:bodyPr>
            <a:normAutofit/>
          </a:bodyPr>
          <a:lstStyle/>
          <a:p>
            <a:pPr fontAlgn="auto">
              <a:spcAft>
                <a:spcPts val="0"/>
              </a:spcAft>
              <a:defRPr/>
            </a:pPr>
            <a:r>
              <a:rPr lang="en-US" sz="4000" dirty="0" smtClean="0">
                <a:solidFill>
                  <a:srgbClr val="FCD8BA"/>
                </a:solidFill>
                <a:latin typeface="Calibri" pitchFamily="34" charset="0"/>
              </a:rPr>
              <a:t>Agency Liaison Corps</a:t>
            </a:r>
            <a:endParaRPr lang="en-US" sz="4000" dirty="0">
              <a:solidFill>
                <a:srgbClr val="FCD8BA"/>
              </a:solidFill>
              <a:latin typeface="Calibri" pitchFamily="34" charset="0"/>
            </a:endParaRPr>
          </a:p>
        </p:txBody>
      </p:sp>
      <p:sp>
        <p:nvSpPr>
          <p:cNvPr id="14339" name="Text Box 4"/>
          <p:cNvSpPr txBox="1">
            <a:spLocks noChangeArrowheads="1"/>
          </p:cNvSpPr>
          <p:nvPr/>
        </p:nvSpPr>
        <p:spPr bwMode="auto">
          <a:xfrm>
            <a:off x="4251325" y="3536950"/>
            <a:ext cx="184150" cy="366713"/>
          </a:xfrm>
          <a:prstGeom prst="rect">
            <a:avLst/>
          </a:prstGeom>
          <a:noFill/>
          <a:ln w="9525">
            <a:noFill/>
            <a:miter lim="800000"/>
            <a:headEnd/>
            <a:tailEnd/>
          </a:ln>
        </p:spPr>
        <p:txBody>
          <a:bodyPr wrap="none">
            <a:spAutoFit/>
          </a:bodyPr>
          <a:lstStyle/>
          <a:p>
            <a:endParaRPr lang="en-US" dirty="0"/>
          </a:p>
        </p:txBody>
      </p:sp>
      <p:sp>
        <p:nvSpPr>
          <p:cNvPr id="14341" name="Text Box 15"/>
          <p:cNvSpPr txBox="1">
            <a:spLocks noChangeArrowheads="1"/>
          </p:cNvSpPr>
          <p:nvPr/>
        </p:nvSpPr>
        <p:spPr bwMode="auto">
          <a:xfrm>
            <a:off x="7467600" y="2514600"/>
            <a:ext cx="184150" cy="366713"/>
          </a:xfrm>
          <a:prstGeom prst="rect">
            <a:avLst/>
          </a:prstGeom>
          <a:noFill/>
          <a:ln w="9525">
            <a:noFill/>
            <a:miter lim="800000"/>
            <a:headEnd/>
            <a:tailEnd/>
          </a:ln>
        </p:spPr>
        <p:txBody>
          <a:bodyPr wrap="none">
            <a:spAutoFit/>
          </a:bodyPr>
          <a:lstStyle/>
          <a:p>
            <a:endParaRPr lang="en-US" dirty="0"/>
          </a:p>
        </p:txBody>
      </p:sp>
      <p:sp>
        <p:nvSpPr>
          <p:cNvPr id="16" name="Rectangle 17"/>
          <p:cNvSpPr>
            <a:spLocks noChangeArrowheads="1"/>
          </p:cNvSpPr>
          <p:nvPr/>
        </p:nvSpPr>
        <p:spPr bwMode="auto">
          <a:xfrm>
            <a:off x="838200" y="1981200"/>
            <a:ext cx="2133600" cy="9144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defRPr/>
            </a:pPr>
            <a:r>
              <a:rPr lang="en-US" dirty="0">
                <a:effectLst>
                  <a:outerShdw blurRad="38100" dist="38100" dir="2700000" algn="tl">
                    <a:srgbClr val="000000"/>
                  </a:outerShdw>
                </a:effectLst>
                <a:latin typeface="Calibri" pitchFamily="34" charset="0"/>
              </a:rPr>
              <a:t>Military support</a:t>
            </a:r>
          </a:p>
          <a:p>
            <a:pPr algn="ctr">
              <a:defRPr/>
            </a:pPr>
            <a:r>
              <a:rPr lang="en-US" dirty="0" smtClean="0">
                <a:effectLst>
                  <a:outerShdw blurRad="38100" dist="38100" dir="2700000" algn="tl">
                    <a:srgbClr val="000000"/>
                  </a:outerShdw>
                </a:effectLst>
                <a:latin typeface="Calibri" pitchFamily="34" charset="0"/>
              </a:rPr>
              <a:t>(AKNG, DOD, </a:t>
            </a:r>
          </a:p>
          <a:p>
            <a:pPr algn="ctr">
              <a:defRPr/>
            </a:pPr>
            <a:r>
              <a:rPr lang="en-US" dirty="0" smtClean="0">
                <a:effectLst>
                  <a:outerShdw blurRad="38100" dist="38100" dir="2700000" algn="tl">
                    <a:srgbClr val="000000"/>
                  </a:outerShdw>
                </a:effectLst>
                <a:latin typeface="Calibri" pitchFamily="34" charset="0"/>
              </a:rPr>
              <a:t>USCG, CAP)</a:t>
            </a:r>
            <a:endParaRPr lang="en-US" dirty="0">
              <a:effectLst>
                <a:outerShdw blurRad="38100" dist="38100" dir="2700000" algn="tl">
                  <a:srgbClr val="000000"/>
                </a:outerShdw>
              </a:effectLst>
              <a:latin typeface="Calibri" pitchFamily="34" charset="0"/>
            </a:endParaRPr>
          </a:p>
        </p:txBody>
      </p:sp>
      <p:sp>
        <p:nvSpPr>
          <p:cNvPr id="17" name="Rectangle 20"/>
          <p:cNvSpPr>
            <a:spLocks noChangeArrowheads="1"/>
          </p:cNvSpPr>
          <p:nvPr/>
        </p:nvSpPr>
        <p:spPr bwMode="auto">
          <a:xfrm>
            <a:off x="3352800" y="1981200"/>
            <a:ext cx="1905000" cy="9906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en-US" dirty="0" smtClean="0">
                <a:effectLst>
                  <a:outerShdw blurRad="38100" dist="38100" dir="2700000" algn="tl">
                    <a:srgbClr val="000000"/>
                  </a:outerShdw>
                </a:effectLst>
                <a:latin typeface="Calibri" pitchFamily="34" charset="0"/>
              </a:rPr>
              <a:t>Public Safety</a:t>
            </a:r>
            <a:endParaRPr lang="en-US" dirty="0">
              <a:effectLst>
                <a:outerShdw blurRad="38100" dist="38100" dir="2700000" algn="tl">
                  <a:srgbClr val="000000"/>
                </a:outerShdw>
              </a:effectLst>
              <a:latin typeface="Calibri" pitchFamily="34" charset="0"/>
            </a:endParaRPr>
          </a:p>
          <a:p>
            <a:pPr algn="ctr">
              <a:defRPr/>
            </a:pPr>
            <a:r>
              <a:rPr lang="en-US" dirty="0" smtClean="0">
                <a:effectLst>
                  <a:outerShdw blurRad="38100" dist="38100" dir="2700000" algn="tl">
                    <a:srgbClr val="000000"/>
                  </a:outerShdw>
                </a:effectLst>
                <a:latin typeface="Calibri" pitchFamily="34" charset="0"/>
              </a:rPr>
              <a:t>(DPS, DOF, ASDF)</a:t>
            </a:r>
            <a:endParaRPr lang="en-US" dirty="0">
              <a:effectLst>
                <a:outerShdw blurRad="38100" dist="38100" dir="2700000" algn="tl">
                  <a:srgbClr val="000000"/>
                </a:outerShdw>
              </a:effectLst>
              <a:latin typeface="Calibri" pitchFamily="34" charset="0"/>
            </a:endParaRPr>
          </a:p>
        </p:txBody>
      </p:sp>
      <p:sp>
        <p:nvSpPr>
          <p:cNvPr id="18" name="Rectangle 20"/>
          <p:cNvSpPr>
            <a:spLocks noChangeArrowheads="1"/>
          </p:cNvSpPr>
          <p:nvPr/>
        </p:nvSpPr>
        <p:spPr bwMode="auto">
          <a:xfrm>
            <a:off x="838200" y="3429000"/>
            <a:ext cx="2133600" cy="914400"/>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defRPr/>
            </a:pPr>
            <a:r>
              <a:rPr lang="en-US" dirty="0" smtClean="0">
                <a:effectLst>
                  <a:outerShdw blurRad="38100" dist="38100" dir="2700000" algn="tl">
                    <a:srgbClr val="000000"/>
                  </a:outerShdw>
                </a:effectLst>
                <a:latin typeface="Calibri" pitchFamily="34" charset="0"/>
              </a:rPr>
              <a:t>Public Works</a:t>
            </a:r>
            <a:endParaRPr lang="en-US" dirty="0">
              <a:effectLst>
                <a:outerShdw blurRad="38100" dist="38100" dir="2700000" algn="tl">
                  <a:srgbClr val="000000"/>
                </a:outerShdw>
              </a:effectLst>
              <a:latin typeface="Calibri" pitchFamily="34" charset="0"/>
            </a:endParaRPr>
          </a:p>
          <a:p>
            <a:pPr algn="ctr">
              <a:defRPr/>
            </a:pPr>
            <a:r>
              <a:rPr lang="en-US" dirty="0" smtClean="0">
                <a:effectLst>
                  <a:outerShdw blurRad="38100" dist="38100" dir="2700000" algn="tl">
                    <a:srgbClr val="000000"/>
                  </a:outerShdw>
                </a:effectLst>
                <a:latin typeface="Calibri" pitchFamily="34" charset="0"/>
              </a:rPr>
              <a:t>[(DOT&amp;PF, AKRR, </a:t>
            </a:r>
          </a:p>
          <a:p>
            <a:pPr algn="ctr">
              <a:defRPr/>
            </a:pPr>
            <a:r>
              <a:rPr lang="en-US" dirty="0" smtClean="0">
                <a:effectLst>
                  <a:outerShdw blurRad="38100" dist="38100" dir="2700000" algn="tl">
                    <a:srgbClr val="000000"/>
                  </a:outerShdw>
                </a:effectLst>
                <a:latin typeface="Calibri" pitchFamily="34" charset="0"/>
              </a:rPr>
              <a:t>DEC (AEA,VSW)]</a:t>
            </a:r>
            <a:endParaRPr lang="en-US" dirty="0">
              <a:effectLst>
                <a:outerShdw blurRad="38100" dist="38100" dir="2700000" algn="tl">
                  <a:srgbClr val="000000"/>
                </a:outerShdw>
              </a:effectLst>
              <a:latin typeface="Calibri" pitchFamily="34" charset="0"/>
            </a:endParaRPr>
          </a:p>
        </p:txBody>
      </p:sp>
      <p:sp>
        <p:nvSpPr>
          <p:cNvPr id="19" name="Rectangle 20"/>
          <p:cNvSpPr>
            <a:spLocks noChangeArrowheads="1"/>
          </p:cNvSpPr>
          <p:nvPr/>
        </p:nvSpPr>
        <p:spPr bwMode="auto">
          <a:xfrm>
            <a:off x="5486400" y="3429000"/>
            <a:ext cx="2286000" cy="914400"/>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a:defRPr/>
            </a:pPr>
            <a:r>
              <a:rPr lang="en-US" dirty="0" smtClean="0">
                <a:effectLst>
                  <a:outerShdw blurRad="38100" dist="38100" dir="2700000" algn="tl">
                    <a:srgbClr val="000000"/>
                  </a:outerShdw>
                </a:effectLst>
                <a:latin typeface="Calibri" pitchFamily="34" charset="0"/>
              </a:rPr>
              <a:t>Health/Human Services</a:t>
            </a:r>
            <a:endParaRPr lang="en-US" dirty="0">
              <a:effectLst>
                <a:outerShdw blurRad="38100" dist="38100" dir="2700000" algn="tl">
                  <a:srgbClr val="000000"/>
                </a:outerShdw>
              </a:effectLst>
              <a:latin typeface="Calibri" pitchFamily="34" charset="0"/>
            </a:endParaRPr>
          </a:p>
          <a:p>
            <a:pPr algn="ctr">
              <a:defRPr/>
            </a:pPr>
            <a:r>
              <a:rPr lang="en-US" dirty="0" smtClean="0">
                <a:effectLst>
                  <a:outerShdw blurRad="38100" dist="38100" dir="2700000" algn="tl">
                    <a:srgbClr val="000000"/>
                  </a:outerShdw>
                </a:effectLst>
                <a:latin typeface="Calibri" pitchFamily="34" charset="0"/>
              </a:rPr>
              <a:t>(DHSS, DCCED)</a:t>
            </a:r>
            <a:endParaRPr lang="en-US" dirty="0">
              <a:effectLst>
                <a:outerShdw blurRad="38100" dist="38100" dir="2700000" algn="tl">
                  <a:srgbClr val="000000"/>
                </a:outerShdw>
              </a:effectLst>
              <a:latin typeface="Calibri" pitchFamily="34" charset="0"/>
            </a:endParaRPr>
          </a:p>
        </p:txBody>
      </p:sp>
      <p:sp>
        <p:nvSpPr>
          <p:cNvPr id="20" name="Rectangle 20"/>
          <p:cNvSpPr>
            <a:spLocks noChangeArrowheads="1"/>
          </p:cNvSpPr>
          <p:nvPr/>
        </p:nvSpPr>
        <p:spPr bwMode="auto">
          <a:xfrm>
            <a:off x="3200400" y="4876800"/>
            <a:ext cx="2133600" cy="9906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defRPr/>
            </a:pPr>
            <a:r>
              <a:rPr lang="en-US" dirty="0" smtClean="0">
                <a:effectLst>
                  <a:outerShdw blurRad="38100" dist="38100" dir="2700000" algn="tl">
                    <a:srgbClr val="000000"/>
                  </a:outerShdw>
                </a:effectLst>
                <a:latin typeface="Calibri" pitchFamily="34" charset="0"/>
              </a:rPr>
              <a:t>Natural Resources</a:t>
            </a:r>
            <a:endParaRPr lang="en-US" dirty="0">
              <a:effectLst>
                <a:outerShdw blurRad="38100" dist="38100" dir="2700000" algn="tl">
                  <a:srgbClr val="000000"/>
                </a:outerShdw>
              </a:effectLst>
              <a:latin typeface="Calibri" pitchFamily="34" charset="0"/>
            </a:endParaRPr>
          </a:p>
          <a:p>
            <a:pPr algn="ctr">
              <a:defRPr/>
            </a:pPr>
            <a:r>
              <a:rPr lang="en-US" dirty="0" smtClean="0">
                <a:effectLst>
                  <a:outerShdw blurRad="38100" dist="38100" dir="2700000" algn="tl">
                    <a:srgbClr val="000000"/>
                  </a:outerShdw>
                </a:effectLst>
                <a:latin typeface="Calibri" pitchFamily="34" charset="0"/>
              </a:rPr>
              <a:t>[(DNR (DOF), DF&amp;G, </a:t>
            </a:r>
          </a:p>
          <a:p>
            <a:pPr algn="ctr">
              <a:defRPr/>
            </a:pPr>
            <a:r>
              <a:rPr lang="en-US" dirty="0" smtClean="0">
                <a:effectLst>
                  <a:outerShdw blurRad="38100" dist="38100" dir="2700000" algn="tl">
                    <a:srgbClr val="000000"/>
                  </a:outerShdw>
                </a:effectLst>
                <a:latin typeface="Calibri" pitchFamily="34" charset="0"/>
              </a:rPr>
              <a:t>DEC (SPAR)]</a:t>
            </a:r>
            <a:endParaRPr lang="en-US" dirty="0">
              <a:effectLst>
                <a:outerShdw blurRad="38100" dist="38100" dir="2700000" algn="tl">
                  <a:srgbClr val="000000"/>
                </a:outerShdw>
              </a:effectLst>
              <a:latin typeface="Calibri" pitchFamily="34" charset="0"/>
            </a:endParaRPr>
          </a:p>
        </p:txBody>
      </p:sp>
      <p:sp>
        <p:nvSpPr>
          <p:cNvPr id="21" name="Rectangle 22"/>
          <p:cNvSpPr>
            <a:spLocks noChangeArrowheads="1"/>
          </p:cNvSpPr>
          <p:nvPr/>
        </p:nvSpPr>
        <p:spPr bwMode="auto">
          <a:xfrm>
            <a:off x="5486400" y="1981200"/>
            <a:ext cx="2133600" cy="990600"/>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defRPr/>
            </a:pPr>
            <a:r>
              <a:rPr lang="en-US" dirty="0" smtClean="0">
                <a:effectLst>
                  <a:outerShdw blurRad="38100" dist="38100" dir="2700000" algn="tl">
                    <a:srgbClr val="000000"/>
                  </a:outerShdw>
                </a:effectLst>
                <a:latin typeface="Calibri" pitchFamily="34" charset="0"/>
              </a:rPr>
              <a:t>Specialized/Technical</a:t>
            </a:r>
          </a:p>
          <a:p>
            <a:pPr algn="ctr">
              <a:defRPr/>
            </a:pPr>
            <a:r>
              <a:rPr lang="en-US" dirty="0" smtClean="0">
                <a:effectLst>
                  <a:outerShdw blurRad="38100" dist="38100" dir="2700000" algn="tl">
                    <a:srgbClr val="000000"/>
                  </a:outerShdw>
                </a:effectLst>
                <a:latin typeface="Calibri" pitchFamily="34" charset="0"/>
              </a:rPr>
              <a:t> Assistance</a:t>
            </a:r>
          </a:p>
          <a:p>
            <a:pPr algn="ctr">
              <a:defRPr/>
            </a:pPr>
            <a:r>
              <a:rPr lang="en-US" dirty="0" smtClean="0">
                <a:effectLst>
                  <a:outerShdw blurRad="38100" dist="38100" dir="2700000" algn="tl">
                    <a:srgbClr val="000000"/>
                  </a:outerShdw>
                </a:effectLst>
                <a:latin typeface="Calibri" pitchFamily="34" charset="0"/>
              </a:rPr>
              <a:t>(NWS, AVO, USACE )</a:t>
            </a:r>
            <a:endParaRPr lang="en-US" dirty="0">
              <a:effectLst>
                <a:outerShdw blurRad="38100" dist="38100" dir="2700000" algn="tl">
                  <a:srgbClr val="000000"/>
                </a:outerShdw>
              </a:effectLst>
              <a:latin typeface="Calibri" pitchFamily="34" charset="0"/>
            </a:endParaRPr>
          </a:p>
        </p:txBody>
      </p:sp>
      <p:sp>
        <p:nvSpPr>
          <p:cNvPr id="11" name="Rectangle 22"/>
          <p:cNvSpPr>
            <a:spLocks noChangeArrowheads="1"/>
          </p:cNvSpPr>
          <p:nvPr/>
        </p:nvSpPr>
        <p:spPr bwMode="auto">
          <a:xfrm>
            <a:off x="838200" y="4800600"/>
            <a:ext cx="2133600" cy="1066800"/>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a:defRPr/>
            </a:pPr>
            <a:r>
              <a:rPr lang="en-US" dirty="0" smtClean="0">
                <a:effectLst>
                  <a:outerShdw blurRad="38100" dist="38100" dir="2700000" algn="tl">
                    <a:srgbClr val="000000"/>
                  </a:outerShdw>
                </a:effectLst>
                <a:latin typeface="Calibri" pitchFamily="34" charset="0"/>
              </a:rPr>
              <a:t>Disaster Assistance</a:t>
            </a:r>
          </a:p>
          <a:p>
            <a:pPr algn="ctr">
              <a:defRPr/>
            </a:pPr>
            <a:r>
              <a:rPr lang="en-US" dirty="0" smtClean="0">
                <a:effectLst>
                  <a:outerShdw blurRad="38100" dist="38100" dir="2700000" algn="tl">
                    <a:srgbClr val="000000"/>
                  </a:outerShdw>
                </a:effectLst>
                <a:latin typeface="Calibri" pitchFamily="34" charset="0"/>
              </a:rPr>
              <a:t>(FEMA, Red Cross</a:t>
            </a:r>
          </a:p>
          <a:p>
            <a:pPr algn="ctr">
              <a:defRPr/>
            </a:pPr>
            <a:r>
              <a:rPr lang="en-US" dirty="0" smtClean="0">
                <a:effectLst>
                  <a:outerShdw blurRad="38100" dist="38100" dir="2700000" algn="tl">
                    <a:srgbClr val="000000"/>
                  </a:outerShdw>
                </a:effectLst>
                <a:latin typeface="Calibri" pitchFamily="34" charset="0"/>
              </a:rPr>
              <a:t>AK VOADs)</a:t>
            </a:r>
            <a:endParaRPr lang="en-US" dirty="0">
              <a:effectLst>
                <a:outerShdw blurRad="38100" dist="38100" dir="2700000" algn="tl">
                  <a:srgbClr val="000000"/>
                </a:outerShdw>
              </a:effectLst>
              <a:latin typeface="Calibri" pitchFamily="34" charset="0"/>
            </a:endParaRPr>
          </a:p>
        </p:txBody>
      </p:sp>
      <p:sp>
        <p:nvSpPr>
          <p:cNvPr id="12" name="Rectangle 22"/>
          <p:cNvSpPr>
            <a:spLocks noChangeArrowheads="1"/>
          </p:cNvSpPr>
          <p:nvPr/>
        </p:nvSpPr>
        <p:spPr bwMode="auto">
          <a:xfrm>
            <a:off x="5562600" y="4800600"/>
            <a:ext cx="2286000" cy="12192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en-US" dirty="0" smtClean="0">
                <a:effectLst>
                  <a:outerShdw blurRad="38100" dist="38100" dir="2700000" algn="tl">
                    <a:srgbClr val="000000"/>
                  </a:outerShdw>
                </a:effectLst>
                <a:latin typeface="Calibri" pitchFamily="34" charset="0"/>
              </a:rPr>
              <a:t>Government</a:t>
            </a:r>
          </a:p>
          <a:p>
            <a:pPr algn="ctr">
              <a:defRPr/>
            </a:pPr>
            <a:r>
              <a:rPr lang="en-US" dirty="0" smtClean="0">
                <a:effectLst>
                  <a:outerShdw blurRad="38100" dist="38100" dir="2700000" algn="tl">
                    <a:srgbClr val="000000"/>
                  </a:outerShdw>
                </a:effectLst>
                <a:latin typeface="Calibri" pitchFamily="34" charset="0"/>
              </a:rPr>
              <a:t>(Governor’s Office, </a:t>
            </a:r>
          </a:p>
          <a:p>
            <a:pPr algn="ctr">
              <a:defRPr/>
            </a:pPr>
            <a:r>
              <a:rPr lang="en-US" dirty="0" smtClean="0">
                <a:effectLst>
                  <a:outerShdw blurRad="38100" dist="38100" dir="2700000" algn="tl">
                    <a:srgbClr val="000000"/>
                  </a:outerShdw>
                </a:effectLst>
                <a:latin typeface="Calibri" pitchFamily="34" charset="0"/>
              </a:rPr>
              <a:t>Legislature Rep, </a:t>
            </a:r>
          </a:p>
          <a:p>
            <a:pPr algn="ctr">
              <a:defRPr/>
            </a:pPr>
            <a:r>
              <a:rPr lang="en-US" dirty="0" smtClean="0">
                <a:effectLst>
                  <a:outerShdw blurRad="38100" dist="38100" dir="2700000" algn="tl">
                    <a:srgbClr val="000000"/>
                  </a:outerShdw>
                </a:effectLst>
                <a:latin typeface="Calibri" pitchFamily="34" charset="0"/>
              </a:rPr>
              <a:t>Local Gov Rep)</a:t>
            </a:r>
            <a:endParaRPr lang="en-US" dirty="0">
              <a:effectLst>
                <a:outerShdw blurRad="38100" dist="38100" dir="2700000" algn="tl">
                  <a:srgbClr val="000000"/>
                </a:outerShdw>
              </a:effectLst>
              <a:latin typeface="Calibri" pitchFamily="34" charset="0"/>
            </a:endParaRPr>
          </a:p>
        </p:txBody>
      </p:sp>
      <p:sp>
        <p:nvSpPr>
          <p:cNvPr id="13" name="Rectangle 20"/>
          <p:cNvSpPr>
            <a:spLocks noChangeArrowheads="1"/>
          </p:cNvSpPr>
          <p:nvPr/>
        </p:nvSpPr>
        <p:spPr bwMode="auto">
          <a:xfrm>
            <a:off x="3505200" y="3352800"/>
            <a:ext cx="1524000" cy="990600"/>
          </a:xfrm>
          <a:prstGeom prst="rect">
            <a:avLst/>
          </a:prstGeom>
          <a:ln>
            <a:headEnd/>
            <a:tailEnd/>
          </a:ln>
        </p:spPr>
        <p:style>
          <a:lnRef idx="3">
            <a:schemeClr val="lt1"/>
          </a:lnRef>
          <a:fillRef idx="1">
            <a:schemeClr val="dk1"/>
          </a:fillRef>
          <a:effectRef idx="1">
            <a:schemeClr val="dk1"/>
          </a:effectRef>
          <a:fontRef idx="minor">
            <a:schemeClr val="lt1"/>
          </a:fontRef>
        </p:style>
        <p:txBody>
          <a:bodyPr wrap="none" anchor="ctr"/>
          <a:lstStyle/>
          <a:p>
            <a:pPr algn="ctr">
              <a:defRPr/>
            </a:pPr>
            <a:r>
              <a:rPr lang="en-US" dirty="0" smtClean="0">
                <a:effectLst>
                  <a:outerShdw blurRad="38100" dist="38100" dir="2700000" algn="tl">
                    <a:srgbClr val="000000"/>
                  </a:outerShdw>
                </a:effectLst>
                <a:latin typeface="Calibri" pitchFamily="34" charset="0"/>
              </a:rPr>
              <a:t>SECC</a:t>
            </a:r>
            <a:endParaRPr lang="en-US" dirty="0">
              <a:effectLst>
                <a:outerShdw blurRad="38100" dist="38100" dir="2700000" algn="tl">
                  <a:srgbClr val="000000"/>
                </a:outerShdw>
              </a:effectLst>
              <a:latin typeface="Calibri" pitchFamily="34" charset="0"/>
            </a:endParaRPr>
          </a:p>
        </p:txBody>
      </p:sp>
      <p:cxnSp>
        <p:nvCxnSpPr>
          <p:cNvPr id="14" name="Straight Connector 13"/>
          <p:cNvCxnSpPr/>
          <p:nvPr/>
        </p:nvCxnSpPr>
        <p:spPr>
          <a:xfrm flipV="1">
            <a:off x="5029200" y="2971800"/>
            <a:ext cx="457200" cy="381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2971800" y="2895600"/>
            <a:ext cx="53340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a:off x="5029200" y="4343400"/>
            <a:ext cx="53340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971800" y="4343400"/>
            <a:ext cx="53340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3" idx="2"/>
          </p:cNvCxnSpPr>
          <p:nvPr/>
        </p:nvCxnSpPr>
        <p:spPr>
          <a:xfrm rot="5400000" flipH="1" flipV="1">
            <a:off x="4000500" y="4610100"/>
            <a:ext cx="533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3" idx="0"/>
          </p:cNvCxnSpPr>
          <p:nvPr/>
        </p:nvCxnSpPr>
        <p:spPr>
          <a:xfrm rot="5400000" flipH="1" flipV="1">
            <a:off x="4076700" y="3162300"/>
            <a:ext cx="381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9" idx="1"/>
          </p:cNvCxnSpPr>
          <p:nvPr/>
        </p:nvCxnSpPr>
        <p:spPr>
          <a:xfrm rot="10800000">
            <a:off x="5029200" y="3886200"/>
            <a:ext cx="457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18" idx="3"/>
          </p:cNvCxnSpPr>
          <p:nvPr/>
        </p:nvCxnSpPr>
        <p:spPr>
          <a:xfrm rot="10800000">
            <a:off x="2971800" y="3886200"/>
            <a:ext cx="457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CD8BA"/>
                </a:solidFill>
              </a:rPr>
              <a:t>SECC Liaisons</a:t>
            </a:r>
            <a:endParaRPr lang="en-US" dirty="0">
              <a:solidFill>
                <a:srgbClr val="FCD8BA"/>
              </a:solidFill>
            </a:endParaRPr>
          </a:p>
        </p:txBody>
      </p:sp>
      <p:sp>
        <p:nvSpPr>
          <p:cNvPr id="3" name="Content Placeholder 2"/>
          <p:cNvSpPr>
            <a:spLocks noGrp="1"/>
          </p:cNvSpPr>
          <p:nvPr>
            <p:ph idx="1"/>
          </p:nvPr>
        </p:nvSpPr>
        <p:spPr>
          <a:xfrm>
            <a:off x="533400" y="1447800"/>
            <a:ext cx="8229600" cy="4709160"/>
          </a:xfrm>
        </p:spPr>
        <p:txBody>
          <a:bodyPr>
            <a:noAutofit/>
          </a:bodyPr>
          <a:lstStyle/>
          <a:p>
            <a:pPr marL="0">
              <a:spcBef>
                <a:spcPts val="600"/>
              </a:spcBef>
              <a:buNone/>
            </a:pPr>
            <a:r>
              <a:rPr lang="en-US" sz="2400" dirty="0" smtClean="0">
                <a:effectLst>
                  <a:outerShdw blurRad="38100" dist="38100" dir="2700000" algn="tl">
                    <a:srgbClr val="000000">
                      <a:alpha val="43137"/>
                    </a:srgbClr>
                  </a:outerShdw>
                </a:effectLst>
                <a:latin typeface="Calibri" pitchFamily="34" charset="0"/>
              </a:rPr>
              <a:t>To achieve a coordinated response to an emergency, the SECC liaison should have the following:</a:t>
            </a:r>
          </a:p>
          <a:p>
            <a:pPr marL="457200" lvl="1" fontAlgn="base" hangingPunct="0">
              <a:spcBef>
                <a:spcPts val="600"/>
              </a:spcBef>
              <a:buSzPct val="100000"/>
              <a:buFont typeface="Arial" pitchFamily="34" charset="0"/>
              <a:buChar char="•"/>
            </a:pPr>
            <a:r>
              <a:rPr lang="en-US" sz="2200" dirty="0" smtClean="0">
                <a:effectLst>
                  <a:outerShdw blurRad="38100" dist="38100" dir="2700000" algn="tl">
                    <a:srgbClr val="000000">
                      <a:alpha val="43137"/>
                    </a:srgbClr>
                  </a:outerShdw>
                </a:effectLst>
                <a:latin typeface="Calibri" pitchFamily="34" charset="0"/>
              </a:rPr>
              <a:t>Authorization to act as single point-of-contact between their agency and SECC Operations.</a:t>
            </a:r>
          </a:p>
          <a:p>
            <a:pPr marL="457200" lvl="1" fontAlgn="base" hangingPunct="0">
              <a:spcBef>
                <a:spcPts val="600"/>
              </a:spcBef>
              <a:buSzPct val="100000"/>
              <a:buFont typeface="Arial" pitchFamily="34" charset="0"/>
              <a:buChar char="•"/>
            </a:pPr>
            <a:r>
              <a:rPr lang="en-US" sz="2200" dirty="0" smtClean="0">
                <a:effectLst>
                  <a:outerShdw blurRad="38100" dist="38100" dir="2700000" algn="tl">
                    <a:srgbClr val="000000">
                      <a:alpha val="43137"/>
                    </a:srgbClr>
                  </a:outerShdw>
                </a:effectLst>
                <a:latin typeface="Calibri" pitchFamily="34" charset="0"/>
              </a:rPr>
              <a:t>Up-to-date knowledge on the status of agency facilities.</a:t>
            </a:r>
          </a:p>
          <a:p>
            <a:pPr marL="457200" lvl="1" fontAlgn="base" hangingPunct="0">
              <a:spcBef>
                <a:spcPts val="600"/>
              </a:spcBef>
              <a:buSzPct val="100000"/>
              <a:buFont typeface="Arial" pitchFamily="34" charset="0"/>
              <a:buChar char="•"/>
            </a:pPr>
            <a:r>
              <a:rPr lang="en-US" sz="2200" dirty="0" smtClean="0">
                <a:effectLst>
                  <a:outerShdw blurRad="38100" dist="38100" dir="2700000" algn="tl">
                    <a:srgbClr val="000000">
                      <a:alpha val="43137"/>
                    </a:srgbClr>
                  </a:outerShdw>
                </a:effectLst>
                <a:latin typeface="Calibri" pitchFamily="34" charset="0"/>
              </a:rPr>
              <a:t>Working knowledge of agency capabilities and resources</a:t>
            </a:r>
          </a:p>
          <a:p>
            <a:pPr marL="914400" lvl="2" fontAlgn="base" hangingPunct="0">
              <a:spcBef>
                <a:spcPts val="600"/>
              </a:spcBef>
              <a:buSzPct val="100000"/>
              <a:buFont typeface="Courier New" pitchFamily="49" charset="0"/>
              <a:buChar char="o"/>
            </a:pPr>
            <a:r>
              <a:rPr lang="en-US" sz="2000" dirty="0" smtClean="0">
                <a:effectLst>
                  <a:outerShdw blurRad="38100" dist="38100" dir="2700000" algn="tl">
                    <a:srgbClr val="000000">
                      <a:alpha val="43137"/>
                    </a:srgbClr>
                  </a:outerShdw>
                </a:effectLst>
                <a:latin typeface="Calibri" pitchFamily="34" charset="0"/>
              </a:rPr>
              <a:t>What help can the agency provide?</a:t>
            </a:r>
          </a:p>
          <a:p>
            <a:pPr marL="914400" lvl="2" fontAlgn="base" hangingPunct="0">
              <a:spcBef>
                <a:spcPts val="600"/>
              </a:spcBef>
              <a:buSzPct val="100000"/>
              <a:buFont typeface="Courier New" pitchFamily="49" charset="0"/>
              <a:buChar char="o"/>
            </a:pPr>
            <a:r>
              <a:rPr lang="en-US" sz="2000" dirty="0" smtClean="0">
                <a:effectLst>
                  <a:outerShdw blurRad="38100" dist="38100" dir="2700000" algn="tl">
                    <a:srgbClr val="000000">
                      <a:alpha val="43137"/>
                    </a:srgbClr>
                  </a:outerShdw>
                </a:effectLst>
                <a:latin typeface="Calibri" pitchFamily="34" charset="0"/>
              </a:rPr>
              <a:t>What state and contractor resources are available, where they are, how long to get them, etc.</a:t>
            </a:r>
          </a:p>
          <a:p>
            <a:pPr marL="457200" lvl="1" fontAlgn="base" hangingPunct="0">
              <a:spcBef>
                <a:spcPts val="600"/>
              </a:spcBef>
              <a:buSzPct val="100000"/>
              <a:buFont typeface="Arial" pitchFamily="34" charset="0"/>
              <a:buChar char="•"/>
            </a:pPr>
            <a:r>
              <a:rPr lang="en-US" sz="2200" dirty="0" smtClean="0">
                <a:effectLst>
                  <a:outerShdw blurRad="38100" dist="38100" dir="2700000" algn="tl">
                    <a:srgbClr val="000000">
                      <a:alpha val="43137"/>
                    </a:srgbClr>
                  </a:outerShdw>
                </a:effectLst>
                <a:latin typeface="Calibri" pitchFamily="34" charset="0"/>
              </a:rPr>
              <a:t>Past experience in emergency and disaster management in Alaska</a:t>
            </a:r>
          </a:p>
          <a:p>
            <a:pPr marL="457200" lvl="1" fontAlgn="base" hangingPunct="0">
              <a:spcBef>
                <a:spcPts val="600"/>
              </a:spcBef>
              <a:buSzPct val="100000"/>
              <a:buFont typeface="Arial" pitchFamily="34" charset="0"/>
              <a:buChar char="•"/>
            </a:pPr>
            <a:r>
              <a:rPr lang="en-US" sz="2200" dirty="0" smtClean="0">
                <a:effectLst>
                  <a:outerShdw blurRad="38100" dist="38100" dir="2700000" algn="tl">
                    <a:srgbClr val="000000">
                      <a:alpha val="43137"/>
                    </a:srgbClr>
                  </a:outerShdw>
                </a:effectLst>
                <a:latin typeface="Calibri" pitchFamily="34" charset="0"/>
              </a:rPr>
              <a:t>A good understanding of ICS system and EOC operations.</a:t>
            </a:r>
          </a:p>
          <a:p>
            <a:pPr marL="457200" lvl="1" fontAlgn="base" hangingPunct="0">
              <a:spcBef>
                <a:spcPts val="600"/>
              </a:spcBef>
              <a:buSzPct val="100000"/>
              <a:buFont typeface="Arial" pitchFamily="34" charset="0"/>
              <a:buChar char="•"/>
            </a:pPr>
            <a:r>
              <a:rPr lang="en-US" sz="2200" dirty="0" smtClean="0">
                <a:effectLst>
                  <a:outerShdw blurRad="38100" dist="38100" dir="2700000" algn="tl">
                    <a:srgbClr val="000000">
                      <a:alpha val="43137"/>
                    </a:srgbClr>
                  </a:outerShdw>
                </a:effectLst>
                <a:latin typeface="Calibri" pitchFamily="34" charset="0"/>
              </a:rPr>
              <a:t>A professional work ethic, goal-oriented personality, positive attitude, and strong communication skills.</a:t>
            </a:r>
          </a:p>
          <a:p>
            <a:pPr lvl="1" fontAlgn="base" hangingPunct="0">
              <a:spcBef>
                <a:spcPts val="600"/>
              </a:spcBef>
              <a:buNone/>
            </a:pPr>
            <a:endParaRPr lang="en-US" sz="2200" dirty="0" smtClean="0">
              <a:latin typeface="Calibri" pitchFamily="34" charset="0"/>
            </a:endParaRPr>
          </a:p>
          <a:p>
            <a:pPr lvl="1" fontAlgn="base" hangingPunct="0"/>
            <a:endParaRPr lang="en-US" sz="2200" dirty="0" smtClean="0">
              <a:latin typeface="Calibri" pitchFamily="34" charset="0"/>
            </a:endParaRPr>
          </a:p>
          <a:p>
            <a:pPr lvl="0" fontAlgn="base" hangingPunct="0"/>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rrowheads="1"/>
          </p:cNvSpPr>
          <p:nvPr>
            <p:ph type="title"/>
          </p:nvPr>
        </p:nvSpPr>
        <p:spPr>
          <a:xfrm>
            <a:off x="533400" y="228600"/>
            <a:ext cx="8308975" cy="1143000"/>
          </a:xfrm>
        </p:spPr>
        <p:txBody>
          <a:bodyPr/>
          <a:lstStyle/>
          <a:p>
            <a:pPr fontAlgn="auto">
              <a:spcAft>
                <a:spcPts val="0"/>
              </a:spcAft>
              <a:defRPr/>
            </a:pPr>
            <a:r>
              <a:rPr lang="en-US" dirty="0">
                <a:solidFill>
                  <a:schemeClr val="tx2">
                    <a:satMod val="200000"/>
                  </a:schemeClr>
                </a:solidFill>
                <a:latin typeface="Calibri" pitchFamily="34" charset="0"/>
              </a:rPr>
              <a:t>Liaison Role in the SECC</a:t>
            </a:r>
          </a:p>
        </p:txBody>
      </p:sp>
      <p:graphicFrame>
        <p:nvGraphicFramePr>
          <p:cNvPr id="7" name="Diagram 6"/>
          <p:cNvGraphicFramePr/>
          <p:nvPr/>
        </p:nvGraphicFramePr>
        <p:xfrm>
          <a:off x="533400" y="1295400"/>
          <a:ext cx="8442325"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6" name="Text Box 14"/>
          <p:cNvSpPr txBox="1">
            <a:spLocks noChangeArrowheads="1"/>
          </p:cNvSpPr>
          <p:nvPr/>
        </p:nvSpPr>
        <p:spPr bwMode="auto">
          <a:xfrm>
            <a:off x="4022725" y="3689350"/>
            <a:ext cx="184150" cy="641350"/>
          </a:xfrm>
          <a:prstGeom prst="rect">
            <a:avLst/>
          </a:prstGeom>
          <a:noFill/>
          <a:ln w="9525">
            <a:noFill/>
            <a:miter lim="800000"/>
            <a:headEnd/>
            <a:tailEnd/>
          </a:ln>
        </p:spPr>
        <p:txBody>
          <a:bodyPr wrap="none">
            <a:spAutoFit/>
          </a:bodyPr>
          <a:lstStyle/>
          <a:p>
            <a:endParaRPr lang="en-US" dirty="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CD8BA"/>
                </a:solidFill>
                <a:latin typeface="Calibri" pitchFamily="34" charset="0"/>
              </a:rPr>
              <a:t>Purpose of this Presentation</a:t>
            </a:r>
            <a:endParaRPr lang="en-US" sz="4000" dirty="0"/>
          </a:p>
        </p:txBody>
      </p:sp>
      <p:sp>
        <p:nvSpPr>
          <p:cNvPr id="4" name="Text Placeholder 3"/>
          <p:cNvSpPr>
            <a:spLocks noGrp="1"/>
          </p:cNvSpPr>
          <p:nvPr>
            <p:ph type="body" sz="half" idx="2"/>
          </p:nvPr>
        </p:nvSpPr>
        <p:spPr>
          <a:xfrm>
            <a:off x="4876800" y="1600200"/>
            <a:ext cx="3962400" cy="5105400"/>
          </a:xfrm>
        </p:spPr>
        <p:txBody>
          <a:bodyPr>
            <a:normAutofit lnSpcReduction="10000"/>
          </a:bodyPr>
          <a:lstStyle/>
          <a:p>
            <a:pPr marL="0">
              <a:lnSpc>
                <a:spcPct val="90000"/>
              </a:lnSpc>
              <a:spcBef>
                <a:spcPct val="40000"/>
              </a:spcBef>
              <a:buNone/>
            </a:pPr>
            <a:r>
              <a:rPr lang="en-US" sz="2400" dirty="0" smtClean="0">
                <a:effectLst>
                  <a:outerShdw blurRad="38100" dist="38100" dir="2700000" algn="tl">
                    <a:srgbClr val="000000">
                      <a:alpha val="43137"/>
                    </a:srgbClr>
                  </a:outerShdw>
                </a:effectLst>
                <a:latin typeface="Calibri" pitchFamily="34" charset="0"/>
              </a:rPr>
              <a:t>To provide agency liaisons on their responsibilities when assigned to the SECC.</a:t>
            </a:r>
          </a:p>
          <a:p>
            <a:pPr marL="0">
              <a:lnSpc>
                <a:spcPct val="90000"/>
              </a:lnSpc>
              <a:spcBef>
                <a:spcPct val="40000"/>
              </a:spcBef>
              <a:buNone/>
            </a:pPr>
            <a:r>
              <a:rPr lang="en-US" sz="2400" dirty="0" smtClean="0">
                <a:effectLst>
                  <a:outerShdw blurRad="38100" dist="38100" dir="2700000" algn="tl">
                    <a:srgbClr val="000000">
                      <a:alpha val="43137"/>
                    </a:srgbClr>
                  </a:outerShdw>
                </a:effectLst>
                <a:latin typeface="Calibri" pitchFamily="34" charset="0"/>
              </a:rPr>
              <a:t>This presentation covers:</a:t>
            </a:r>
          </a:p>
          <a:p>
            <a:pPr marL="457200" lvl="1">
              <a:lnSpc>
                <a:spcPct val="90000"/>
              </a:lnSpc>
              <a:spcBef>
                <a:spcPct val="40000"/>
              </a:spcBef>
            </a:pPr>
            <a:r>
              <a:rPr lang="en-US" sz="2200" dirty="0" smtClean="0">
                <a:effectLst>
                  <a:outerShdw blurRad="38100" dist="38100" dir="2700000" algn="tl">
                    <a:srgbClr val="000000">
                      <a:alpha val="43137"/>
                    </a:srgbClr>
                  </a:outerShdw>
                </a:effectLst>
                <a:latin typeface="Calibri" pitchFamily="34" charset="0"/>
              </a:rPr>
              <a:t>What is the SECC?</a:t>
            </a:r>
          </a:p>
          <a:p>
            <a:pPr marL="457200" lvl="1">
              <a:lnSpc>
                <a:spcPct val="90000"/>
              </a:lnSpc>
              <a:spcBef>
                <a:spcPct val="40000"/>
              </a:spcBef>
            </a:pPr>
            <a:r>
              <a:rPr lang="en-US" sz="2200" dirty="0" smtClean="0">
                <a:effectLst>
                  <a:outerShdw blurRad="38100" dist="38100" dir="2700000" algn="tl">
                    <a:srgbClr val="000000">
                      <a:alpha val="43137"/>
                    </a:srgbClr>
                  </a:outerShdw>
                </a:effectLst>
                <a:latin typeface="Calibri" pitchFamily="34" charset="0"/>
              </a:rPr>
              <a:t>The role of the SECC in emergency management</a:t>
            </a:r>
          </a:p>
          <a:p>
            <a:pPr marL="457200" lvl="1">
              <a:lnSpc>
                <a:spcPct val="90000"/>
              </a:lnSpc>
              <a:spcBef>
                <a:spcPct val="40000"/>
              </a:spcBef>
            </a:pPr>
            <a:r>
              <a:rPr lang="en-US" sz="2200" dirty="0" smtClean="0">
                <a:effectLst>
                  <a:outerShdw blurRad="38100" dist="38100" dir="2700000" algn="tl">
                    <a:srgbClr val="000000">
                      <a:alpha val="43137"/>
                    </a:srgbClr>
                  </a:outerShdw>
                </a:effectLst>
                <a:latin typeface="Calibri" pitchFamily="34" charset="0"/>
              </a:rPr>
              <a:t>SECC activation and disaster assistance</a:t>
            </a:r>
          </a:p>
          <a:p>
            <a:pPr marL="457200" lvl="1">
              <a:lnSpc>
                <a:spcPct val="90000"/>
              </a:lnSpc>
              <a:spcBef>
                <a:spcPct val="40000"/>
              </a:spcBef>
            </a:pPr>
            <a:r>
              <a:rPr lang="en-US" sz="2200" dirty="0" smtClean="0">
                <a:effectLst>
                  <a:outerShdw blurRad="38100" dist="38100" dir="2700000" algn="tl">
                    <a:srgbClr val="000000">
                      <a:alpha val="43137"/>
                    </a:srgbClr>
                  </a:outerShdw>
                </a:effectLst>
                <a:latin typeface="Calibri" pitchFamily="34" charset="0"/>
              </a:rPr>
              <a:t>The agency liaison role in the SECC</a:t>
            </a:r>
          </a:p>
          <a:p>
            <a:pPr marL="457200" lvl="1">
              <a:lnSpc>
                <a:spcPct val="90000"/>
              </a:lnSpc>
              <a:spcBef>
                <a:spcPct val="40000"/>
              </a:spcBef>
            </a:pPr>
            <a:r>
              <a:rPr lang="en-US" sz="2200" dirty="0" smtClean="0">
                <a:effectLst>
                  <a:outerShdw blurRad="38100" dist="38100" dir="2700000" algn="tl">
                    <a:srgbClr val="000000">
                      <a:alpha val="43137"/>
                    </a:srgbClr>
                  </a:outerShdw>
                </a:effectLst>
                <a:latin typeface="Calibri" pitchFamily="34" charset="0"/>
              </a:rPr>
              <a:t>Basic duties of the liaison</a:t>
            </a:r>
          </a:p>
          <a:p>
            <a:pPr marL="457200" lvl="1">
              <a:lnSpc>
                <a:spcPct val="90000"/>
              </a:lnSpc>
              <a:spcBef>
                <a:spcPct val="40000"/>
              </a:spcBef>
            </a:pPr>
            <a:r>
              <a:rPr lang="en-US" sz="2200" dirty="0" smtClean="0">
                <a:effectLst>
                  <a:outerShdw blurRad="38100" dist="38100" dir="2700000" algn="tl">
                    <a:srgbClr val="000000">
                      <a:alpha val="43137"/>
                    </a:srgbClr>
                  </a:outerShdw>
                </a:effectLst>
                <a:latin typeface="Calibri" pitchFamily="34" charset="0"/>
              </a:rPr>
              <a:t>Liaison preparation tools</a:t>
            </a:r>
          </a:p>
          <a:p>
            <a:pPr marL="457200" lvl="1">
              <a:lnSpc>
                <a:spcPct val="90000"/>
              </a:lnSpc>
              <a:spcBef>
                <a:spcPct val="40000"/>
              </a:spcBef>
            </a:pPr>
            <a:r>
              <a:rPr lang="en-US" sz="2200" dirty="0" smtClean="0">
                <a:effectLst>
                  <a:outerShdw blurRad="38100" dist="38100" dir="2700000" algn="tl">
                    <a:srgbClr val="000000">
                      <a:alpha val="43137"/>
                    </a:srgbClr>
                  </a:outerShdw>
                </a:effectLst>
                <a:latin typeface="Calibri" pitchFamily="34" charset="0"/>
              </a:rPr>
              <a:t>Practice Scenarios</a:t>
            </a:r>
          </a:p>
        </p:txBody>
      </p:sp>
      <p:pic>
        <p:nvPicPr>
          <p:cNvPr id="5" name="Picture 7" descr="SECC Photos 008"/>
          <p:cNvPicPr>
            <a:picLocks noGrp="1" noChangeAspect="1" noChangeArrowheads="1"/>
          </p:cNvPicPr>
          <p:nvPr>
            <p:ph sz="half" idx="1"/>
          </p:nvPr>
        </p:nvPicPr>
        <p:blipFill>
          <a:blip r:embed="rId2" cstate="print"/>
          <a:srcRect/>
          <a:stretch>
            <a:fillRect/>
          </a:stretch>
        </p:blipFill>
        <p:spPr>
          <a:xfrm>
            <a:off x="533400" y="1676400"/>
            <a:ext cx="4267200"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dirty="0" smtClean="0">
                <a:solidFill>
                  <a:srgbClr val="FCD8BA"/>
                </a:solidFill>
                <a:latin typeface="Calibri" pitchFamily="34" charset="0"/>
              </a:rPr>
              <a:t>Basic Duties for the SECC Liaison</a:t>
            </a:r>
            <a:endParaRPr lang="en-US" sz="4000" dirty="0">
              <a:latin typeface="Calibri" pitchFamily="34" charset="0"/>
            </a:endParaRPr>
          </a:p>
        </p:txBody>
      </p:sp>
      <p:sp>
        <p:nvSpPr>
          <p:cNvPr id="8" name="Text Placeholder 7"/>
          <p:cNvSpPr>
            <a:spLocks noGrp="1"/>
          </p:cNvSpPr>
          <p:nvPr>
            <p:ph type="body" sz="half" idx="1"/>
          </p:nvPr>
        </p:nvSpPr>
        <p:spPr>
          <a:xfrm>
            <a:off x="301625" y="1600200"/>
            <a:ext cx="4194175" cy="4498975"/>
          </a:xfrm>
        </p:spPr>
        <p:txBody>
          <a:bodyPr>
            <a:normAutofit lnSpcReduction="10000"/>
          </a:bodyPr>
          <a:lstStyle/>
          <a:p>
            <a:pPr>
              <a:buSzPct val="100000"/>
              <a:buFont typeface="Arial" pitchFamily="34" charset="0"/>
              <a:buChar char="•"/>
            </a:pPr>
            <a:r>
              <a:rPr lang="en-US" sz="2200" dirty="0" smtClean="0">
                <a:latin typeface="Calibri" pitchFamily="34" charset="0"/>
              </a:rPr>
              <a:t>Coordinate/liaise between agency and SECC</a:t>
            </a:r>
          </a:p>
          <a:p>
            <a:pPr>
              <a:buSzPct val="100000"/>
              <a:buFont typeface="Arial" pitchFamily="34" charset="0"/>
              <a:buChar char="•"/>
            </a:pPr>
            <a:r>
              <a:rPr lang="en-US" sz="2200" dirty="0" smtClean="0">
                <a:latin typeface="Calibri" pitchFamily="34" charset="0"/>
              </a:rPr>
              <a:t>Provide/expedite agency response and relief support</a:t>
            </a:r>
          </a:p>
          <a:p>
            <a:pPr>
              <a:buSzPct val="100000"/>
              <a:buFont typeface="Arial" pitchFamily="34" charset="0"/>
              <a:buChar char="•"/>
            </a:pPr>
            <a:r>
              <a:rPr lang="en-US" sz="2200" dirty="0" smtClean="0">
                <a:latin typeface="Calibri" pitchFamily="34" charset="0"/>
              </a:rPr>
              <a:t>Provide damage assessment on agency facilities/efforts</a:t>
            </a:r>
          </a:p>
          <a:p>
            <a:pPr>
              <a:buSzPct val="100000"/>
              <a:buFont typeface="Arial" pitchFamily="34" charset="0"/>
              <a:buChar char="•"/>
            </a:pPr>
            <a:r>
              <a:rPr lang="en-US" sz="2200" dirty="0" smtClean="0">
                <a:latin typeface="Calibri" pitchFamily="34" charset="0"/>
              </a:rPr>
              <a:t>Perform logistics and resource management</a:t>
            </a:r>
          </a:p>
          <a:p>
            <a:pPr>
              <a:buSzPct val="100000"/>
              <a:buFont typeface="Arial" pitchFamily="34" charset="0"/>
              <a:buChar char="•"/>
            </a:pPr>
            <a:r>
              <a:rPr lang="en-US" sz="2200" dirty="0" smtClean="0">
                <a:latin typeface="Calibri" pitchFamily="34" charset="0"/>
              </a:rPr>
              <a:t>Provide historical knowledge</a:t>
            </a:r>
          </a:p>
          <a:p>
            <a:pPr>
              <a:buSzPct val="100000"/>
              <a:buFont typeface="Arial" pitchFamily="34" charset="0"/>
              <a:buChar char="•"/>
            </a:pPr>
            <a:r>
              <a:rPr lang="en-US" sz="2200" dirty="0" smtClean="0">
                <a:latin typeface="Calibri" pitchFamily="34" charset="0"/>
              </a:rPr>
              <a:t>Manage public information</a:t>
            </a:r>
          </a:p>
          <a:p>
            <a:pPr>
              <a:buSzPct val="100000"/>
              <a:buFont typeface="Arial" pitchFamily="34" charset="0"/>
              <a:buChar char="•"/>
            </a:pPr>
            <a:endParaRPr lang="en-US" sz="2200" dirty="0" smtClean="0">
              <a:latin typeface="Calibri" pitchFamily="34" charset="0"/>
            </a:endParaRPr>
          </a:p>
          <a:p>
            <a:pPr>
              <a:buSzPct val="100000"/>
              <a:buNone/>
            </a:pPr>
            <a:r>
              <a:rPr lang="en-US" sz="2200" dirty="0" smtClean="0">
                <a:solidFill>
                  <a:srgbClr val="FFFF00"/>
                </a:solidFill>
                <a:latin typeface="Calibri" pitchFamily="34" charset="0"/>
              </a:rPr>
              <a:t>Let’s look at each of these duties in detail…..</a:t>
            </a:r>
          </a:p>
          <a:p>
            <a:pPr lvl="1"/>
            <a:endParaRPr lang="en-US" sz="2000" dirty="0" smtClean="0">
              <a:latin typeface="Calibri" pitchFamily="34" charset="0"/>
            </a:endParaRPr>
          </a:p>
        </p:txBody>
      </p:sp>
      <p:pic>
        <p:nvPicPr>
          <p:cNvPr id="45058" name="Picture 2" descr="X:\Operations\Response\River Watch\River Watch 2009\Photos\Eagle 09\River Watch 2009 - Upper Yukon 5-8-09P5080016.JPG"/>
          <p:cNvPicPr>
            <a:picLocks noGrp="1" noChangeAspect="1" noChangeArrowheads="1"/>
          </p:cNvPicPr>
          <p:nvPr>
            <p:ph sz="half" idx="2"/>
          </p:nvPr>
        </p:nvPicPr>
        <p:blipFill>
          <a:blip r:embed="rId2" cstate="print"/>
          <a:srcRect/>
          <a:stretch>
            <a:fillRect/>
          </a:stretch>
        </p:blipFill>
        <p:spPr bwMode="auto">
          <a:xfrm>
            <a:off x="4648200" y="1828800"/>
            <a:ext cx="4041775" cy="434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4000" dirty="0" smtClean="0">
                <a:solidFill>
                  <a:srgbClr val="FCD8BA"/>
                </a:solidFill>
                <a:latin typeface="Calibri" pitchFamily="34" charset="0"/>
              </a:rPr>
              <a:t>Basic Liaison Duties </a:t>
            </a:r>
            <a:br>
              <a:rPr lang="en-US" sz="4000" dirty="0" smtClean="0">
                <a:solidFill>
                  <a:srgbClr val="FCD8BA"/>
                </a:solidFill>
                <a:latin typeface="Calibri" pitchFamily="34" charset="0"/>
              </a:rPr>
            </a:br>
            <a:r>
              <a:rPr lang="en-US" sz="4000" dirty="0" smtClean="0">
                <a:solidFill>
                  <a:srgbClr val="FCD8BA"/>
                </a:solidFill>
                <a:latin typeface="Calibri" pitchFamily="34" charset="0"/>
              </a:rPr>
              <a:t>(Continued)</a:t>
            </a:r>
            <a:endParaRPr lang="en-US" sz="4000" dirty="0">
              <a:latin typeface="Calibri" pitchFamily="34" charset="0"/>
            </a:endParaRPr>
          </a:p>
        </p:txBody>
      </p:sp>
      <p:sp>
        <p:nvSpPr>
          <p:cNvPr id="8" name="Text Placeholder 7"/>
          <p:cNvSpPr>
            <a:spLocks noGrp="1"/>
          </p:cNvSpPr>
          <p:nvPr>
            <p:ph type="body" sz="half" idx="2"/>
          </p:nvPr>
        </p:nvSpPr>
        <p:spPr>
          <a:xfrm>
            <a:off x="4191000" y="1600200"/>
            <a:ext cx="4724400" cy="5105400"/>
          </a:xfrm>
        </p:spPr>
        <p:txBody>
          <a:bodyPr>
            <a:normAutofit lnSpcReduction="10000"/>
          </a:bodyPr>
          <a:lstStyle/>
          <a:p>
            <a:pPr marL="0">
              <a:buSzPct val="100000"/>
              <a:buNone/>
            </a:pPr>
            <a:r>
              <a:rPr lang="en-US" sz="2400" dirty="0" smtClean="0">
                <a:solidFill>
                  <a:srgbClr val="FFFF00"/>
                </a:solidFill>
                <a:latin typeface="Calibri" pitchFamily="34" charset="0"/>
              </a:rPr>
              <a:t>Coordinate/liaise between agency and SECC:</a:t>
            </a:r>
          </a:p>
          <a:p>
            <a:pPr lvl="0" fontAlgn="base" hangingPunct="0">
              <a:buSzPct val="100000"/>
              <a:buFont typeface="Arial" pitchFamily="34" charset="0"/>
              <a:buChar char="•"/>
            </a:pPr>
            <a:r>
              <a:rPr lang="en-US" sz="2200" dirty="0" smtClean="0">
                <a:latin typeface="Calibri" pitchFamily="34" charset="0"/>
              </a:rPr>
              <a:t>Serves as the single point-of-contact between SECC and agency.</a:t>
            </a:r>
            <a:endParaRPr lang="en-US" sz="2200" b="1" dirty="0" smtClean="0">
              <a:latin typeface="Calibri" pitchFamily="34" charset="0"/>
            </a:endParaRPr>
          </a:p>
          <a:p>
            <a:pPr lvl="0" fontAlgn="base" hangingPunct="0">
              <a:buSzPct val="100000"/>
              <a:buFont typeface="Arial" pitchFamily="34" charset="0"/>
              <a:buChar char="•"/>
            </a:pPr>
            <a:r>
              <a:rPr lang="en-US" sz="2200" dirty="0" smtClean="0">
                <a:latin typeface="Calibri" pitchFamily="34" charset="0"/>
              </a:rPr>
              <a:t>Participates as a member of the SECC Operations Section under the Liaison Officer </a:t>
            </a:r>
          </a:p>
          <a:p>
            <a:pPr lvl="0" fontAlgn="base" hangingPunct="0">
              <a:buSzPct val="100000"/>
              <a:buFont typeface="Arial" pitchFamily="34" charset="0"/>
              <a:buChar char="•"/>
            </a:pPr>
            <a:r>
              <a:rPr lang="en-US" sz="2200" dirty="0" smtClean="0">
                <a:latin typeface="Calibri" pitchFamily="34" charset="0"/>
              </a:rPr>
              <a:t>Monitors agency command centers and provides input to SECC Operations. </a:t>
            </a:r>
          </a:p>
          <a:p>
            <a:pPr lvl="0" fontAlgn="base" hangingPunct="0">
              <a:buSzPct val="100000"/>
              <a:buFont typeface="Arial" pitchFamily="34" charset="0"/>
              <a:buChar char="•"/>
            </a:pPr>
            <a:r>
              <a:rPr lang="en-US" sz="2200" dirty="0" smtClean="0">
                <a:latin typeface="Calibri" pitchFamily="34" charset="0"/>
              </a:rPr>
              <a:t>Continuously monitors agency’s response and recovery activities.</a:t>
            </a:r>
          </a:p>
          <a:p>
            <a:pPr lvl="0" fontAlgn="base" hangingPunct="0">
              <a:buSzPct val="100000"/>
              <a:buFont typeface="Arial" pitchFamily="34" charset="0"/>
              <a:buChar char="•"/>
            </a:pPr>
            <a:r>
              <a:rPr lang="en-US" sz="2200" dirty="0" smtClean="0">
                <a:latin typeface="Calibri" pitchFamily="34" charset="0"/>
              </a:rPr>
              <a:t>Interprets agency information for incorporation into the overall SECC incident plan.</a:t>
            </a:r>
          </a:p>
          <a:p>
            <a:pPr lvl="1"/>
            <a:endParaRPr lang="en-US" sz="2000" dirty="0" smtClean="0">
              <a:latin typeface="Calibri" pitchFamily="34" charset="0"/>
            </a:endParaRPr>
          </a:p>
        </p:txBody>
      </p:sp>
      <p:pic>
        <p:nvPicPr>
          <p:cNvPr id="6" name="Picture 2" descr="X:\Operations\Exercise\ASX 2010 photos\P4280003.JPG"/>
          <p:cNvPicPr>
            <a:picLocks noGrp="1" noChangeAspect="1" noChangeArrowheads="1"/>
          </p:cNvPicPr>
          <p:nvPr>
            <p:ph sz="half" idx="1"/>
          </p:nvPr>
        </p:nvPicPr>
        <p:blipFill>
          <a:blip r:embed="rId2" cstate="print"/>
          <a:stretch>
            <a:fillRect/>
          </a:stretch>
        </p:blipFill>
        <p:spPr bwMode="auto">
          <a:xfrm>
            <a:off x="381000" y="1905000"/>
            <a:ext cx="3733800"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1625" y="228600"/>
            <a:ext cx="8540750" cy="1066800"/>
          </a:xfrm>
        </p:spPr>
        <p:txBody>
          <a:bodyPr>
            <a:normAutofit fontScale="90000"/>
          </a:bodyPr>
          <a:lstStyle/>
          <a:p>
            <a:r>
              <a:rPr lang="en-US" sz="4000" dirty="0" smtClean="0">
                <a:solidFill>
                  <a:srgbClr val="FCD8BA"/>
                </a:solidFill>
                <a:latin typeface="Calibri" pitchFamily="34" charset="0"/>
              </a:rPr>
              <a:t>Basic Liaison Duties </a:t>
            </a:r>
            <a:br>
              <a:rPr lang="en-US" sz="4000" dirty="0" smtClean="0">
                <a:solidFill>
                  <a:srgbClr val="FCD8BA"/>
                </a:solidFill>
                <a:latin typeface="Calibri" pitchFamily="34" charset="0"/>
              </a:rPr>
            </a:br>
            <a:r>
              <a:rPr lang="en-US" sz="4000" dirty="0" smtClean="0">
                <a:solidFill>
                  <a:srgbClr val="FCD8BA"/>
                </a:solidFill>
                <a:latin typeface="Calibri" pitchFamily="34" charset="0"/>
              </a:rPr>
              <a:t>(Continued)</a:t>
            </a:r>
            <a:endParaRPr lang="en-US" sz="4000" dirty="0">
              <a:latin typeface="Calibri" pitchFamily="34" charset="0"/>
            </a:endParaRPr>
          </a:p>
        </p:txBody>
      </p:sp>
      <p:sp>
        <p:nvSpPr>
          <p:cNvPr id="8" name="Text Placeholder 7"/>
          <p:cNvSpPr>
            <a:spLocks noGrp="1"/>
          </p:cNvSpPr>
          <p:nvPr>
            <p:ph type="body" sz="half" idx="1"/>
          </p:nvPr>
        </p:nvSpPr>
        <p:spPr>
          <a:xfrm>
            <a:off x="228600" y="1600200"/>
            <a:ext cx="4800600" cy="4876800"/>
          </a:xfrm>
        </p:spPr>
        <p:txBody>
          <a:bodyPr>
            <a:normAutofit/>
          </a:bodyPr>
          <a:lstStyle/>
          <a:p>
            <a:pPr marL="0">
              <a:buSzPct val="100000"/>
              <a:buNone/>
            </a:pPr>
            <a:r>
              <a:rPr lang="en-US" sz="2400" dirty="0" smtClean="0">
                <a:solidFill>
                  <a:srgbClr val="FFFF00"/>
                </a:solidFill>
                <a:latin typeface="Calibri" pitchFamily="34" charset="0"/>
              </a:rPr>
              <a:t>Provide/expedite agency response and relief support:</a:t>
            </a:r>
          </a:p>
          <a:p>
            <a:pPr lvl="0" fontAlgn="base" hangingPunct="0">
              <a:buSzPct val="100000"/>
              <a:buFont typeface="Arial" pitchFamily="34" charset="0"/>
              <a:buChar char="•"/>
            </a:pPr>
            <a:r>
              <a:rPr lang="en-US" sz="2200" dirty="0" smtClean="0">
                <a:latin typeface="Calibri" pitchFamily="34" charset="0"/>
              </a:rPr>
              <a:t>Evaluate need for immediate agency support.</a:t>
            </a:r>
          </a:p>
          <a:p>
            <a:pPr lvl="0" fontAlgn="base" hangingPunct="0">
              <a:buSzPct val="100000"/>
              <a:buFont typeface="Arial" pitchFamily="34" charset="0"/>
              <a:buChar char="•"/>
            </a:pPr>
            <a:r>
              <a:rPr lang="en-US" sz="2200" dirty="0" smtClean="0">
                <a:latin typeface="Calibri" pitchFamily="34" charset="0"/>
              </a:rPr>
              <a:t>Provide recommendations to Liaison Officer and Operations Section Chief.</a:t>
            </a:r>
          </a:p>
          <a:p>
            <a:pPr lvl="0" fontAlgn="base" hangingPunct="0">
              <a:buSzPct val="100000"/>
              <a:buFont typeface="Arial" pitchFamily="34" charset="0"/>
              <a:buChar char="•"/>
            </a:pPr>
            <a:r>
              <a:rPr lang="en-US" sz="2200" dirty="0" smtClean="0">
                <a:latin typeface="Calibri" pitchFamily="34" charset="0"/>
              </a:rPr>
              <a:t>Activate agency response in coordination with overall SECC operational plan.</a:t>
            </a:r>
          </a:p>
          <a:p>
            <a:pPr lvl="0" fontAlgn="base" hangingPunct="0">
              <a:buSzPct val="100000"/>
              <a:buFont typeface="Arial" pitchFamily="34" charset="0"/>
              <a:buChar char="•"/>
            </a:pPr>
            <a:r>
              <a:rPr lang="en-US" sz="2200" dirty="0" smtClean="0">
                <a:latin typeface="Calibri" pitchFamily="34" charset="0"/>
              </a:rPr>
              <a:t>Monitor deployed team progress.</a:t>
            </a:r>
          </a:p>
          <a:p>
            <a:pPr lvl="0" fontAlgn="base" hangingPunct="0">
              <a:buSzPct val="100000"/>
              <a:buFont typeface="Arial" pitchFamily="34" charset="0"/>
              <a:buChar char="•"/>
            </a:pPr>
            <a:r>
              <a:rPr lang="en-US" sz="2200" dirty="0" smtClean="0">
                <a:latin typeface="Calibri" pitchFamily="34" charset="0"/>
              </a:rPr>
              <a:t>Provide updates for situational awareness and display boards.</a:t>
            </a:r>
          </a:p>
          <a:p>
            <a:pPr lvl="1"/>
            <a:endParaRPr lang="en-US" sz="2000" dirty="0" smtClean="0">
              <a:latin typeface="Calibri" pitchFamily="34" charset="0"/>
            </a:endParaRPr>
          </a:p>
        </p:txBody>
      </p:sp>
      <p:pic>
        <p:nvPicPr>
          <p:cNvPr id="44036" name="Picture 4" descr="X:\Operations\Response\River Watch\River Watch 2009\Photos\Eagle 09\River Watch 2009 - Upper Yukon 5-6-09 093.jpg"/>
          <p:cNvPicPr>
            <a:picLocks noGrp="1" noChangeAspect="1" noChangeArrowheads="1"/>
          </p:cNvPicPr>
          <p:nvPr>
            <p:ph sz="half" idx="2"/>
          </p:nvPr>
        </p:nvPicPr>
        <p:blipFill>
          <a:blip r:embed="rId2" cstate="print"/>
          <a:srcRect/>
          <a:stretch>
            <a:fillRect/>
          </a:stretch>
        </p:blipFill>
        <p:spPr bwMode="auto">
          <a:xfrm>
            <a:off x="5029200" y="1828800"/>
            <a:ext cx="3813175"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1625" y="228600"/>
            <a:ext cx="8540750" cy="1066800"/>
          </a:xfrm>
        </p:spPr>
        <p:txBody>
          <a:bodyPr>
            <a:normAutofit/>
          </a:bodyPr>
          <a:lstStyle/>
          <a:p>
            <a:r>
              <a:rPr lang="en-US" sz="4000" dirty="0" smtClean="0">
                <a:solidFill>
                  <a:srgbClr val="FCD8BA"/>
                </a:solidFill>
                <a:latin typeface="Calibri" pitchFamily="34" charset="0"/>
              </a:rPr>
              <a:t>Basic Liaison Duties </a:t>
            </a:r>
            <a:endParaRPr lang="en-US" sz="4000" dirty="0">
              <a:latin typeface="Calibri" pitchFamily="34" charset="0"/>
            </a:endParaRPr>
          </a:p>
        </p:txBody>
      </p:sp>
      <p:sp>
        <p:nvSpPr>
          <p:cNvPr id="8" name="Text Placeholder 7"/>
          <p:cNvSpPr>
            <a:spLocks noGrp="1"/>
          </p:cNvSpPr>
          <p:nvPr>
            <p:ph type="body" sz="half" idx="1"/>
          </p:nvPr>
        </p:nvSpPr>
        <p:spPr>
          <a:xfrm>
            <a:off x="228600" y="1524000"/>
            <a:ext cx="4495800" cy="4876800"/>
          </a:xfrm>
        </p:spPr>
        <p:txBody>
          <a:bodyPr>
            <a:normAutofit lnSpcReduction="10000"/>
          </a:bodyPr>
          <a:lstStyle/>
          <a:p>
            <a:pPr marL="0">
              <a:buSzPct val="100000"/>
              <a:buNone/>
            </a:pPr>
            <a:r>
              <a:rPr lang="en-US" sz="2400" dirty="0" smtClean="0">
                <a:solidFill>
                  <a:srgbClr val="FFFF00"/>
                </a:solidFill>
                <a:latin typeface="Calibri" pitchFamily="34" charset="0"/>
              </a:rPr>
              <a:t>Provide damage assessment on agency facilities/efforts:</a:t>
            </a:r>
          </a:p>
          <a:p>
            <a:pPr>
              <a:buSzPct val="100000"/>
              <a:buFont typeface="Arial" pitchFamily="34" charset="0"/>
              <a:buChar char="•"/>
            </a:pPr>
            <a:r>
              <a:rPr lang="en-US" sz="2200" dirty="0" smtClean="0">
                <a:latin typeface="Calibri" pitchFamily="34" charset="0"/>
              </a:rPr>
              <a:t>Monitor current condition of agency facilities.</a:t>
            </a:r>
          </a:p>
          <a:p>
            <a:pPr>
              <a:buSzPct val="100000"/>
              <a:buFont typeface="Arial" pitchFamily="34" charset="0"/>
              <a:buChar char="•"/>
            </a:pPr>
            <a:r>
              <a:rPr lang="en-US" sz="2200" dirty="0" smtClean="0">
                <a:latin typeface="Calibri" pitchFamily="34" charset="0"/>
              </a:rPr>
              <a:t>Obtain initial damage estimates to damaged/impacted facilities.</a:t>
            </a:r>
          </a:p>
          <a:p>
            <a:pPr>
              <a:buSzPct val="100000"/>
              <a:buFont typeface="Arial" pitchFamily="34" charset="0"/>
              <a:buChar char="•"/>
            </a:pPr>
            <a:r>
              <a:rPr lang="en-US" sz="2200" dirty="0" smtClean="0">
                <a:latin typeface="Calibri" pitchFamily="34" charset="0"/>
              </a:rPr>
              <a:t>Provide actual or estimated costs of repairs.</a:t>
            </a:r>
          </a:p>
          <a:p>
            <a:pPr>
              <a:buSzPct val="100000"/>
              <a:buFont typeface="Arial" pitchFamily="34" charset="0"/>
              <a:buChar char="•"/>
            </a:pPr>
            <a:r>
              <a:rPr lang="en-US" sz="2200" dirty="0" smtClean="0">
                <a:latin typeface="Calibri" pitchFamily="34" charset="0"/>
              </a:rPr>
              <a:t>Provide timelines for procuring, transporting, and completing emergency work.</a:t>
            </a:r>
          </a:p>
          <a:p>
            <a:pPr>
              <a:buSzPct val="100000"/>
              <a:buFont typeface="Arial" pitchFamily="34" charset="0"/>
              <a:buChar char="•"/>
            </a:pPr>
            <a:r>
              <a:rPr lang="en-US" sz="2200" dirty="0" smtClean="0">
                <a:latin typeface="Calibri" pitchFamily="34" charset="0"/>
              </a:rPr>
              <a:t>Provide agency expertise for damage assessment for non-agency facilities, if appropriate.</a:t>
            </a:r>
          </a:p>
          <a:p>
            <a:pPr lvl="1"/>
            <a:endParaRPr lang="en-US" sz="2000" dirty="0" smtClean="0">
              <a:latin typeface="Calibri" pitchFamily="34" charset="0"/>
            </a:endParaRPr>
          </a:p>
        </p:txBody>
      </p:sp>
      <p:pic>
        <p:nvPicPr>
          <p:cNvPr id="6" name="Picture 2" descr="X:\Operations\SECC Operations\SECC Pictures\CVT-02 MP 50.9 P5.JPG"/>
          <p:cNvPicPr>
            <a:picLocks noGrp="1" noChangeAspect="1" noChangeArrowheads="1"/>
          </p:cNvPicPr>
          <p:nvPr>
            <p:ph sz="half" idx="2"/>
          </p:nvPr>
        </p:nvPicPr>
        <p:blipFill>
          <a:blip r:embed="rId3" cstate="print"/>
          <a:srcRect/>
          <a:stretch>
            <a:fillRect/>
          </a:stretch>
        </p:blipFill>
        <p:spPr bwMode="auto">
          <a:xfrm>
            <a:off x="4876800" y="1676400"/>
            <a:ext cx="3890356"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277813"/>
            <a:ext cx="7772400" cy="941387"/>
          </a:xfrm>
        </p:spPr>
        <p:txBody>
          <a:bodyPr>
            <a:noAutofit/>
          </a:bodyPr>
          <a:lstStyle/>
          <a:p>
            <a:r>
              <a:rPr lang="en-US" sz="4000" dirty="0" smtClean="0">
                <a:solidFill>
                  <a:srgbClr val="FCD8BA"/>
                </a:solidFill>
                <a:latin typeface="Calibri" pitchFamily="34" charset="0"/>
              </a:rPr>
              <a:t>Basic Liaison Duties </a:t>
            </a:r>
            <a:br>
              <a:rPr lang="en-US" sz="4000" dirty="0" smtClean="0">
                <a:solidFill>
                  <a:srgbClr val="FCD8BA"/>
                </a:solidFill>
                <a:latin typeface="Calibri" pitchFamily="34" charset="0"/>
              </a:rPr>
            </a:br>
            <a:r>
              <a:rPr lang="en-US" sz="4000" dirty="0" smtClean="0">
                <a:solidFill>
                  <a:srgbClr val="FCD8BA"/>
                </a:solidFill>
                <a:latin typeface="Calibri" pitchFamily="34" charset="0"/>
              </a:rPr>
              <a:t>(Continued)</a:t>
            </a:r>
            <a:endParaRPr lang="en-US" sz="4000" dirty="0">
              <a:latin typeface="Calibri" pitchFamily="34" charset="0"/>
            </a:endParaRPr>
          </a:p>
        </p:txBody>
      </p:sp>
      <p:sp>
        <p:nvSpPr>
          <p:cNvPr id="8" name="Text Placeholder 7"/>
          <p:cNvSpPr>
            <a:spLocks noGrp="1"/>
          </p:cNvSpPr>
          <p:nvPr>
            <p:ph type="body" sz="half" idx="2"/>
          </p:nvPr>
        </p:nvSpPr>
        <p:spPr>
          <a:xfrm>
            <a:off x="4419600" y="1447800"/>
            <a:ext cx="4572000" cy="5105400"/>
          </a:xfrm>
        </p:spPr>
        <p:txBody>
          <a:bodyPr>
            <a:normAutofit/>
          </a:bodyPr>
          <a:lstStyle/>
          <a:p>
            <a:pPr marL="0">
              <a:buSzPct val="100000"/>
              <a:buNone/>
            </a:pPr>
            <a:r>
              <a:rPr lang="en-US" sz="2400" dirty="0" smtClean="0">
                <a:solidFill>
                  <a:srgbClr val="FFFF00"/>
                </a:solidFill>
                <a:latin typeface="Calibri" pitchFamily="34" charset="0"/>
              </a:rPr>
              <a:t>Perform logistics and resource management:</a:t>
            </a:r>
          </a:p>
          <a:p>
            <a:pPr>
              <a:buSzPct val="100000"/>
              <a:buFont typeface="Arial" pitchFamily="34" charset="0"/>
              <a:buChar char="•"/>
            </a:pPr>
            <a:r>
              <a:rPr lang="en-US" sz="2000" dirty="0" smtClean="0">
                <a:latin typeface="Calibri" pitchFamily="34" charset="0"/>
              </a:rPr>
              <a:t>Monitor current resources available (personnel, equipment, materials , supplies, etc)</a:t>
            </a:r>
          </a:p>
          <a:p>
            <a:pPr>
              <a:buSzPct val="100000"/>
              <a:buFont typeface="Arial" pitchFamily="34" charset="0"/>
              <a:buChar char="•"/>
            </a:pPr>
            <a:r>
              <a:rPr lang="en-US" sz="2000" dirty="0" smtClean="0">
                <a:latin typeface="Calibri" pitchFamily="34" charset="0"/>
              </a:rPr>
              <a:t>Identify contacts/mutual aid agreements in place</a:t>
            </a:r>
          </a:p>
          <a:p>
            <a:pPr>
              <a:buSzPct val="100000"/>
              <a:buFont typeface="Arial" pitchFamily="34" charset="0"/>
              <a:buChar char="•"/>
            </a:pPr>
            <a:r>
              <a:rPr lang="en-US" sz="2000" dirty="0" smtClean="0">
                <a:latin typeface="Calibri" pitchFamily="34" charset="0"/>
              </a:rPr>
              <a:t>Identify availability of technical experts (e.g., bridge inspectors, structural engineers, environmental specialists, etc)</a:t>
            </a:r>
          </a:p>
          <a:p>
            <a:pPr>
              <a:buSzPct val="100000"/>
              <a:buFont typeface="Arial" pitchFamily="34" charset="0"/>
              <a:buChar char="•"/>
            </a:pPr>
            <a:r>
              <a:rPr lang="en-US" sz="2000" dirty="0" smtClean="0">
                <a:latin typeface="Calibri" pitchFamily="34" charset="0"/>
              </a:rPr>
              <a:t>Identify availability of special teams (e.g., haz mat, spill response, emergency power, search and rescue, aerial reconnaissance, etc)</a:t>
            </a:r>
          </a:p>
          <a:p>
            <a:pPr lvl="1"/>
            <a:endParaRPr lang="en-US" sz="2000" dirty="0" smtClean="0">
              <a:latin typeface="Calibri" pitchFamily="34" charset="0"/>
            </a:endParaRPr>
          </a:p>
        </p:txBody>
      </p:sp>
      <p:pic>
        <p:nvPicPr>
          <p:cNvPr id="31746" name="Picture 2" descr="X:\Operations\SECC Operations\SECC Pictures\DOTtempbridge3.JPG"/>
          <p:cNvPicPr>
            <a:picLocks noGrp="1" noChangeAspect="1" noChangeArrowheads="1"/>
          </p:cNvPicPr>
          <p:nvPr>
            <p:ph sz="half" idx="1"/>
          </p:nvPr>
        </p:nvPicPr>
        <p:blipFill>
          <a:blip r:embed="rId2" cstate="print"/>
          <a:srcRect/>
          <a:stretch>
            <a:fillRect/>
          </a:stretch>
        </p:blipFill>
        <p:spPr bwMode="auto">
          <a:xfrm>
            <a:off x="457200" y="1676400"/>
            <a:ext cx="3810000" cy="350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540750" cy="1143000"/>
          </a:xfrm>
        </p:spPr>
        <p:txBody>
          <a:bodyPr>
            <a:normAutofit fontScale="90000"/>
          </a:bodyPr>
          <a:lstStyle/>
          <a:p>
            <a:r>
              <a:rPr lang="en-US" sz="4000" dirty="0" smtClean="0">
                <a:solidFill>
                  <a:srgbClr val="FCD8BA"/>
                </a:solidFill>
                <a:latin typeface="Calibri" pitchFamily="34" charset="0"/>
              </a:rPr>
              <a:t>Basic Liaison Duties </a:t>
            </a:r>
            <a:br>
              <a:rPr lang="en-US" sz="4000" dirty="0" smtClean="0">
                <a:solidFill>
                  <a:srgbClr val="FCD8BA"/>
                </a:solidFill>
                <a:latin typeface="Calibri" pitchFamily="34" charset="0"/>
              </a:rPr>
            </a:br>
            <a:r>
              <a:rPr lang="en-US" sz="4000" dirty="0" smtClean="0">
                <a:solidFill>
                  <a:srgbClr val="FCD8BA"/>
                </a:solidFill>
                <a:latin typeface="Calibri" pitchFamily="34" charset="0"/>
              </a:rPr>
              <a:t>(Continued)</a:t>
            </a:r>
            <a:endParaRPr lang="en-US" sz="4000" dirty="0">
              <a:latin typeface="Calibri" pitchFamily="34" charset="0"/>
            </a:endParaRPr>
          </a:p>
        </p:txBody>
      </p:sp>
      <p:sp>
        <p:nvSpPr>
          <p:cNvPr id="8" name="Text Placeholder 7"/>
          <p:cNvSpPr>
            <a:spLocks noGrp="1"/>
          </p:cNvSpPr>
          <p:nvPr>
            <p:ph type="body" sz="half" idx="1"/>
          </p:nvPr>
        </p:nvSpPr>
        <p:spPr>
          <a:xfrm>
            <a:off x="228600" y="1600200"/>
            <a:ext cx="4800600" cy="5257800"/>
          </a:xfrm>
        </p:spPr>
        <p:txBody>
          <a:bodyPr>
            <a:normAutofit fontScale="92500"/>
          </a:bodyPr>
          <a:lstStyle/>
          <a:p>
            <a:pPr>
              <a:buSzPct val="100000"/>
              <a:buNone/>
            </a:pPr>
            <a:r>
              <a:rPr lang="en-US" sz="2600" dirty="0" smtClean="0">
                <a:solidFill>
                  <a:srgbClr val="FFFF00"/>
                </a:solidFill>
                <a:latin typeface="Calibri" pitchFamily="34" charset="0"/>
              </a:rPr>
              <a:t>Provide historical knowledge:</a:t>
            </a:r>
          </a:p>
          <a:p>
            <a:pPr lvl="0">
              <a:buSzPct val="100000"/>
              <a:buFont typeface="Arial" pitchFamily="34" charset="0"/>
              <a:buChar char="•"/>
            </a:pPr>
            <a:r>
              <a:rPr lang="en-US" sz="2200" dirty="0" smtClean="0">
                <a:latin typeface="Calibri" pitchFamily="34" charset="0"/>
              </a:rPr>
              <a:t>Provide recommendations on response, relief, and recovery activities based on their unique experience and agency expertise.</a:t>
            </a:r>
          </a:p>
          <a:p>
            <a:pPr>
              <a:buSzPct val="100000"/>
              <a:buFont typeface="Arial" pitchFamily="34" charset="0"/>
              <a:buChar char="•"/>
            </a:pPr>
            <a:r>
              <a:rPr lang="en-US" sz="2200" dirty="0" smtClean="0">
                <a:latin typeface="Calibri" pitchFamily="34" charset="0"/>
              </a:rPr>
              <a:t>Provide past history of similar events in the area.</a:t>
            </a:r>
          </a:p>
          <a:p>
            <a:pPr>
              <a:buSzPct val="100000"/>
              <a:buFont typeface="Arial" pitchFamily="34" charset="0"/>
              <a:buChar char="•"/>
            </a:pPr>
            <a:r>
              <a:rPr lang="en-US" sz="2200" dirty="0" smtClean="0">
                <a:latin typeface="Calibri" pitchFamily="34" charset="0"/>
              </a:rPr>
              <a:t>Identify any known complications due to weather, transportation, political environment, etc.</a:t>
            </a:r>
          </a:p>
          <a:p>
            <a:pPr>
              <a:buSzPct val="100000"/>
              <a:buFont typeface="Arial" pitchFamily="34" charset="0"/>
              <a:buChar char="•"/>
            </a:pPr>
            <a:r>
              <a:rPr lang="en-US" sz="2200" dirty="0" smtClean="0">
                <a:latin typeface="Calibri" pitchFamily="34" charset="0"/>
              </a:rPr>
              <a:t>Identify current and ongoing agency or contract work in the impacted area.</a:t>
            </a:r>
          </a:p>
          <a:p>
            <a:pPr>
              <a:buSzPct val="100000"/>
              <a:buFont typeface="Arial" pitchFamily="34" charset="0"/>
              <a:buChar char="•"/>
            </a:pPr>
            <a:r>
              <a:rPr lang="en-US" sz="2200" dirty="0" smtClean="0">
                <a:latin typeface="Calibri" pitchFamily="34" charset="0"/>
              </a:rPr>
              <a:t>Provide past logistical experience on how long repairs of a similar nature should take.</a:t>
            </a:r>
          </a:p>
          <a:p>
            <a:pPr lvl="1"/>
            <a:endParaRPr lang="en-US" sz="2000" dirty="0" smtClean="0">
              <a:latin typeface="Calibri" pitchFamily="34" charset="0"/>
            </a:endParaRPr>
          </a:p>
        </p:txBody>
      </p:sp>
      <p:pic>
        <p:nvPicPr>
          <p:cNvPr id="46083" name="Picture 3" descr="C:\Documents and Settings\cdenver\Desktop\Desktop cleanup June 2010\unorganized borough limits.png"/>
          <p:cNvPicPr>
            <a:picLocks noGrp="1" noChangeAspect="1" noChangeArrowheads="1"/>
          </p:cNvPicPr>
          <p:nvPr>
            <p:ph sz="half" idx="2"/>
          </p:nvPr>
        </p:nvPicPr>
        <p:blipFill>
          <a:blip r:embed="rId2" cstate="print"/>
          <a:srcRect/>
          <a:stretch>
            <a:fillRect/>
          </a:stretch>
        </p:blipFill>
        <p:spPr bwMode="auto">
          <a:xfrm>
            <a:off x="4876800" y="1905000"/>
            <a:ext cx="3965575" cy="2743200"/>
          </a:xfrm>
          <a:prstGeom prst="rect">
            <a:avLst/>
          </a:prstGeom>
          <a:noFill/>
        </p:spPr>
      </p:pic>
      <p:sp>
        <p:nvSpPr>
          <p:cNvPr id="10" name="TextBox 9"/>
          <p:cNvSpPr txBox="1"/>
          <p:nvPr/>
        </p:nvSpPr>
        <p:spPr>
          <a:xfrm>
            <a:off x="6248400" y="5029200"/>
            <a:ext cx="2267095" cy="523220"/>
          </a:xfrm>
          <a:prstGeom prst="rect">
            <a:avLst/>
          </a:prstGeom>
          <a:noFill/>
          <a:ln>
            <a:solidFill>
              <a:srgbClr val="FF0000">
                <a:alpha val="61000"/>
              </a:srgbClr>
            </a:solidFill>
          </a:ln>
        </p:spPr>
        <p:txBody>
          <a:bodyPr wrap="none" rtlCol="0">
            <a:spAutoFit/>
          </a:bodyPr>
          <a:lstStyle/>
          <a:p>
            <a:r>
              <a:rPr lang="en-US" sz="1400" dirty="0" smtClean="0">
                <a:latin typeface="Calibri" pitchFamily="34" charset="0"/>
              </a:rPr>
              <a:t>The Unorganized Borough is </a:t>
            </a:r>
          </a:p>
          <a:p>
            <a:r>
              <a:rPr lang="en-US" sz="1400" dirty="0" smtClean="0">
                <a:latin typeface="Calibri" pitchFamily="34" charset="0"/>
              </a:rPr>
              <a:t>highlighted in red</a:t>
            </a:r>
            <a:endParaRPr lang="en-US" sz="1400" dirty="0">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4000" dirty="0" smtClean="0">
                <a:solidFill>
                  <a:srgbClr val="FCD8BA"/>
                </a:solidFill>
                <a:latin typeface="Calibri" pitchFamily="34" charset="0"/>
              </a:rPr>
              <a:t>Basic Liaison Duties </a:t>
            </a:r>
            <a:br>
              <a:rPr lang="en-US" sz="4000" dirty="0" smtClean="0">
                <a:solidFill>
                  <a:srgbClr val="FCD8BA"/>
                </a:solidFill>
                <a:latin typeface="Calibri" pitchFamily="34" charset="0"/>
              </a:rPr>
            </a:br>
            <a:r>
              <a:rPr lang="en-US" sz="4000" dirty="0" smtClean="0">
                <a:solidFill>
                  <a:srgbClr val="FCD8BA"/>
                </a:solidFill>
                <a:latin typeface="Calibri" pitchFamily="34" charset="0"/>
              </a:rPr>
              <a:t>(Continued)</a:t>
            </a:r>
            <a:endParaRPr lang="en-US" sz="4000" dirty="0">
              <a:latin typeface="Calibri" pitchFamily="34" charset="0"/>
            </a:endParaRPr>
          </a:p>
        </p:txBody>
      </p:sp>
      <p:sp>
        <p:nvSpPr>
          <p:cNvPr id="8" name="Text Placeholder 7"/>
          <p:cNvSpPr>
            <a:spLocks noGrp="1"/>
          </p:cNvSpPr>
          <p:nvPr>
            <p:ph type="body" sz="half" idx="2"/>
          </p:nvPr>
        </p:nvSpPr>
        <p:spPr>
          <a:xfrm>
            <a:off x="4343400" y="1676400"/>
            <a:ext cx="4572000" cy="5029200"/>
          </a:xfrm>
        </p:spPr>
        <p:txBody>
          <a:bodyPr>
            <a:normAutofit/>
          </a:bodyPr>
          <a:lstStyle/>
          <a:p>
            <a:pPr marL="0" fontAlgn="base" hangingPunct="0">
              <a:buSzPct val="100000"/>
              <a:buNone/>
            </a:pPr>
            <a:r>
              <a:rPr lang="en-US" sz="2400" dirty="0" smtClean="0">
                <a:solidFill>
                  <a:srgbClr val="FFFF00"/>
                </a:solidFill>
                <a:latin typeface="Calibri" pitchFamily="34" charset="0"/>
              </a:rPr>
              <a:t>Manage public information: </a:t>
            </a:r>
          </a:p>
          <a:p>
            <a:pPr>
              <a:buSzPct val="100000"/>
              <a:buFont typeface="Arial" pitchFamily="34" charset="0"/>
              <a:buChar char="•"/>
            </a:pPr>
            <a:r>
              <a:rPr lang="en-US" sz="2200" dirty="0" smtClean="0">
                <a:latin typeface="Calibri" pitchFamily="34" charset="0"/>
              </a:rPr>
              <a:t>Verify information is correct -do messages coming out of the SECC have accurate information?</a:t>
            </a:r>
          </a:p>
          <a:p>
            <a:pPr>
              <a:buSzPct val="100000"/>
              <a:buFont typeface="Arial" pitchFamily="34" charset="0"/>
              <a:buChar char="•"/>
            </a:pPr>
            <a:r>
              <a:rPr lang="en-US" sz="2200" dirty="0" smtClean="0">
                <a:latin typeface="Calibri" pitchFamily="34" charset="0"/>
              </a:rPr>
              <a:t>Ensure message to public is what the lead agency official wants to put out (i.e., what is going to be good PR and bad PR for your agency and the State?)</a:t>
            </a:r>
          </a:p>
        </p:txBody>
      </p:sp>
      <p:pic>
        <p:nvPicPr>
          <p:cNvPr id="47106" name="Picture 2" descr="X:\Exercise_Training\Outreach\Outreach Photos\Staff Photos\Disasters\2009 Flood SECC\DSC_0145.JPG"/>
          <p:cNvPicPr>
            <a:picLocks noGrp="1" noChangeAspect="1" noChangeArrowheads="1"/>
          </p:cNvPicPr>
          <p:nvPr>
            <p:ph sz="half" idx="1"/>
          </p:nvPr>
        </p:nvPicPr>
        <p:blipFill>
          <a:blip r:embed="rId2" cstate="print"/>
          <a:srcRect/>
          <a:stretch>
            <a:fillRect/>
          </a:stretch>
        </p:blipFill>
        <p:spPr bwMode="auto">
          <a:xfrm>
            <a:off x="381000" y="1905000"/>
            <a:ext cx="3810000"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153400" cy="1143000"/>
          </a:xfrm>
        </p:spPr>
        <p:txBody>
          <a:bodyPr>
            <a:noAutofit/>
          </a:bodyPr>
          <a:lstStyle/>
          <a:p>
            <a:pPr eaLnBrk="1" hangingPunct="1">
              <a:defRPr/>
            </a:pPr>
            <a:r>
              <a:rPr lang="en-US" sz="4000" dirty="0" smtClean="0">
                <a:solidFill>
                  <a:srgbClr val="FCD8BA"/>
                </a:solidFill>
                <a:effectLst>
                  <a:outerShdw blurRad="38100" dist="38100" dir="2700000" algn="tl">
                    <a:srgbClr val="000000">
                      <a:alpha val="43137"/>
                    </a:srgbClr>
                  </a:outerShdw>
                </a:effectLst>
                <a:latin typeface="Calibri" pitchFamily="34" charset="0"/>
              </a:rPr>
              <a:t>Preparing Yourself </a:t>
            </a:r>
            <a:br>
              <a:rPr lang="en-US" sz="4000" dirty="0" smtClean="0">
                <a:solidFill>
                  <a:srgbClr val="FCD8BA"/>
                </a:solidFill>
                <a:effectLst>
                  <a:outerShdw blurRad="38100" dist="38100" dir="2700000" algn="tl">
                    <a:srgbClr val="000000">
                      <a:alpha val="43137"/>
                    </a:srgbClr>
                  </a:outerShdw>
                </a:effectLst>
                <a:latin typeface="Calibri" pitchFamily="34" charset="0"/>
              </a:rPr>
            </a:br>
            <a:r>
              <a:rPr lang="en-US" sz="4000" dirty="0" smtClean="0">
                <a:solidFill>
                  <a:srgbClr val="FCD8BA"/>
                </a:solidFill>
                <a:effectLst>
                  <a:outerShdw blurRad="38100" dist="38100" dir="2700000" algn="tl">
                    <a:srgbClr val="000000">
                      <a:alpha val="43137"/>
                    </a:srgbClr>
                  </a:outerShdw>
                </a:effectLst>
                <a:latin typeface="Calibri" pitchFamily="34" charset="0"/>
              </a:rPr>
              <a:t>to Staff the SECC</a:t>
            </a:r>
          </a:p>
        </p:txBody>
      </p:sp>
      <p:sp>
        <p:nvSpPr>
          <p:cNvPr id="27651" name="Content Placeholder 2"/>
          <p:cNvSpPr>
            <a:spLocks noGrp="1"/>
          </p:cNvSpPr>
          <p:nvPr>
            <p:ph sz="half" idx="1"/>
          </p:nvPr>
        </p:nvSpPr>
        <p:spPr>
          <a:xfrm>
            <a:off x="304800" y="1676400"/>
            <a:ext cx="5410200" cy="4876800"/>
          </a:xfrm>
        </p:spPr>
        <p:txBody>
          <a:bodyPr>
            <a:normAutofit fontScale="92500" lnSpcReduction="10000"/>
          </a:bodyPr>
          <a:lstStyle/>
          <a:p>
            <a:pPr marL="0" eaLnBrk="1" hangingPunct="1">
              <a:spcBef>
                <a:spcPts val="1200"/>
              </a:spcBef>
              <a:spcAft>
                <a:spcPts val="600"/>
              </a:spcAft>
              <a:buNone/>
              <a:defRPr/>
            </a:pPr>
            <a:r>
              <a:rPr lang="en-US" dirty="0" smtClean="0">
                <a:effectLst>
                  <a:outerShdw blurRad="38100" dist="38100" dir="2700000" algn="tl">
                    <a:srgbClr val="000000">
                      <a:alpha val="43137"/>
                    </a:srgbClr>
                  </a:outerShdw>
                </a:effectLst>
                <a:latin typeface="Calibri" pitchFamily="34" charset="0"/>
              </a:rPr>
              <a:t>Last updated in 2004, the SECC Guide has been completely revised and redrafted as section-specific guidance for:</a:t>
            </a:r>
          </a:p>
          <a:p>
            <a:pPr marL="457200" lvl="1" eaLnBrk="1" hangingPunct="1">
              <a:spcBef>
                <a:spcPts val="600"/>
              </a:spcBef>
              <a:spcAft>
                <a:spcPts val="600"/>
              </a:spcAft>
              <a:buSzPct val="100000"/>
              <a:buFont typeface="Arial" pitchFamily="34" charset="0"/>
              <a:buChar char="•"/>
              <a:defRPr/>
            </a:pPr>
            <a:r>
              <a:rPr lang="en-US" sz="2200" dirty="0" smtClean="0">
                <a:effectLst>
                  <a:outerShdw blurRad="38100" dist="38100" dir="2700000" algn="tl">
                    <a:srgbClr val="000000">
                      <a:alpha val="43137"/>
                    </a:srgbClr>
                  </a:outerShdw>
                </a:effectLst>
                <a:latin typeface="Calibri" pitchFamily="34" charset="0"/>
              </a:rPr>
              <a:t>Command</a:t>
            </a:r>
          </a:p>
          <a:p>
            <a:pPr marL="457200" lvl="1" eaLnBrk="1" hangingPunct="1">
              <a:spcBef>
                <a:spcPts val="600"/>
              </a:spcBef>
              <a:spcAft>
                <a:spcPts val="600"/>
              </a:spcAft>
              <a:buSzPct val="100000"/>
              <a:buFont typeface="Arial" pitchFamily="34" charset="0"/>
              <a:buChar char="•"/>
              <a:defRPr/>
            </a:pPr>
            <a:r>
              <a:rPr lang="en-US" sz="2200" dirty="0" smtClean="0">
                <a:effectLst>
                  <a:outerShdw blurRad="38100" dist="38100" dir="2700000" algn="tl">
                    <a:srgbClr val="000000">
                      <a:alpha val="43137"/>
                    </a:srgbClr>
                  </a:outerShdw>
                </a:effectLst>
                <a:latin typeface="Calibri" pitchFamily="34" charset="0"/>
              </a:rPr>
              <a:t> Plans</a:t>
            </a:r>
          </a:p>
          <a:p>
            <a:pPr marL="457200" lvl="1" eaLnBrk="1" hangingPunct="1">
              <a:spcBef>
                <a:spcPts val="600"/>
              </a:spcBef>
              <a:spcAft>
                <a:spcPts val="600"/>
              </a:spcAft>
              <a:buSzPct val="100000"/>
              <a:buFont typeface="Arial" pitchFamily="34" charset="0"/>
              <a:buChar char="•"/>
              <a:defRPr/>
            </a:pPr>
            <a:r>
              <a:rPr lang="en-US" sz="2200" dirty="0" smtClean="0">
                <a:effectLst>
                  <a:outerShdw blurRad="38100" dist="38100" dir="2700000" algn="tl">
                    <a:srgbClr val="000000">
                      <a:alpha val="43137"/>
                    </a:srgbClr>
                  </a:outerShdw>
                </a:effectLst>
                <a:latin typeface="Calibri" pitchFamily="34" charset="0"/>
              </a:rPr>
              <a:t>Operations</a:t>
            </a:r>
          </a:p>
          <a:p>
            <a:pPr marL="457200" lvl="1" eaLnBrk="1" hangingPunct="1">
              <a:spcBef>
                <a:spcPts val="600"/>
              </a:spcBef>
              <a:spcAft>
                <a:spcPts val="600"/>
              </a:spcAft>
              <a:buSzPct val="100000"/>
              <a:buFont typeface="Arial" pitchFamily="34" charset="0"/>
              <a:buChar char="•"/>
              <a:defRPr/>
            </a:pPr>
            <a:r>
              <a:rPr lang="en-US" sz="2200" dirty="0" smtClean="0">
                <a:effectLst>
                  <a:outerShdw blurRad="38100" dist="38100" dir="2700000" algn="tl">
                    <a:srgbClr val="000000">
                      <a:alpha val="43137"/>
                    </a:srgbClr>
                  </a:outerShdw>
                </a:effectLst>
                <a:latin typeface="Calibri" pitchFamily="34" charset="0"/>
              </a:rPr>
              <a:t>Logistics </a:t>
            </a:r>
          </a:p>
          <a:p>
            <a:pPr marL="457200" lvl="1" eaLnBrk="1" hangingPunct="1">
              <a:spcBef>
                <a:spcPts val="600"/>
              </a:spcBef>
              <a:spcAft>
                <a:spcPts val="600"/>
              </a:spcAft>
              <a:buSzPct val="100000"/>
              <a:buFont typeface="Arial" pitchFamily="34" charset="0"/>
              <a:buChar char="•"/>
              <a:defRPr/>
            </a:pPr>
            <a:r>
              <a:rPr lang="en-US" sz="2200" dirty="0" smtClean="0">
                <a:effectLst>
                  <a:outerShdw blurRad="38100" dist="38100" dir="2700000" algn="tl">
                    <a:srgbClr val="000000">
                      <a:alpha val="43137"/>
                    </a:srgbClr>
                  </a:outerShdw>
                </a:effectLst>
                <a:latin typeface="Calibri" pitchFamily="34" charset="0"/>
              </a:rPr>
              <a:t>Finance/Administration</a:t>
            </a:r>
          </a:p>
          <a:p>
            <a:pPr marL="457200" lvl="1" eaLnBrk="1" hangingPunct="1">
              <a:spcBef>
                <a:spcPts val="600"/>
              </a:spcBef>
              <a:spcAft>
                <a:spcPts val="600"/>
              </a:spcAft>
              <a:buSzPct val="100000"/>
              <a:buFont typeface="Arial" pitchFamily="34" charset="0"/>
              <a:buChar char="•"/>
              <a:defRPr/>
            </a:pPr>
            <a:r>
              <a:rPr lang="en-US" sz="2200" dirty="0" smtClean="0">
                <a:effectLst>
                  <a:outerShdw blurRad="38100" dist="38100" dir="2700000" algn="tl">
                    <a:srgbClr val="000000">
                      <a:alpha val="43137"/>
                    </a:srgbClr>
                  </a:outerShdw>
                </a:effectLst>
                <a:latin typeface="Calibri" pitchFamily="34" charset="0"/>
              </a:rPr>
              <a:t>Liaisons</a:t>
            </a:r>
          </a:p>
          <a:p>
            <a:pPr marL="0" lvl="1" eaLnBrk="1" hangingPunct="1">
              <a:spcBef>
                <a:spcPts val="600"/>
              </a:spcBef>
              <a:spcAft>
                <a:spcPts val="600"/>
              </a:spcAft>
              <a:buSzPct val="100000"/>
              <a:buNone/>
              <a:defRPr/>
            </a:pPr>
            <a:r>
              <a:rPr lang="en-US" sz="2600" dirty="0" smtClean="0">
                <a:effectLst>
                  <a:outerShdw blurRad="38100" dist="38100" dir="2700000" algn="tl">
                    <a:srgbClr val="000000">
                      <a:alpha val="43137"/>
                    </a:srgbClr>
                  </a:outerShdw>
                </a:effectLst>
                <a:latin typeface="Calibri" pitchFamily="34" charset="0"/>
              </a:rPr>
              <a:t>This guide is the standard reference for working in the SECC and should be reviewed by liaisons prior to their arrival.</a:t>
            </a:r>
          </a:p>
          <a:p>
            <a:pPr lvl="1" eaLnBrk="1" hangingPunct="1">
              <a:spcBef>
                <a:spcPts val="600"/>
              </a:spcBef>
              <a:spcAft>
                <a:spcPts val="600"/>
              </a:spcAft>
              <a:defRPr/>
            </a:pPr>
            <a:endParaRPr lang="en-US" dirty="0" smtClean="0">
              <a:effectLst>
                <a:outerShdw blurRad="38100" dist="38100" dir="2700000" algn="tl">
                  <a:srgbClr val="000000">
                    <a:alpha val="43137"/>
                  </a:srgbClr>
                </a:outerShdw>
              </a:effectLst>
              <a:latin typeface="Calibri" pitchFamily="34" charset="0"/>
            </a:endParaRPr>
          </a:p>
        </p:txBody>
      </p:sp>
      <p:sp>
        <p:nvSpPr>
          <p:cNvPr id="5" name="Slide Number Placeholder 4"/>
          <p:cNvSpPr>
            <a:spLocks noGrp="1"/>
          </p:cNvSpPr>
          <p:nvPr>
            <p:ph type="sldNum" sz="quarter" idx="12"/>
          </p:nvPr>
        </p:nvSpPr>
        <p:spPr/>
        <p:txBody>
          <a:bodyPr/>
          <a:lstStyle/>
          <a:p>
            <a:pPr>
              <a:defRPr/>
            </a:pPr>
            <a:fld id="{F2ACD319-65D5-49E6-BF52-A5C80610D34D}" type="slidenum">
              <a:rPr lang="en-US" smtClean="0"/>
              <a:pPr>
                <a:defRPr/>
              </a:pPr>
              <a:t>27</a:t>
            </a:fld>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5715000" y="1828800"/>
            <a:ext cx="3219538" cy="43020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rgbClr val="FCD8BA"/>
                </a:solidFill>
              </a:rPr>
              <a:t>Materials and Supplies</a:t>
            </a:r>
            <a:endParaRPr lang="en-US" dirty="0">
              <a:solidFill>
                <a:srgbClr val="FCD8BA"/>
              </a:solidFill>
            </a:endParaRPr>
          </a:p>
        </p:txBody>
      </p:sp>
      <p:sp>
        <p:nvSpPr>
          <p:cNvPr id="3" name="Content Placeholder 2"/>
          <p:cNvSpPr>
            <a:spLocks noGrp="1"/>
          </p:cNvSpPr>
          <p:nvPr>
            <p:ph sz="half" idx="1"/>
          </p:nvPr>
        </p:nvSpPr>
        <p:spPr>
          <a:xfrm>
            <a:off x="457200" y="2209800"/>
            <a:ext cx="4038600" cy="3992563"/>
          </a:xfrm>
        </p:spPr>
        <p:txBody>
          <a:bodyPr>
            <a:noAutofit/>
          </a:bodyPr>
          <a:lstStyle/>
          <a:p>
            <a:pPr lvl="0" fontAlgn="base" hangingPunct="0">
              <a:spcBef>
                <a:spcPts val="600"/>
              </a:spcBef>
              <a:buSzPct val="100000"/>
              <a:buNone/>
            </a:pPr>
            <a:r>
              <a:rPr lang="en-US" sz="2400" u="sng" dirty="0" smtClean="0">
                <a:latin typeface="Calibri" pitchFamily="34" charset="0"/>
              </a:rPr>
              <a:t>The SECC provides</a:t>
            </a:r>
            <a:r>
              <a:rPr lang="en-US" sz="2400" dirty="0" smtClean="0">
                <a:latin typeface="Calibri" pitchFamily="34" charset="0"/>
              </a:rPr>
              <a:t>:</a:t>
            </a:r>
          </a:p>
          <a:p>
            <a:pPr fontAlgn="base" hangingPunct="0">
              <a:spcBef>
                <a:spcPts val="600"/>
              </a:spcBef>
              <a:buSzPct val="100000"/>
              <a:buFont typeface="Arial" pitchFamily="34" charset="0"/>
              <a:buChar char="•"/>
            </a:pPr>
            <a:r>
              <a:rPr lang="en-US" sz="2200" dirty="0" smtClean="0">
                <a:latin typeface="Calibri" pitchFamily="34" charset="0"/>
              </a:rPr>
              <a:t>Workstation with/computer</a:t>
            </a:r>
          </a:p>
          <a:p>
            <a:pPr fontAlgn="base" hangingPunct="0">
              <a:spcBef>
                <a:spcPts val="600"/>
              </a:spcBef>
              <a:buSzPct val="100000"/>
              <a:buFont typeface="Arial" pitchFamily="34" charset="0"/>
              <a:buChar char="•"/>
            </a:pPr>
            <a:r>
              <a:rPr lang="en-US" sz="2200" dirty="0" smtClean="0">
                <a:latin typeface="Calibri" pitchFamily="34" charset="0"/>
              </a:rPr>
              <a:t>Telephone</a:t>
            </a:r>
          </a:p>
          <a:p>
            <a:pPr fontAlgn="base" hangingPunct="0">
              <a:spcBef>
                <a:spcPts val="600"/>
              </a:spcBef>
              <a:buSzPct val="100000"/>
              <a:buFont typeface="Arial" pitchFamily="34" charset="0"/>
              <a:buChar char="•"/>
            </a:pPr>
            <a:r>
              <a:rPr lang="en-US" sz="2200" dirty="0" smtClean="0">
                <a:latin typeface="Calibri" pitchFamily="34" charset="0"/>
              </a:rPr>
              <a:t>Bulletin or white boards</a:t>
            </a:r>
          </a:p>
          <a:p>
            <a:pPr fontAlgn="base" hangingPunct="0">
              <a:spcBef>
                <a:spcPts val="600"/>
              </a:spcBef>
              <a:buSzPct val="100000"/>
              <a:buFont typeface="Arial" pitchFamily="34" charset="0"/>
              <a:buChar char="•"/>
            </a:pPr>
            <a:r>
              <a:rPr lang="en-US" sz="2200" dirty="0" smtClean="0">
                <a:latin typeface="Calibri" pitchFamily="34" charset="0"/>
              </a:rPr>
              <a:t>Basic office supplies</a:t>
            </a:r>
          </a:p>
          <a:p>
            <a:pPr fontAlgn="base" hangingPunct="0">
              <a:spcBef>
                <a:spcPts val="600"/>
              </a:spcBef>
              <a:buSzPct val="100000"/>
              <a:buFont typeface="Arial" pitchFamily="34" charset="0"/>
              <a:buChar char="•"/>
            </a:pPr>
            <a:r>
              <a:rPr lang="en-US" sz="2200" dirty="0" smtClean="0">
                <a:latin typeface="Calibri" pitchFamily="34" charset="0"/>
              </a:rPr>
              <a:t>Graphics support (e.g., maps, posters, with prior notice)</a:t>
            </a:r>
          </a:p>
          <a:p>
            <a:pPr fontAlgn="base" hangingPunct="0">
              <a:spcBef>
                <a:spcPts val="600"/>
              </a:spcBef>
              <a:buSzPct val="100000"/>
              <a:buFont typeface="Arial" pitchFamily="34" charset="0"/>
              <a:buChar char="•"/>
            </a:pPr>
            <a:r>
              <a:rPr lang="en-US" sz="2200" dirty="0" smtClean="0">
                <a:latin typeface="Calibri" pitchFamily="34" charset="0"/>
              </a:rPr>
              <a:t>Photocopier/fax support</a:t>
            </a:r>
          </a:p>
        </p:txBody>
      </p:sp>
      <p:sp>
        <p:nvSpPr>
          <p:cNvPr id="7" name="Content Placeholder 6"/>
          <p:cNvSpPr>
            <a:spLocks noGrp="1"/>
          </p:cNvSpPr>
          <p:nvPr>
            <p:ph sz="half" idx="2"/>
          </p:nvPr>
        </p:nvSpPr>
        <p:spPr>
          <a:xfrm>
            <a:off x="4495800" y="2209800"/>
            <a:ext cx="4191000" cy="3992563"/>
          </a:xfrm>
        </p:spPr>
        <p:txBody>
          <a:bodyPr>
            <a:normAutofit/>
          </a:bodyPr>
          <a:lstStyle/>
          <a:p>
            <a:pPr>
              <a:buNone/>
            </a:pPr>
            <a:r>
              <a:rPr lang="en-US" sz="2400" u="sng" dirty="0" smtClean="0">
                <a:latin typeface="Calibri" pitchFamily="34" charset="0"/>
              </a:rPr>
              <a:t>Liaisons should provide</a:t>
            </a:r>
            <a:r>
              <a:rPr lang="en-US" sz="2400" dirty="0" smtClean="0">
                <a:latin typeface="Calibri" pitchFamily="34" charset="0"/>
              </a:rPr>
              <a:t>:</a:t>
            </a:r>
          </a:p>
          <a:p>
            <a:pPr>
              <a:buSzPct val="100000"/>
              <a:buFont typeface="Arial" pitchFamily="34" charset="0"/>
              <a:buChar char="•"/>
            </a:pPr>
            <a:r>
              <a:rPr lang="en-US" sz="2200" dirty="0" smtClean="0">
                <a:latin typeface="Calibri" pitchFamily="34" charset="0"/>
              </a:rPr>
              <a:t>Agency-specific computer software/programs (preferably on a thumb drive)</a:t>
            </a:r>
          </a:p>
          <a:p>
            <a:pPr>
              <a:buSzPct val="100000"/>
              <a:buFont typeface="Arial" pitchFamily="34" charset="0"/>
              <a:buChar char="•"/>
            </a:pPr>
            <a:r>
              <a:rPr lang="en-US" sz="2200" dirty="0" smtClean="0">
                <a:latin typeface="Calibri" pitchFamily="34" charset="0"/>
              </a:rPr>
              <a:t>Maps/posters with specific agency information</a:t>
            </a:r>
          </a:p>
          <a:p>
            <a:pPr>
              <a:buSzPct val="100000"/>
              <a:buFont typeface="Arial" pitchFamily="34" charset="0"/>
              <a:buChar char="•"/>
            </a:pPr>
            <a:r>
              <a:rPr lang="en-US" sz="2200" dirty="0" smtClean="0">
                <a:latin typeface="Calibri" pitchFamily="34" charset="0"/>
              </a:rPr>
              <a:t>Agency guides, forms, reference material, and other information</a:t>
            </a:r>
          </a:p>
          <a:p>
            <a:pPr>
              <a:buNone/>
            </a:pPr>
            <a:endParaRPr lang="en-US" sz="2400" dirty="0"/>
          </a:p>
        </p:txBody>
      </p:sp>
      <p:sp>
        <p:nvSpPr>
          <p:cNvPr id="8" name="Content Placeholder 6"/>
          <p:cNvSpPr txBox="1">
            <a:spLocks/>
          </p:cNvSpPr>
          <p:nvPr/>
        </p:nvSpPr>
        <p:spPr>
          <a:xfrm>
            <a:off x="609600" y="1295400"/>
            <a:ext cx="7848600" cy="838200"/>
          </a:xfrm>
          <a:prstGeom prst="rect">
            <a:avLst/>
          </a:prstGeom>
        </p:spPr>
        <p:txBody>
          <a:bodyPr vert="horz">
            <a:normAutofit/>
          </a:bodyPr>
          <a:lstStyle/>
          <a:p>
            <a:pPr lvl="0" fontAlgn="base" hangingPunct="0">
              <a:spcBef>
                <a:spcPts val="600"/>
              </a:spcBef>
              <a:buSzPct val="100000"/>
            </a:pPr>
            <a:r>
              <a:rPr lang="en-US" sz="2400" dirty="0" smtClean="0">
                <a:latin typeface="Calibri" pitchFamily="34" charset="0"/>
              </a:rPr>
              <a:t>SECC liaisons should ensure they have the sufficient supplies and materials to perform their work.</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pPr eaLnBrk="1" hangingPunct="1">
              <a:defRPr/>
            </a:pPr>
            <a:r>
              <a:rPr lang="en-US" sz="4000" dirty="0" smtClean="0">
                <a:solidFill>
                  <a:srgbClr val="FCD8BA"/>
                </a:solidFill>
                <a:effectLst>
                  <a:outerShdw blurRad="38100" dist="38100" dir="2700000" algn="tl">
                    <a:srgbClr val="000000">
                      <a:alpha val="43137"/>
                    </a:srgbClr>
                  </a:outerShdw>
                </a:effectLst>
                <a:latin typeface="Calibri" pitchFamily="34" charset="0"/>
              </a:rPr>
              <a:t>SECC Position Checklists</a:t>
            </a:r>
          </a:p>
        </p:txBody>
      </p:sp>
      <p:sp>
        <p:nvSpPr>
          <p:cNvPr id="28675" name="Text Placeholder 2"/>
          <p:cNvSpPr>
            <a:spLocks noGrp="1"/>
          </p:cNvSpPr>
          <p:nvPr>
            <p:ph sz="half" idx="1"/>
          </p:nvPr>
        </p:nvSpPr>
        <p:spPr>
          <a:xfrm>
            <a:off x="304800" y="1371600"/>
            <a:ext cx="4343400" cy="5257800"/>
          </a:xfrm>
        </p:spPr>
        <p:txBody>
          <a:bodyPr>
            <a:normAutofit lnSpcReduction="10000"/>
          </a:bodyPr>
          <a:lstStyle/>
          <a:p>
            <a:pPr marL="0">
              <a:spcBef>
                <a:spcPts val="1200"/>
              </a:spcBef>
              <a:spcAft>
                <a:spcPts val="600"/>
              </a:spcAft>
              <a:buNone/>
              <a:defRPr/>
            </a:pPr>
            <a:r>
              <a:rPr lang="en-US" sz="2400" dirty="0" smtClean="0">
                <a:effectLst>
                  <a:outerShdw blurRad="38100" dist="38100" dir="2700000" algn="tl">
                    <a:srgbClr val="000000">
                      <a:alpha val="43137"/>
                    </a:srgbClr>
                  </a:outerShdw>
                </a:effectLst>
                <a:latin typeface="Calibri" pitchFamily="34" charset="0"/>
              </a:rPr>
              <a:t>Checklists and other guidance has been developed to help liaisons understand their position in the SECC.  </a:t>
            </a:r>
          </a:p>
          <a:p>
            <a:pPr marL="0">
              <a:spcBef>
                <a:spcPts val="1200"/>
              </a:spcBef>
              <a:spcAft>
                <a:spcPts val="600"/>
              </a:spcAft>
              <a:buNone/>
              <a:defRPr/>
            </a:pPr>
            <a:r>
              <a:rPr lang="en-US" sz="2400" dirty="0" smtClean="0">
                <a:effectLst>
                  <a:outerShdw blurRad="38100" dist="38100" dir="2700000" algn="tl">
                    <a:srgbClr val="000000">
                      <a:alpha val="43137"/>
                    </a:srgbClr>
                  </a:outerShdw>
                </a:effectLst>
                <a:latin typeface="Calibri" pitchFamily="34" charset="0"/>
              </a:rPr>
              <a:t>Checklists typically cover:</a:t>
            </a:r>
          </a:p>
          <a:p>
            <a:pPr marL="457200" lvl="1" eaLnBrk="1" hangingPunct="1">
              <a:buSzPct val="100000"/>
              <a:buFont typeface="Arial" pitchFamily="34" charset="0"/>
              <a:buChar char="•"/>
              <a:defRPr/>
            </a:pPr>
            <a:r>
              <a:rPr lang="en-US" sz="2200" dirty="0" smtClean="0">
                <a:effectLst>
                  <a:outerShdw blurRad="38100" dist="38100" dir="2700000" algn="tl">
                    <a:srgbClr val="000000">
                      <a:alpha val="43137"/>
                    </a:srgbClr>
                  </a:outerShdw>
                </a:effectLst>
                <a:latin typeface="Calibri" pitchFamily="34" charset="0"/>
              </a:rPr>
              <a:t>Responsibilities</a:t>
            </a:r>
          </a:p>
          <a:p>
            <a:pPr marL="457200" lvl="1" eaLnBrk="1" hangingPunct="1">
              <a:buSzPct val="100000"/>
              <a:buFont typeface="Arial" pitchFamily="34" charset="0"/>
              <a:buChar char="•"/>
              <a:defRPr/>
            </a:pPr>
            <a:r>
              <a:rPr lang="en-US" sz="2200" dirty="0" smtClean="0">
                <a:effectLst>
                  <a:outerShdw blurRad="38100" dist="38100" dir="2700000" algn="tl">
                    <a:srgbClr val="000000">
                      <a:alpha val="43137"/>
                    </a:srgbClr>
                  </a:outerShdw>
                </a:effectLst>
                <a:latin typeface="Calibri" pitchFamily="34" charset="0"/>
              </a:rPr>
              <a:t>ICS forms used</a:t>
            </a:r>
          </a:p>
          <a:p>
            <a:pPr marL="457200" lvl="1" eaLnBrk="1" hangingPunct="1">
              <a:buSzPct val="100000"/>
              <a:buFont typeface="Arial" pitchFamily="34" charset="0"/>
              <a:buChar char="•"/>
              <a:defRPr/>
            </a:pPr>
            <a:r>
              <a:rPr lang="en-US" sz="2200" dirty="0" smtClean="0">
                <a:effectLst>
                  <a:outerShdw blurRad="38100" dist="38100" dir="2700000" algn="tl">
                    <a:srgbClr val="000000">
                      <a:alpha val="43137"/>
                    </a:srgbClr>
                  </a:outerShdw>
                </a:effectLst>
                <a:latin typeface="Calibri" pitchFamily="34" charset="0"/>
              </a:rPr>
              <a:t>Immediate and daily duties</a:t>
            </a:r>
          </a:p>
          <a:p>
            <a:pPr marL="457200" lvl="1" eaLnBrk="1" hangingPunct="1">
              <a:buSzPct val="100000"/>
              <a:buFont typeface="Arial" pitchFamily="34" charset="0"/>
              <a:buChar char="•"/>
              <a:defRPr/>
            </a:pPr>
            <a:r>
              <a:rPr lang="en-US" sz="2200" dirty="0" smtClean="0">
                <a:effectLst>
                  <a:outerShdw blurRad="38100" dist="38100" dir="2700000" algn="tl">
                    <a:srgbClr val="000000">
                      <a:alpha val="43137"/>
                    </a:srgbClr>
                  </a:outerShdw>
                </a:effectLst>
                <a:latin typeface="Calibri" pitchFamily="34" charset="0"/>
              </a:rPr>
              <a:t>Section management and supervisory considerations</a:t>
            </a:r>
          </a:p>
          <a:p>
            <a:pPr marL="457200" lvl="1" eaLnBrk="1" hangingPunct="1">
              <a:buSzPct val="100000"/>
              <a:buFont typeface="Arial" pitchFamily="34" charset="0"/>
              <a:buChar char="•"/>
              <a:defRPr/>
            </a:pPr>
            <a:r>
              <a:rPr lang="en-US" sz="2200" dirty="0" smtClean="0">
                <a:effectLst>
                  <a:outerShdw blurRad="38100" dist="38100" dir="2700000" algn="tl">
                    <a:srgbClr val="000000">
                      <a:alpha val="43137"/>
                    </a:srgbClr>
                  </a:outerShdw>
                </a:effectLst>
                <a:latin typeface="Calibri" pitchFamily="34" charset="0"/>
              </a:rPr>
              <a:t>Demobilization</a:t>
            </a:r>
          </a:p>
          <a:p>
            <a:pPr marL="0" eaLnBrk="1" hangingPunct="1">
              <a:buNone/>
              <a:defRPr/>
            </a:pPr>
            <a:r>
              <a:rPr lang="en-US" sz="2400" dirty="0" smtClean="0">
                <a:effectLst>
                  <a:outerShdw blurRad="38100" dist="38100" dir="2700000" algn="tl">
                    <a:srgbClr val="000000">
                      <a:alpha val="43137"/>
                    </a:srgbClr>
                  </a:outerShdw>
                </a:effectLst>
                <a:latin typeface="Calibri" pitchFamily="34" charset="0"/>
              </a:rPr>
              <a:t>This guidance is located on the DHS&amp;EM Intranet and can be sent to each liaison via </a:t>
            </a:r>
            <a:r>
              <a:rPr lang="en-US" sz="2400" dirty="0" err="1" smtClean="0">
                <a:effectLst>
                  <a:outerShdw blurRad="38100" dist="38100" dir="2700000" algn="tl">
                    <a:srgbClr val="000000">
                      <a:alpha val="43137"/>
                    </a:srgbClr>
                  </a:outerShdw>
                </a:effectLst>
                <a:latin typeface="Calibri" pitchFamily="34" charset="0"/>
              </a:rPr>
              <a:t>pdf</a:t>
            </a:r>
            <a:r>
              <a:rPr lang="en-US" sz="2400" dirty="0" smtClean="0">
                <a:effectLst>
                  <a:outerShdw blurRad="38100" dist="38100" dir="2700000" algn="tl">
                    <a:srgbClr val="000000">
                      <a:alpha val="43137"/>
                    </a:srgbClr>
                  </a:outerShdw>
                </a:effectLst>
                <a:latin typeface="Calibri" pitchFamily="34" charset="0"/>
              </a:rPr>
              <a:t>.</a:t>
            </a:r>
          </a:p>
          <a:p>
            <a:pPr lvl="1" eaLnBrk="1" hangingPunct="1">
              <a:buFont typeface="Wingdings 2" pitchFamily="18" charset="2"/>
              <a:buNone/>
              <a:defRPr/>
            </a:pPr>
            <a:endParaRPr lang="en-US" sz="2200" dirty="0" smtClean="0">
              <a:latin typeface="Calibri" pitchFamily="34" charset="0"/>
            </a:endParaRPr>
          </a:p>
        </p:txBody>
      </p:sp>
      <p:pic>
        <p:nvPicPr>
          <p:cNvPr id="3077" name="Picture 5"/>
          <p:cNvPicPr>
            <a:picLocks noGrp="1" noChangeAspect="1" noChangeArrowheads="1"/>
          </p:cNvPicPr>
          <p:nvPr>
            <p:ph sz="half" idx="2"/>
          </p:nvPr>
        </p:nvPicPr>
        <p:blipFill>
          <a:blip r:embed="rId2" cstate="print"/>
          <a:srcRect/>
          <a:stretch>
            <a:fillRect/>
          </a:stretch>
        </p:blipFill>
        <p:spPr bwMode="auto">
          <a:xfrm>
            <a:off x="4648200" y="1371601"/>
            <a:ext cx="3324212" cy="4343400"/>
          </a:xfrm>
          <a:prstGeom prst="rect">
            <a:avLst/>
          </a:prstGeom>
          <a:noFill/>
          <a:ln w="9525">
            <a:noFill/>
            <a:miter lim="800000"/>
            <a:headEnd/>
            <a:tailEnd/>
          </a:ln>
          <a:effectLst/>
        </p:spPr>
      </p:pic>
      <p:pic>
        <p:nvPicPr>
          <p:cNvPr id="16" name="Picture 3"/>
          <p:cNvPicPr>
            <a:picLocks noChangeAspect="1" noChangeArrowheads="1"/>
          </p:cNvPicPr>
          <p:nvPr/>
        </p:nvPicPr>
        <p:blipFill>
          <a:blip r:embed="rId3" cstate="print"/>
          <a:stretch>
            <a:fillRect/>
          </a:stretch>
        </p:blipFill>
        <p:spPr bwMode="auto">
          <a:xfrm>
            <a:off x="5562601" y="2332037"/>
            <a:ext cx="3280720" cy="42973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152400"/>
            <a:ext cx="8077200" cy="1420813"/>
          </a:xfrm>
        </p:spPr>
        <p:txBody>
          <a:bodyPr>
            <a:normAutofit/>
          </a:bodyPr>
          <a:lstStyle/>
          <a:p>
            <a:pPr eaLnBrk="1" hangingPunct="1">
              <a:defRPr/>
            </a:pPr>
            <a:r>
              <a:rPr lang="en-US" sz="4000" dirty="0" smtClean="0">
                <a:solidFill>
                  <a:srgbClr val="FCD8BA"/>
                </a:solidFill>
                <a:effectLst>
                  <a:outerShdw blurRad="38100" dist="38100" dir="2700000" algn="tl">
                    <a:srgbClr val="000000"/>
                  </a:outerShdw>
                </a:effectLst>
                <a:latin typeface="Calibri" pitchFamily="34" charset="0"/>
              </a:rPr>
              <a:t>State Emergency </a:t>
            </a:r>
            <a:br>
              <a:rPr lang="en-US" sz="4000" dirty="0" smtClean="0">
                <a:solidFill>
                  <a:srgbClr val="FCD8BA"/>
                </a:solidFill>
                <a:effectLst>
                  <a:outerShdw blurRad="38100" dist="38100" dir="2700000" algn="tl">
                    <a:srgbClr val="000000"/>
                  </a:outerShdw>
                </a:effectLst>
                <a:latin typeface="Calibri" pitchFamily="34" charset="0"/>
              </a:rPr>
            </a:br>
            <a:r>
              <a:rPr lang="en-US" sz="4000" dirty="0" smtClean="0">
                <a:solidFill>
                  <a:srgbClr val="FCD8BA"/>
                </a:solidFill>
                <a:effectLst>
                  <a:outerShdw blurRad="38100" dist="38100" dir="2700000" algn="tl">
                    <a:srgbClr val="000000"/>
                  </a:outerShdw>
                </a:effectLst>
                <a:latin typeface="Calibri" pitchFamily="34" charset="0"/>
              </a:rPr>
              <a:t>Coordination Center</a:t>
            </a:r>
          </a:p>
        </p:txBody>
      </p:sp>
      <p:sp>
        <p:nvSpPr>
          <p:cNvPr id="11267" name="Rectangle 3"/>
          <p:cNvSpPr>
            <a:spLocks noGrp="1" noChangeArrowheads="1"/>
          </p:cNvSpPr>
          <p:nvPr>
            <p:ph idx="1"/>
          </p:nvPr>
        </p:nvSpPr>
        <p:spPr>
          <a:xfrm>
            <a:off x="457200" y="1752600"/>
            <a:ext cx="8229600" cy="4419600"/>
          </a:xfrm>
        </p:spPr>
        <p:txBody>
          <a:bodyPr/>
          <a:lstStyle/>
          <a:p>
            <a:pPr>
              <a:spcBef>
                <a:spcPts val="1200"/>
              </a:spcBef>
              <a:spcAft>
                <a:spcPts val="600"/>
              </a:spcAft>
              <a:buSzPct val="100000"/>
              <a:buFont typeface="Arial" pitchFamily="34" charset="0"/>
              <a:buChar char="•"/>
              <a:defRPr/>
            </a:pPr>
            <a:r>
              <a:rPr lang="en-US" sz="2400" dirty="0" smtClean="0">
                <a:effectLst>
                  <a:outerShdw blurRad="38100" dist="38100" dir="2700000" algn="tl">
                    <a:srgbClr val="000000"/>
                  </a:outerShdw>
                </a:effectLst>
                <a:latin typeface="Calibri" pitchFamily="34" charset="0"/>
              </a:rPr>
              <a:t>The DHS&amp;EM manages disaster emergencies per Alaska Statute 26.23.  </a:t>
            </a:r>
          </a:p>
          <a:p>
            <a:pPr>
              <a:spcBef>
                <a:spcPts val="1200"/>
              </a:spcBef>
              <a:spcAft>
                <a:spcPts val="600"/>
              </a:spcAft>
              <a:buSzPct val="100000"/>
              <a:buFont typeface="Arial" pitchFamily="34" charset="0"/>
              <a:buChar char="•"/>
              <a:defRPr/>
            </a:pPr>
            <a:r>
              <a:rPr lang="en-US" sz="2400" dirty="0" smtClean="0">
                <a:effectLst>
                  <a:outerShdw blurRad="38100" dist="38100" dir="2700000" algn="tl">
                    <a:srgbClr val="000000"/>
                  </a:outerShdw>
                </a:effectLst>
                <a:latin typeface="Calibri" pitchFamily="34" charset="0"/>
              </a:rPr>
              <a:t>DHS&amp;EM is involved in all emergency management efforts including preparedness, response, recovery, and mitigation.  </a:t>
            </a:r>
          </a:p>
          <a:p>
            <a:pPr>
              <a:spcBef>
                <a:spcPts val="1200"/>
              </a:spcBef>
              <a:spcAft>
                <a:spcPts val="600"/>
              </a:spcAft>
              <a:buSzPct val="100000"/>
              <a:buFont typeface="Arial" pitchFamily="34" charset="0"/>
              <a:buChar char="•"/>
              <a:defRPr/>
            </a:pPr>
            <a:r>
              <a:rPr lang="en-US" sz="2400" dirty="0" smtClean="0">
                <a:effectLst>
                  <a:outerShdw blurRad="38100" dist="38100" dir="2700000" algn="tl">
                    <a:srgbClr val="000000"/>
                  </a:outerShdw>
                </a:effectLst>
                <a:latin typeface="Calibri" pitchFamily="34" charset="0"/>
              </a:rPr>
              <a:t>When an emergency event occurs, normal work must transition quickly to respond to the needs of the residents, communities, and state.  </a:t>
            </a:r>
          </a:p>
          <a:p>
            <a:pPr>
              <a:spcBef>
                <a:spcPts val="1200"/>
              </a:spcBef>
              <a:spcAft>
                <a:spcPts val="600"/>
              </a:spcAft>
              <a:buSzPct val="100000"/>
              <a:buFont typeface="Arial" pitchFamily="34" charset="0"/>
              <a:buChar char="•"/>
              <a:defRPr/>
            </a:pPr>
            <a:r>
              <a:rPr lang="en-US" sz="2400" dirty="0" smtClean="0">
                <a:effectLst>
                  <a:outerShdw blurRad="38100" dist="38100" dir="2700000" algn="tl">
                    <a:srgbClr val="000000"/>
                  </a:outerShdw>
                </a:effectLst>
                <a:latin typeface="Calibri" pitchFamily="34" charset="0"/>
              </a:rPr>
              <a:t>In 1994, the SECC was created to enable this transition.</a:t>
            </a:r>
          </a:p>
        </p:txBody>
      </p:sp>
      <p:sp>
        <p:nvSpPr>
          <p:cNvPr id="6" name="Slide Number Placeholder 5"/>
          <p:cNvSpPr>
            <a:spLocks noGrp="1"/>
          </p:cNvSpPr>
          <p:nvPr>
            <p:ph type="sldNum" sz="quarter" idx="12"/>
          </p:nvPr>
        </p:nvSpPr>
        <p:spPr>
          <a:xfrm>
            <a:off x="8153400" y="6421438"/>
            <a:ext cx="762000" cy="365125"/>
          </a:xfrm>
          <a:prstGeom prst="rect">
            <a:avLst/>
          </a:prstGeom>
        </p:spPr>
        <p:txBody>
          <a:bodyPr/>
          <a:lstStyle/>
          <a:p>
            <a:pPr>
              <a:defRPr/>
            </a:pPr>
            <a:fld id="{D74820D9-7FB9-4FE7-943F-16087EFE5DE1}" type="slidenum">
              <a:rPr lang="en-US"/>
              <a:pPr>
                <a:defRPr/>
              </a:pPr>
              <a:t>3</a:t>
            </a:fld>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28600"/>
            <a:ext cx="8229600" cy="990600"/>
          </a:xfrm>
        </p:spPr>
        <p:txBody>
          <a:bodyPr>
            <a:normAutofit/>
          </a:bodyPr>
          <a:lstStyle/>
          <a:p>
            <a:pPr eaLnBrk="1" hangingPunct="1">
              <a:defRPr/>
            </a:pPr>
            <a:r>
              <a:rPr lang="en-US" sz="4000" dirty="0" smtClean="0">
                <a:solidFill>
                  <a:srgbClr val="FCD8BA"/>
                </a:solidFill>
                <a:effectLst>
                  <a:outerShdw blurRad="38100" dist="38100" dir="2700000" algn="tl">
                    <a:srgbClr val="000000">
                      <a:alpha val="43137"/>
                    </a:srgbClr>
                  </a:outerShdw>
                </a:effectLst>
                <a:latin typeface="Calibri" pitchFamily="34" charset="0"/>
              </a:rPr>
              <a:t>SECC Documentation</a:t>
            </a:r>
          </a:p>
        </p:txBody>
      </p:sp>
      <p:sp>
        <p:nvSpPr>
          <p:cNvPr id="29699" name="Text Placeholder 2"/>
          <p:cNvSpPr>
            <a:spLocks noGrp="1"/>
          </p:cNvSpPr>
          <p:nvPr>
            <p:ph type="body" sz="half" idx="1"/>
          </p:nvPr>
        </p:nvSpPr>
        <p:spPr>
          <a:xfrm>
            <a:off x="228600" y="1371600"/>
            <a:ext cx="5486400" cy="5181600"/>
          </a:xfrm>
        </p:spPr>
        <p:txBody>
          <a:bodyPr>
            <a:normAutofit lnSpcReduction="10000"/>
          </a:bodyPr>
          <a:lstStyle/>
          <a:p>
            <a:pPr marL="0" eaLnBrk="1" hangingPunct="1">
              <a:spcBef>
                <a:spcPts val="1200"/>
              </a:spcBef>
              <a:spcAft>
                <a:spcPts val="600"/>
              </a:spcAft>
              <a:buNone/>
              <a:defRPr/>
            </a:pPr>
            <a:r>
              <a:rPr lang="en-US" sz="2400" dirty="0" smtClean="0">
                <a:effectLst>
                  <a:outerShdw blurRad="38100" dist="38100" dir="2700000" algn="tl">
                    <a:srgbClr val="000000">
                      <a:alpha val="43137"/>
                    </a:srgbClr>
                  </a:outerShdw>
                </a:effectLst>
                <a:latin typeface="Calibri" pitchFamily="34" charset="0"/>
              </a:rPr>
              <a:t>The SECC uses standard FEMA ICS terminology, positions, and forms:</a:t>
            </a:r>
          </a:p>
          <a:p>
            <a:pPr marL="457200" lvl="1">
              <a:buSzPct val="100000"/>
              <a:buFont typeface="Arial" pitchFamily="34" charset="0"/>
              <a:buChar char="•"/>
              <a:defRPr/>
            </a:pPr>
            <a:r>
              <a:rPr lang="en-US" sz="2200" dirty="0" smtClean="0">
                <a:effectLst>
                  <a:outerShdw blurRad="38100" dist="38100" dir="2700000" algn="tl">
                    <a:srgbClr val="000000">
                      <a:alpha val="43137"/>
                    </a:srgbClr>
                  </a:outerShdw>
                </a:effectLst>
                <a:latin typeface="Calibri" pitchFamily="34" charset="0"/>
              </a:rPr>
              <a:t>The SECC uses the ICS Forms Booklet (FEMA 502-2) dated Aug 28, 2009</a:t>
            </a:r>
          </a:p>
          <a:p>
            <a:pPr marL="457200" lvl="1">
              <a:buSzPct val="100000"/>
              <a:buFont typeface="Arial" pitchFamily="34" charset="0"/>
              <a:buChar char="•"/>
              <a:defRPr/>
            </a:pPr>
            <a:r>
              <a:rPr lang="en-US" sz="2200" dirty="0" smtClean="0">
                <a:effectLst>
                  <a:outerShdw blurRad="38100" dist="38100" dir="2700000" algn="tl">
                    <a:srgbClr val="000000">
                      <a:alpha val="43137"/>
                    </a:srgbClr>
                  </a:outerShdw>
                </a:effectLst>
                <a:latin typeface="Calibri" pitchFamily="34" charset="0"/>
              </a:rPr>
              <a:t>Liaisons should expect to provide regular input to the following ICS forms:</a:t>
            </a:r>
          </a:p>
          <a:p>
            <a:pPr marL="914400" lvl="2">
              <a:buFont typeface="Courier New" pitchFamily="49" charset="0"/>
              <a:buChar char="o"/>
              <a:defRPr/>
            </a:pPr>
            <a:r>
              <a:rPr lang="en-US" sz="1800" dirty="0" smtClean="0">
                <a:latin typeface="Calibri" pitchFamily="34" charset="0"/>
              </a:rPr>
              <a:t>ICS 203 Organization Assignment List</a:t>
            </a:r>
            <a:endParaRPr lang="en-US" sz="1800" b="1" dirty="0" smtClean="0">
              <a:latin typeface="Calibri" pitchFamily="34" charset="0"/>
            </a:endParaRPr>
          </a:p>
          <a:p>
            <a:pPr marL="914400" lvl="2">
              <a:buFont typeface="Courier New" pitchFamily="49" charset="0"/>
              <a:buChar char="o"/>
              <a:defRPr/>
            </a:pPr>
            <a:r>
              <a:rPr lang="en-US" sz="2000" dirty="0" smtClean="0">
                <a:latin typeface="Calibri" pitchFamily="34" charset="0"/>
              </a:rPr>
              <a:t>ICS 204 Assignment List</a:t>
            </a:r>
            <a:endParaRPr lang="en-US" sz="2000" b="1" dirty="0" smtClean="0">
              <a:latin typeface="Calibri" pitchFamily="34" charset="0"/>
            </a:endParaRPr>
          </a:p>
          <a:p>
            <a:pPr marL="914400" lvl="2">
              <a:buFont typeface="Courier New" pitchFamily="49" charset="0"/>
              <a:buChar char="o"/>
              <a:defRPr/>
            </a:pPr>
            <a:r>
              <a:rPr lang="en-US" sz="2000" dirty="0" smtClean="0">
                <a:latin typeface="Calibri" pitchFamily="34" charset="0"/>
              </a:rPr>
              <a:t>ICS 207 Organization Chart</a:t>
            </a:r>
            <a:endParaRPr lang="en-US" sz="2000" b="1" dirty="0" smtClean="0">
              <a:latin typeface="Calibri" pitchFamily="34" charset="0"/>
            </a:endParaRPr>
          </a:p>
          <a:p>
            <a:pPr marL="914400" lvl="2">
              <a:buFont typeface="Courier New" pitchFamily="49" charset="0"/>
              <a:buChar char="o"/>
              <a:defRPr/>
            </a:pPr>
            <a:r>
              <a:rPr lang="en-US" sz="2000" dirty="0" smtClean="0">
                <a:latin typeface="Calibri" pitchFamily="34" charset="0"/>
              </a:rPr>
              <a:t>ICS 209 Incident Status Summary</a:t>
            </a:r>
            <a:endParaRPr lang="en-US" sz="2000" b="1" dirty="0" smtClean="0">
              <a:latin typeface="Calibri" pitchFamily="34" charset="0"/>
            </a:endParaRPr>
          </a:p>
          <a:p>
            <a:pPr marL="914400" lvl="2">
              <a:buFont typeface="Courier New" pitchFamily="49" charset="0"/>
              <a:buChar char="o"/>
              <a:defRPr/>
            </a:pPr>
            <a:r>
              <a:rPr lang="en-US" sz="2000" dirty="0" smtClean="0">
                <a:latin typeface="Calibri" pitchFamily="34" charset="0"/>
              </a:rPr>
              <a:t>ICS 211 Incident Check-In List</a:t>
            </a:r>
            <a:endParaRPr lang="en-US" sz="2000" b="1" dirty="0" smtClean="0">
              <a:latin typeface="Calibri" pitchFamily="34" charset="0"/>
            </a:endParaRPr>
          </a:p>
          <a:p>
            <a:pPr marL="914400" lvl="2">
              <a:buFont typeface="Courier New" pitchFamily="49" charset="0"/>
              <a:buChar char="o"/>
              <a:defRPr/>
            </a:pPr>
            <a:r>
              <a:rPr lang="en-US" sz="2000" dirty="0" smtClean="0">
                <a:latin typeface="Calibri" pitchFamily="34" charset="0"/>
              </a:rPr>
              <a:t>ICS 214 Unit Log</a:t>
            </a:r>
            <a:endParaRPr lang="en-US" sz="2000" b="1" dirty="0" smtClean="0">
              <a:latin typeface="Calibri" pitchFamily="34" charset="0"/>
            </a:endParaRPr>
          </a:p>
          <a:p>
            <a:pPr marL="914400" lvl="2">
              <a:buFont typeface="Courier New" pitchFamily="49" charset="0"/>
              <a:buChar char="o"/>
              <a:defRPr/>
            </a:pPr>
            <a:r>
              <a:rPr lang="en-US" sz="2000" dirty="0" smtClean="0">
                <a:latin typeface="Calibri" pitchFamily="34" charset="0"/>
              </a:rPr>
              <a:t>ICS 221 Demobilization Checkout</a:t>
            </a:r>
            <a:endParaRPr lang="en-US" sz="2000" b="1" dirty="0" smtClean="0">
              <a:latin typeface="Calibri" pitchFamily="34" charset="0"/>
            </a:endParaRPr>
          </a:p>
          <a:p>
            <a:pPr marL="914400" lvl="2">
              <a:buFont typeface="Courier New" pitchFamily="49" charset="0"/>
              <a:buChar char="o"/>
              <a:defRPr/>
            </a:pPr>
            <a:r>
              <a:rPr lang="en-US" sz="2000" dirty="0" smtClean="0">
                <a:latin typeface="Calibri" pitchFamily="34" charset="0"/>
              </a:rPr>
              <a:t>DHS&amp;EM After-Action Comment Form</a:t>
            </a:r>
            <a:endParaRPr lang="en-US" sz="2000" b="1" dirty="0" smtClean="0">
              <a:latin typeface="Calibri" pitchFamily="34" charset="0"/>
            </a:endParaRPr>
          </a:p>
          <a:p>
            <a:pPr lvl="1" eaLnBrk="1" hangingPunct="1">
              <a:defRPr/>
            </a:pPr>
            <a:endParaRPr lang="en-US" sz="2200" dirty="0" smtClean="0">
              <a:latin typeface="Calibri" pitchFamily="34" charset="0"/>
            </a:endParaRPr>
          </a:p>
          <a:p>
            <a:pPr lvl="1" eaLnBrk="1" hangingPunct="1">
              <a:buFont typeface="Wingdings 2" pitchFamily="18" charset="2"/>
              <a:buNone/>
              <a:defRPr/>
            </a:pPr>
            <a:endParaRPr lang="en-US" sz="2200" dirty="0" smtClean="0">
              <a:latin typeface="Calibri" pitchFamily="34" charset="0"/>
            </a:endParaRPr>
          </a:p>
        </p:txBody>
      </p:sp>
      <p:pic>
        <p:nvPicPr>
          <p:cNvPr id="29701" name="Picture 2"/>
          <p:cNvPicPr>
            <a:picLocks noChangeAspect="1" noChangeArrowheads="1"/>
          </p:cNvPicPr>
          <p:nvPr/>
        </p:nvPicPr>
        <p:blipFill>
          <a:blip r:embed="rId2" cstate="print"/>
          <a:srcRect/>
          <a:stretch>
            <a:fillRect/>
          </a:stretch>
        </p:blipFill>
        <p:spPr bwMode="auto">
          <a:xfrm>
            <a:off x="5715000" y="1524000"/>
            <a:ext cx="3111500" cy="4248036"/>
          </a:xfrm>
          <a:prstGeom prst="rect">
            <a:avLst/>
          </a:prstGeom>
          <a:noFill/>
          <a:ln w="9525">
            <a:solidFill>
              <a:schemeClr val="bg1"/>
            </a:solid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74638"/>
            <a:ext cx="5410200" cy="1143000"/>
          </a:xfrm>
        </p:spPr>
        <p:txBody>
          <a:bodyPr>
            <a:noAutofit/>
          </a:bodyPr>
          <a:lstStyle/>
          <a:p>
            <a:pPr eaLnBrk="1" hangingPunct="1">
              <a:defRPr/>
            </a:pPr>
            <a:r>
              <a:rPr lang="en-US" sz="4000" dirty="0" smtClean="0">
                <a:solidFill>
                  <a:srgbClr val="FCD8BA"/>
                </a:solidFill>
                <a:effectLst>
                  <a:outerShdw blurRad="38100" dist="38100" dir="2700000" algn="tl">
                    <a:srgbClr val="000000">
                      <a:alpha val="43137"/>
                    </a:srgbClr>
                  </a:outerShdw>
                </a:effectLst>
                <a:latin typeface="Calibri" pitchFamily="34" charset="0"/>
              </a:rPr>
              <a:t>WebIAP™ Software      and ICS Forms</a:t>
            </a:r>
          </a:p>
        </p:txBody>
      </p:sp>
      <p:sp>
        <p:nvSpPr>
          <p:cNvPr id="6" name="Rectangle 3"/>
          <p:cNvSpPr txBox="1">
            <a:spLocks noChangeArrowheads="1"/>
          </p:cNvSpPr>
          <p:nvPr/>
        </p:nvSpPr>
        <p:spPr>
          <a:xfrm>
            <a:off x="304800" y="1828800"/>
            <a:ext cx="4724400" cy="4876800"/>
          </a:xfrm>
          <a:prstGeom prst="rect">
            <a:avLst/>
          </a:prstGeom>
        </p:spPr>
        <p:txBody>
          <a:bodyPr>
            <a:normAutofit/>
          </a:bodyPr>
          <a:lstStyle/>
          <a:p>
            <a:pPr marL="533400" indent="-533400" fontAlgn="auto">
              <a:spcBef>
                <a:spcPct val="20000"/>
              </a:spcBef>
              <a:spcAft>
                <a:spcPts val="0"/>
              </a:spcAft>
              <a:buClr>
                <a:schemeClr val="tx1"/>
              </a:buClr>
              <a:buFont typeface="Arial" pitchFamily="34" charset="0"/>
              <a:buChar char="•"/>
              <a:defRPr/>
            </a:pPr>
            <a:r>
              <a:rPr lang="en-US" sz="2400" dirty="0" smtClean="0">
                <a:latin typeface="Calibri" pitchFamily="34" charset="0"/>
              </a:rPr>
              <a:t>The SECC uses the WebIAP software for development of incident action plans.</a:t>
            </a:r>
          </a:p>
          <a:p>
            <a:pPr marL="533400" indent="-533400" fontAlgn="auto">
              <a:spcBef>
                <a:spcPct val="20000"/>
              </a:spcBef>
              <a:spcAft>
                <a:spcPts val="0"/>
              </a:spcAft>
              <a:buClr>
                <a:schemeClr val="tx1"/>
              </a:buClr>
              <a:buFont typeface="Arial" pitchFamily="34" charset="0"/>
              <a:buChar char="•"/>
              <a:defRPr/>
            </a:pPr>
            <a:r>
              <a:rPr lang="en-US" sz="2400" dirty="0" smtClean="0">
                <a:latin typeface="Calibri" pitchFamily="34" charset="0"/>
              </a:rPr>
              <a:t>This software </a:t>
            </a:r>
            <a:r>
              <a:rPr lang="en-US" sz="2400" dirty="0">
                <a:latin typeface="Calibri" pitchFamily="34" charset="0"/>
              </a:rPr>
              <a:t>builds on standard FEMA ICS Forms and IAP </a:t>
            </a:r>
            <a:r>
              <a:rPr lang="en-US" sz="2400" dirty="0" smtClean="0">
                <a:latin typeface="Calibri" pitchFamily="34" charset="0"/>
              </a:rPr>
              <a:t>formats</a:t>
            </a:r>
            <a:endParaRPr lang="en-US" sz="2400" dirty="0">
              <a:latin typeface="Calibri" pitchFamily="34" charset="0"/>
            </a:endParaRPr>
          </a:p>
          <a:p>
            <a:pPr marL="533400" indent="-533400" fontAlgn="auto">
              <a:spcBef>
                <a:spcPct val="20000"/>
              </a:spcBef>
              <a:spcAft>
                <a:spcPts val="0"/>
              </a:spcAft>
              <a:buClr>
                <a:schemeClr val="tx1"/>
              </a:buClr>
              <a:buFont typeface="Arial" pitchFamily="34" charset="0"/>
              <a:buChar char="•"/>
              <a:defRPr/>
            </a:pPr>
            <a:r>
              <a:rPr lang="en-US" sz="2400" dirty="0" smtClean="0">
                <a:latin typeface="Calibri" pitchFamily="34" charset="0"/>
              </a:rPr>
              <a:t>Introductory </a:t>
            </a:r>
            <a:r>
              <a:rPr lang="en-US" sz="2400" dirty="0">
                <a:latin typeface="Calibri" pitchFamily="34" charset="0"/>
              </a:rPr>
              <a:t>and focused training </a:t>
            </a:r>
            <a:r>
              <a:rPr lang="en-US" sz="2400" dirty="0" smtClean="0">
                <a:latin typeface="Calibri" pitchFamily="34" charset="0"/>
              </a:rPr>
              <a:t>is provided on an as-needed basis</a:t>
            </a:r>
            <a:endParaRPr lang="en-US" sz="2400" dirty="0">
              <a:latin typeface="Calibri" pitchFamily="34" charset="0"/>
            </a:endParaRPr>
          </a:p>
          <a:p>
            <a:pPr marL="533400" indent="-533400" fontAlgn="auto">
              <a:spcBef>
                <a:spcPct val="20000"/>
              </a:spcBef>
              <a:spcAft>
                <a:spcPts val="0"/>
              </a:spcAft>
              <a:defRPr/>
            </a:pPr>
            <a:endParaRPr lang="en-US" sz="2800" dirty="0">
              <a:effectLst/>
            </a:endParaRPr>
          </a:p>
        </p:txBody>
      </p:sp>
      <p:pic>
        <p:nvPicPr>
          <p:cNvPr id="30724" name="Picture 2"/>
          <p:cNvPicPr>
            <a:picLocks noGrp="1" noChangeAspect="1" noChangeArrowheads="1"/>
          </p:cNvPicPr>
          <p:nvPr>
            <p:ph idx="1"/>
          </p:nvPr>
        </p:nvPicPr>
        <p:blipFill>
          <a:blip r:embed="rId2" cstate="print"/>
          <a:srcRect/>
          <a:stretch>
            <a:fillRect/>
          </a:stretch>
        </p:blipFill>
        <p:spPr>
          <a:xfrm>
            <a:off x="5943600" y="381000"/>
            <a:ext cx="2971800" cy="2266950"/>
          </a:xfrm>
        </p:spPr>
      </p:pic>
      <p:pic>
        <p:nvPicPr>
          <p:cNvPr id="30725" name="Picture 4"/>
          <p:cNvPicPr>
            <a:picLocks noChangeAspect="1" noChangeArrowheads="1"/>
          </p:cNvPicPr>
          <p:nvPr/>
        </p:nvPicPr>
        <p:blipFill>
          <a:blip r:embed="rId3" cstate="print"/>
          <a:srcRect/>
          <a:stretch>
            <a:fillRect/>
          </a:stretch>
        </p:blipFill>
        <p:spPr bwMode="auto">
          <a:xfrm>
            <a:off x="5715000" y="2057400"/>
            <a:ext cx="2819400" cy="3681413"/>
          </a:xfrm>
          <a:prstGeom prst="rect">
            <a:avLst/>
          </a:prstGeom>
          <a:noFill/>
          <a:ln w="9525">
            <a:noFill/>
            <a:miter lim="800000"/>
            <a:headEnd/>
            <a:tailEnd/>
          </a:ln>
        </p:spPr>
      </p:pic>
      <p:pic>
        <p:nvPicPr>
          <p:cNvPr id="30726" name="Picture 6"/>
          <p:cNvPicPr>
            <a:picLocks noChangeAspect="1" noChangeArrowheads="1"/>
          </p:cNvPicPr>
          <p:nvPr/>
        </p:nvPicPr>
        <p:blipFill>
          <a:blip r:embed="rId4" cstate="print"/>
          <a:srcRect/>
          <a:stretch>
            <a:fillRect/>
          </a:stretch>
        </p:blipFill>
        <p:spPr bwMode="auto">
          <a:xfrm>
            <a:off x="4800600" y="3200400"/>
            <a:ext cx="2497138" cy="335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r>
              <a:rPr lang="en-US" sz="4000" dirty="0" smtClean="0">
                <a:solidFill>
                  <a:srgbClr val="FCD8BA"/>
                </a:solidFill>
                <a:latin typeface="Calibri" pitchFamily="34" charset="0"/>
              </a:rPr>
              <a:t>Scenario 1</a:t>
            </a:r>
            <a:endParaRPr lang="en-US" sz="4000" dirty="0">
              <a:solidFill>
                <a:srgbClr val="FCD8BA"/>
              </a:solidFill>
              <a:latin typeface="Calibri" pitchFamily="34" charset="0"/>
            </a:endParaRPr>
          </a:p>
        </p:txBody>
      </p:sp>
      <p:sp>
        <p:nvSpPr>
          <p:cNvPr id="3" name="Content Placeholder 2"/>
          <p:cNvSpPr>
            <a:spLocks noGrp="1"/>
          </p:cNvSpPr>
          <p:nvPr>
            <p:ph idx="1"/>
          </p:nvPr>
        </p:nvSpPr>
        <p:spPr>
          <a:xfrm>
            <a:off x="152400" y="1447800"/>
            <a:ext cx="8610600" cy="5257800"/>
          </a:xfrm>
        </p:spPr>
        <p:txBody>
          <a:bodyPr>
            <a:noAutofit/>
          </a:bodyPr>
          <a:lstStyle/>
          <a:p>
            <a:pPr marL="0">
              <a:buSzPct val="100000"/>
              <a:buNone/>
            </a:pPr>
            <a:r>
              <a:rPr lang="en-US" sz="2200" dirty="0" smtClean="0">
                <a:latin typeface="Calibri" pitchFamily="34" charset="0"/>
              </a:rPr>
              <a:t>You’ve been assigned as agency liaison to the SECC for this incident: </a:t>
            </a:r>
          </a:p>
          <a:p>
            <a:pPr>
              <a:buSzPct val="100000"/>
              <a:buFont typeface="Arial" pitchFamily="34" charset="0"/>
              <a:buChar char="•"/>
            </a:pPr>
            <a:r>
              <a:rPr lang="en-US" sz="2200" dirty="0" smtClean="0">
                <a:latin typeface="Calibri" pitchFamily="34" charset="0"/>
              </a:rPr>
              <a:t>It’s August and a medium-sized city (approx. 1,000 residents) along the western Alaska coast has suffered a catastrophic fire that:</a:t>
            </a:r>
          </a:p>
          <a:p>
            <a:pPr lvl="1">
              <a:buSzPct val="100000"/>
              <a:buFont typeface="Courier New" pitchFamily="49" charset="0"/>
              <a:buChar char="o"/>
            </a:pPr>
            <a:r>
              <a:rPr lang="en-US" sz="2000" dirty="0" smtClean="0">
                <a:latin typeface="Calibri" pitchFamily="34" charset="0"/>
              </a:rPr>
              <a:t>Destroyed the elementary school and high school with support facilities, to include most teacher housing.  A total of 24 teachers and 400+ students are to begin school in three weeks. </a:t>
            </a:r>
          </a:p>
          <a:p>
            <a:pPr lvl="1">
              <a:buSzPct val="100000"/>
              <a:buFont typeface="Courier New" pitchFamily="49" charset="0"/>
              <a:buChar char="o"/>
            </a:pPr>
            <a:r>
              <a:rPr lang="en-US" sz="2000" dirty="0" smtClean="0">
                <a:latin typeface="Calibri" pitchFamily="34" charset="0"/>
              </a:rPr>
              <a:t>Destroyed 14 private homes that housed 17 families consisting of 66 residents.  There are approximately 240 homes in the community.</a:t>
            </a:r>
          </a:p>
          <a:p>
            <a:pPr lvl="1">
              <a:buSzPct val="100000"/>
              <a:buFont typeface="Courier New" pitchFamily="49" charset="0"/>
              <a:buChar char="o"/>
            </a:pPr>
            <a:r>
              <a:rPr lang="en-US" sz="2000" dirty="0" smtClean="0">
                <a:latin typeface="Calibri" pitchFamily="34" charset="0"/>
              </a:rPr>
              <a:t>Damaged or destroyed several fuel tanks at a nearby tank farm. </a:t>
            </a:r>
          </a:p>
          <a:p>
            <a:pPr lvl="1">
              <a:buSzPct val="100000"/>
              <a:buFont typeface="Courier New" pitchFamily="49" charset="0"/>
              <a:buChar char="o"/>
            </a:pPr>
            <a:r>
              <a:rPr lang="en-US" sz="2000" dirty="0" smtClean="0">
                <a:latin typeface="Calibri" pitchFamily="34" charset="0"/>
              </a:rPr>
              <a:t>Destroyed power lines in and around the school.</a:t>
            </a:r>
          </a:p>
          <a:p>
            <a:pPr lvl="1">
              <a:buSzPct val="100000"/>
              <a:buFont typeface="Courier New" pitchFamily="49" charset="0"/>
              <a:buChar char="o"/>
            </a:pPr>
            <a:r>
              <a:rPr lang="en-US" sz="2000" dirty="0" smtClean="0">
                <a:latin typeface="Calibri" pitchFamily="34" charset="0"/>
              </a:rPr>
              <a:t> Destroyed the local ANICA village store and storage buildings.</a:t>
            </a:r>
          </a:p>
          <a:p>
            <a:pPr lvl="1">
              <a:buSzPct val="100000"/>
              <a:buFont typeface="Courier New" pitchFamily="49" charset="0"/>
              <a:buChar char="o"/>
            </a:pPr>
            <a:r>
              <a:rPr lang="en-US" sz="2000" dirty="0" smtClean="0">
                <a:latin typeface="Calibri" pitchFamily="34" charset="0"/>
              </a:rPr>
              <a:t>Destroyed a front-end loader, school support truck, and fire equipment.</a:t>
            </a:r>
          </a:p>
          <a:p>
            <a:pPr lvl="1">
              <a:buSzPct val="100000"/>
              <a:buFont typeface="Courier New" pitchFamily="49" charset="0"/>
              <a:buChar char="o"/>
            </a:pPr>
            <a:r>
              <a:rPr lang="en-US" sz="2000" dirty="0" smtClean="0">
                <a:latin typeface="Calibri" pitchFamily="34" charset="0"/>
              </a:rPr>
              <a:t>Required the long-term care, shelter and feeding of several residents</a:t>
            </a:r>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FCD8BA"/>
                </a:solidFill>
                <a:latin typeface="Calibri" pitchFamily="34" charset="0"/>
              </a:rPr>
              <a:t>Scenario 1 Questions</a:t>
            </a:r>
            <a:endParaRPr lang="en-US" sz="4000" dirty="0">
              <a:solidFill>
                <a:srgbClr val="FCD8BA"/>
              </a:solidFill>
              <a:latin typeface="Calibri" pitchFamily="34" charset="0"/>
            </a:endParaRPr>
          </a:p>
        </p:txBody>
      </p:sp>
      <p:sp>
        <p:nvSpPr>
          <p:cNvPr id="3" name="Content Placeholder 2"/>
          <p:cNvSpPr>
            <a:spLocks noGrp="1"/>
          </p:cNvSpPr>
          <p:nvPr>
            <p:ph idx="1"/>
          </p:nvPr>
        </p:nvSpPr>
        <p:spPr>
          <a:xfrm>
            <a:off x="457200" y="1524000"/>
            <a:ext cx="8229600" cy="5029200"/>
          </a:xfrm>
        </p:spPr>
        <p:txBody>
          <a:bodyPr>
            <a:noAutofit/>
          </a:bodyPr>
          <a:lstStyle/>
          <a:p>
            <a:pPr marL="0">
              <a:buSzPct val="100000"/>
              <a:buNone/>
            </a:pPr>
            <a:r>
              <a:rPr lang="en-US" sz="2400" dirty="0" smtClean="0">
                <a:latin typeface="Calibri" pitchFamily="34" charset="0"/>
              </a:rPr>
              <a:t>Questions:</a:t>
            </a:r>
          </a:p>
          <a:p>
            <a:pPr>
              <a:buSzPct val="100000"/>
              <a:buFont typeface="Arial" pitchFamily="34" charset="0"/>
              <a:buChar char="•"/>
            </a:pPr>
            <a:r>
              <a:rPr lang="en-US" sz="2200" dirty="0" smtClean="0">
                <a:latin typeface="Calibri" pitchFamily="34" charset="0"/>
              </a:rPr>
              <a:t>What agency information could you provide to SECC Operations upon your arrival?</a:t>
            </a:r>
          </a:p>
          <a:p>
            <a:pPr>
              <a:buSzPct val="100000"/>
              <a:buFont typeface="Arial" pitchFamily="34" charset="0"/>
              <a:buChar char="•"/>
            </a:pPr>
            <a:r>
              <a:rPr lang="en-US" sz="2200" dirty="0" smtClean="0">
                <a:latin typeface="Calibri" pitchFamily="34" charset="0"/>
              </a:rPr>
              <a:t>What are your chief concerns? </a:t>
            </a:r>
          </a:p>
          <a:p>
            <a:pPr>
              <a:buSzPct val="100000"/>
              <a:buFont typeface="Arial" pitchFamily="34" charset="0"/>
              <a:buChar char="•"/>
            </a:pPr>
            <a:r>
              <a:rPr lang="en-US" sz="2200" dirty="0" smtClean="0">
                <a:latin typeface="Calibri" pitchFamily="34" charset="0"/>
              </a:rPr>
              <a:t>What additional information do you need in order to help?  Who would you ask?</a:t>
            </a:r>
          </a:p>
          <a:p>
            <a:pPr>
              <a:buSzPct val="100000"/>
              <a:buFont typeface="Arial" pitchFamily="34" charset="0"/>
              <a:buChar char="•"/>
            </a:pPr>
            <a:r>
              <a:rPr lang="en-US" sz="2200" dirty="0" smtClean="0">
                <a:latin typeface="Calibri" pitchFamily="34" charset="0"/>
              </a:rPr>
              <a:t>What resources could you provide for the immediate (response), short-term (relief), or long-term (recovery) basis?</a:t>
            </a:r>
          </a:p>
          <a:p>
            <a:pPr>
              <a:buSzPct val="100000"/>
              <a:buFont typeface="Arial" pitchFamily="34" charset="0"/>
              <a:buChar char="•"/>
            </a:pPr>
            <a:r>
              <a:rPr lang="en-US" sz="2200" dirty="0" smtClean="0">
                <a:latin typeface="Calibri" pitchFamily="34" charset="0"/>
              </a:rPr>
              <a:t>What challenges do you see in dealing with logistics, transportation, resource management, or public information? </a:t>
            </a:r>
          </a:p>
          <a:p>
            <a:pPr>
              <a:buSzPct val="100000"/>
              <a:buFont typeface="Arial" pitchFamily="34" charset="0"/>
              <a:buChar char="•"/>
            </a:pPr>
            <a:r>
              <a:rPr lang="en-US" sz="2200" dirty="0" smtClean="0">
                <a:latin typeface="Calibri" pitchFamily="34" charset="0"/>
              </a:rPr>
              <a:t>How would your answers or approach change if the incident happened in October or January? What if the incident was caused by a fall sea storm, flood, or earthquake?</a:t>
            </a:r>
          </a:p>
          <a:p>
            <a:pPr>
              <a:buSzPct val="100000"/>
              <a:buFont typeface="Arial" pitchFamily="34" charset="0"/>
              <a:buChar char="•"/>
            </a:pPr>
            <a:endParaRPr lang="en-US" sz="2200" dirty="0" smtClean="0">
              <a:latin typeface="Calibri" pitchFamily="34" charset="0"/>
            </a:endParaRPr>
          </a:p>
          <a:p>
            <a:pPr>
              <a:buNone/>
            </a:pP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rgbClr val="FCD8BA"/>
                </a:solidFill>
                <a:latin typeface="Calibri" pitchFamily="34" charset="0"/>
              </a:rPr>
              <a:t>Response, Relief, and Recovery Actions</a:t>
            </a:r>
            <a:endParaRPr lang="en-US" sz="4000" dirty="0">
              <a:solidFill>
                <a:srgbClr val="FCD8BA"/>
              </a:solidFill>
              <a:latin typeface="Calibri" pitchFamily="34" charset="0"/>
            </a:endParaRPr>
          </a:p>
        </p:txBody>
      </p:sp>
      <p:graphicFrame>
        <p:nvGraphicFramePr>
          <p:cNvPr id="8" name="Table 7"/>
          <p:cNvGraphicFramePr>
            <a:graphicFrameLocks noGrp="1"/>
          </p:cNvGraphicFramePr>
          <p:nvPr/>
        </p:nvGraphicFramePr>
        <p:xfrm>
          <a:off x="381000" y="1219200"/>
          <a:ext cx="8305800" cy="5410200"/>
        </p:xfrm>
        <a:graphic>
          <a:graphicData uri="http://schemas.openxmlformats.org/drawingml/2006/table">
            <a:tbl>
              <a:tblPr firstRow="1" bandRow="1">
                <a:tableStyleId>{5C22544A-7EE6-4342-B048-85BDC9FD1C3A}</a:tableStyleId>
              </a:tblPr>
              <a:tblGrid>
                <a:gridCol w="3048000"/>
                <a:gridCol w="3048000"/>
                <a:gridCol w="2209800"/>
              </a:tblGrid>
              <a:tr h="500726">
                <a:tc>
                  <a:txBody>
                    <a:bodyPr/>
                    <a:lstStyle/>
                    <a:p>
                      <a:pPr marL="0" marR="0" algn="ctr">
                        <a:lnSpc>
                          <a:spcPct val="100000"/>
                        </a:lnSpc>
                        <a:spcBef>
                          <a:spcPts val="200"/>
                        </a:spcBef>
                        <a:spcAft>
                          <a:spcPts val="200"/>
                        </a:spcAft>
                      </a:pPr>
                      <a:r>
                        <a:rPr lang="en-US" sz="1400" dirty="0">
                          <a:solidFill>
                            <a:srgbClr val="FFFFFF"/>
                          </a:solidFill>
                          <a:latin typeface="Calibri"/>
                          <a:ea typeface="Calibri"/>
                          <a:cs typeface="Arial"/>
                        </a:rPr>
                        <a:t>Response</a:t>
                      </a:r>
                      <a:endParaRPr lang="en-US" sz="1400" dirty="0">
                        <a:latin typeface="Calibri"/>
                        <a:ea typeface="Calibri"/>
                        <a:cs typeface="Times New Roman"/>
                      </a:endParaRPr>
                    </a:p>
                    <a:p>
                      <a:pPr marL="0" marR="0" algn="ctr">
                        <a:lnSpc>
                          <a:spcPct val="100000"/>
                        </a:lnSpc>
                        <a:spcBef>
                          <a:spcPts val="200"/>
                        </a:spcBef>
                        <a:spcAft>
                          <a:spcPts val="200"/>
                        </a:spcAft>
                      </a:pPr>
                      <a:r>
                        <a:rPr lang="en-US" sz="1400" dirty="0">
                          <a:solidFill>
                            <a:srgbClr val="FFFFFF"/>
                          </a:solidFill>
                          <a:latin typeface="Calibri"/>
                          <a:ea typeface="Calibri"/>
                          <a:cs typeface="Arial"/>
                        </a:rPr>
                        <a:t>(Immediate)</a:t>
                      </a:r>
                      <a:endParaRPr lang="en-US" sz="1400" dirty="0">
                        <a:latin typeface="Calibri"/>
                        <a:ea typeface="Calibri"/>
                        <a:cs typeface="Times New Roman"/>
                      </a:endParaRPr>
                    </a:p>
                  </a:txBody>
                  <a:tcPr marL="68580" marR="68580" marT="0" marB="0">
                    <a:solidFill>
                      <a:schemeClr val="accent5">
                        <a:lumMod val="60000"/>
                        <a:lumOff val="40000"/>
                        <a:alpha val="69000"/>
                      </a:schemeClr>
                    </a:solidFill>
                  </a:tcPr>
                </a:tc>
                <a:tc>
                  <a:txBody>
                    <a:bodyPr/>
                    <a:lstStyle/>
                    <a:p>
                      <a:pPr marL="0" marR="0" algn="ctr">
                        <a:lnSpc>
                          <a:spcPct val="100000"/>
                        </a:lnSpc>
                        <a:spcBef>
                          <a:spcPts val="200"/>
                        </a:spcBef>
                        <a:spcAft>
                          <a:spcPts val="200"/>
                        </a:spcAft>
                      </a:pPr>
                      <a:r>
                        <a:rPr lang="en-US" sz="1400" dirty="0">
                          <a:solidFill>
                            <a:srgbClr val="FFFFFF"/>
                          </a:solidFill>
                          <a:latin typeface="Calibri"/>
                          <a:ea typeface="Calibri"/>
                          <a:cs typeface="Arial"/>
                        </a:rPr>
                        <a:t>Relief</a:t>
                      </a:r>
                      <a:endParaRPr lang="en-US" sz="1400" dirty="0">
                        <a:latin typeface="Calibri"/>
                        <a:ea typeface="Calibri"/>
                        <a:cs typeface="Times New Roman"/>
                      </a:endParaRPr>
                    </a:p>
                    <a:p>
                      <a:pPr marL="0" marR="0" algn="ctr">
                        <a:lnSpc>
                          <a:spcPct val="100000"/>
                        </a:lnSpc>
                        <a:spcBef>
                          <a:spcPts val="200"/>
                        </a:spcBef>
                        <a:spcAft>
                          <a:spcPts val="200"/>
                        </a:spcAft>
                      </a:pPr>
                      <a:r>
                        <a:rPr lang="en-US" sz="1400" dirty="0">
                          <a:solidFill>
                            <a:srgbClr val="FFFFFF"/>
                          </a:solidFill>
                          <a:latin typeface="Calibri"/>
                          <a:ea typeface="Calibri"/>
                          <a:cs typeface="Arial"/>
                        </a:rPr>
                        <a:t>(Short-term)</a:t>
                      </a:r>
                      <a:endParaRPr lang="en-US" sz="1400" dirty="0">
                        <a:latin typeface="Calibri"/>
                        <a:ea typeface="Calibri"/>
                        <a:cs typeface="Times New Roman"/>
                      </a:endParaRPr>
                    </a:p>
                  </a:txBody>
                  <a:tcPr marL="68580" marR="68580" marT="0" marB="0">
                    <a:solidFill>
                      <a:schemeClr val="accent5">
                        <a:lumMod val="60000"/>
                        <a:lumOff val="40000"/>
                        <a:alpha val="69000"/>
                      </a:schemeClr>
                    </a:solidFill>
                  </a:tcPr>
                </a:tc>
                <a:tc>
                  <a:txBody>
                    <a:bodyPr/>
                    <a:lstStyle/>
                    <a:p>
                      <a:pPr marL="0" marR="0" algn="ctr">
                        <a:lnSpc>
                          <a:spcPct val="100000"/>
                        </a:lnSpc>
                        <a:spcBef>
                          <a:spcPts val="200"/>
                        </a:spcBef>
                        <a:spcAft>
                          <a:spcPts val="200"/>
                        </a:spcAft>
                      </a:pPr>
                      <a:r>
                        <a:rPr lang="en-US" sz="1400" dirty="0">
                          <a:solidFill>
                            <a:srgbClr val="FFFFFF"/>
                          </a:solidFill>
                          <a:latin typeface="Calibri"/>
                          <a:ea typeface="Calibri"/>
                          <a:cs typeface="Arial"/>
                        </a:rPr>
                        <a:t>Recovery</a:t>
                      </a:r>
                      <a:endParaRPr lang="en-US" sz="1400" dirty="0">
                        <a:latin typeface="Calibri"/>
                        <a:ea typeface="Calibri"/>
                        <a:cs typeface="Times New Roman"/>
                      </a:endParaRPr>
                    </a:p>
                    <a:p>
                      <a:pPr marL="0" marR="0" algn="ctr">
                        <a:lnSpc>
                          <a:spcPct val="100000"/>
                        </a:lnSpc>
                        <a:spcBef>
                          <a:spcPts val="200"/>
                        </a:spcBef>
                        <a:spcAft>
                          <a:spcPts val="200"/>
                        </a:spcAft>
                      </a:pPr>
                      <a:r>
                        <a:rPr lang="en-US" sz="1400" dirty="0">
                          <a:solidFill>
                            <a:srgbClr val="FFFFFF"/>
                          </a:solidFill>
                          <a:latin typeface="Calibri"/>
                          <a:ea typeface="Calibri"/>
                          <a:cs typeface="Arial"/>
                        </a:rPr>
                        <a:t>(Long-term)</a:t>
                      </a:r>
                      <a:endParaRPr lang="en-US" sz="1400" dirty="0">
                        <a:latin typeface="Calibri"/>
                        <a:ea typeface="Calibri"/>
                        <a:cs typeface="Times New Roman"/>
                      </a:endParaRPr>
                    </a:p>
                  </a:txBody>
                  <a:tcPr marL="68580" marR="68580" marT="0" marB="0">
                    <a:solidFill>
                      <a:schemeClr val="accent5">
                        <a:lumMod val="60000"/>
                        <a:lumOff val="40000"/>
                        <a:alpha val="69000"/>
                      </a:schemeClr>
                    </a:solidFill>
                  </a:tcPr>
                </a:tc>
              </a:tr>
              <a:tr h="4909474">
                <a:tc>
                  <a:txBody>
                    <a:bodyPr/>
                    <a:lstStyle/>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Search and rescue</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Emergency shelter, housing, food, water, fuel, and energy</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Emergency medical and mortuary services</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Public health and safety</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Decontamination after a chemical, biological or radiological incident</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Removal of threats to the environment</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Emergency restoration of critical services (electric and natural gas services, water, sewer, telephone)</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Transportation, logistics, and other emergency services</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Private sector provision of needed goods and services through contracts or donations</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Secure crime scene, investigate and collect evidence</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Planning for relief and recovery</a:t>
                      </a:r>
                      <a:endParaRPr lang="en-US" sz="1200" dirty="0">
                        <a:latin typeface="Calibri"/>
                        <a:ea typeface="Calibri"/>
                        <a:cs typeface="Times New Roman"/>
                      </a:endParaRPr>
                    </a:p>
                  </a:txBody>
                  <a:tcPr marL="68580" marR="68580" marT="0" marB="0">
                    <a:solidFill>
                      <a:schemeClr val="tx1">
                        <a:lumMod val="85000"/>
                      </a:schemeClr>
                    </a:solidFill>
                  </a:tcPr>
                </a:tc>
                <a:tc>
                  <a:txBody>
                    <a:bodyPr/>
                    <a:lstStyle/>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Provision of interim housing</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Repair and restoration of lifeline utilities</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Emergency repair of vital transportation systems</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Building safety inspections</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Debris removal and clean-up</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Provision of critical incident stress counseling for response staff and community</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Restoration of social/health services</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Restoration of normal civic services</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Coordination of local, state, borough, and federal damage assessments</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Re-occupancy of structures</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Economic recovery, including sites for business resumption</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Building demolition</a:t>
                      </a:r>
                      <a:endParaRPr lang="en-US" sz="1200" dirty="0">
                        <a:latin typeface="Calibri"/>
                        <a:ea typeface="Calibri"/>
                        <a:cs typeface="Times New Roman"/>
                      </a:endParaRPr>
                    </a:p>
                  </a:txBody>
                  <a:tcPr marL="68580" marR="68580" marT="0" marB="0">
                    <a:solidFill>
                      <a:schemeClr val="tx1">
                        <a:lumMod val="85000"/>
                      </a:schemeClr>
                    </a:solidFill>
                  </a:tcPr>
                </a:tc>
                <a:tc>
                  <a:txBody>
                    <a:bodyPr/>
                    <a:lstStyle/>
                    <a:p>
                      <a:pPr marL="342900" marR="0" lvl="0" indent="-342900">
                        <a:lnSpc>
                          <a:spcPct val="115000"/>
                        </a:lnSpc>
                        <a:spcBef>
                          <a:spcPts val="300"/>
                        </a:spcBef>
                        <a:spcAft>
                          <a:spcPts val="300"/>
                        </a:spcAft>
                        <a:buSzPts val="1400"/>
                        <a:buFont typeface="Arial" pitchFamily="34" charset="0"/>
                        <a:buChar char="•"/>
                      </a:pPr>
                      <a:r>
                        <a:rPr lang="en-US" sz="1200" dirty="0">
                          <a:latin typeface="Calibri"/>
                          <a:ea typeface="Calibri"/>
                          <a:cs typeface="ArialMT"/>
                        </a:rPr>
                        <a:t>Long term housing for displaced victims</a:t>
                      </a:r>
                      <a:endParaRPr lang="en-US" sz="1200" dirty="0">
                        <a:latin typeface="Calibri"/>
                        <a:ea typeface="Calibri"/>
                        <a:cs typeface="Times New Roman"/>
                      </a:endParaRPr>
                    </a:p>
                    <a:p>
                      <a:pPr marL="342900" marR="0" lvl="0" indent="-342900">
                        <a:lnSpc>
                          <a:spcPct val="115000"/>
                        </a:lnSpc>
                        <a:spcBef>
                          <a:spcPts val="300"/>
                        </a:spcBef>
                        <a:spcAft>
                          <a:spcPts val="300"/>
                        </a:spcAft>
                        <a:buSzPts val="1400"/>
                        <a:buFont typeface="Arial" pitchFamily="34" charset="0"/>
                        <a:buChar char="•"/>
                      </a:pPr>
                      <a:r>
                        <a:rPr lang="en-US" sz="1200" dirty="0">
                          <a:latin typeface="Calibri"/>
                          <a:ea typeface="Calibri"/>
                          <a:cs typeface="ArialMT"/>
                        </a:rPr>
                        <a:t>Debris management</a:t>
                      </a:r>
                      <a:endParaRPr lang="en-US" sz="1200" dirty="0">
                        <a:latin typeface="Calibri"/>
                        <a:ea typeface="Calibri"/>
                        <a:cs typeface="Times New Roman"/>
                      </a:endParaRPr>
                    </a:p>
                    <a:p>
                      <a:pPr marL="342900" marR="0" lvl="0" indent="-342900">
                        <a:lnSpc>
                          <a:spcPct val="115000"/>
                        </a:lnSpc>
                        <a:spcBef>
                          <a:spcPts val="300"/>
                        </a:spcBef>
                        <a:spcAft>
                          <a:spcPts val="300"/>
                        </a:spcAft>
                        <a:buSzPts val="1400"/>
                        <a:buFont typeface="Arial" pitchFamily="34" charset="0"/>
                        <a:buChar char="•"/>
                      </a:pPr>
                      <a:r>
                        <a:rPr lang="en-US" sz="1200" dirty="0">
                          <a:latin typeface="Calibri"/>
                          <a:ea typeface="Calibri"/>
                          <a:cs typeface="ArialMT"/>
                        </a:rPr>
                        <a:t>Hazard mitigation</a:t>
                      </a:r>
                      <a:endParaRPr lang="en-US" sz="1200" dirty="0">
                        <a:latin typeface="Calibri"/>
                        <a:ea typeface="Calibri"/>
                        <a:cs typeface="Times New Roman"/>
                      </a:endParaRPr>
                    </a:p>
                    <a:p>
                      <a:pPr marL="342900" marR="0" lvl="0" indent="-342900">
                        <a:lnSpc>
                          <a:spcPct val="115000"/>
                        </a:lnSpc>
                        <a:spcBef>
                          <a:spcPts val="300"/>
                        </a:spcBef>
                        <a:spcAft>
                          <a:spcPts val="300"/>
                        </a:spcAft>
                        <a:buSzPts val="1400"/>
                        <a:buFont typeface="Arial" pitchFamily="34" charset="0"/>
                        <a:buChar char="•"/>
                      </a:pPr>
                      <a:r>
                        <a:rPr lang="en-US" sz="1200" dirty="0">
                          <a:latin typeface="Calibri"/>
                          <a:ea typeface="Calibri"/>
                          <a:cs typeface="ArialMT"/>
                        </a:rPr>
                        <a:t>Reconstruction of permanent housing</a:t>
                      </a:r>
                      <a:endParaRPr lang="en-US" sz="1200" dirty="0">
                        <a:latin typeface="Calibri"/>
                        <a:ea typeface="Calibri"/>
                        <a:cs typeface="Times New Roman"/>
                      </a:endParaRPr>
                    </a:p>
                    <a:p>
                      <a:pPr marL="342900" marR="0" lvl="0" indent="-342900">
                        <a:lnSpc>
                          <a:spcPct val="115000"/>
                        </a:lnSpc>
                        <a:spcBef>
                          <a:spcPts val="300"/>
                        </a:spcBef>
                        <a:spcAft>
                          <a:spcPts val="300"/>
                        </a:spcAft>
                        <a:buSzPts val="1400"/>
                        <a:buFont typeface="Arial" pitchFamily="34" charset="0"/>
                        <a:buChar char="•"/>
                      </a:pPr>
                      <a:r>
                        <a:rPr lang="en-US" sz="1200" dirty="0">
                          <a:latin typeface="Calibri"/>
                          <a:ea typeface="Calibri"/>
                          <a:cs typeface="ArialMT"/>
                        </a:rPr>
                        <a:t>Reconstruction of commercial facilities</a:t>
                      </a:r>
                      <a:endParaRPr lang="en-US" sz="1200" dirty="0">
                        <a:latin typeface="Calibri"/>
                        <a:ea typeface="Calibri"/>
                        <a:cs typeface="Times New Roman"/>
                      </a:endParaRPr>
                    </a:p>
                    <a:p>
                      <a:pPr marL="342900" marR="0" lvl="0" indent="-342900">
                        <a:lnSpc>
                          <a:spcPct val="115000"/>
                        </a:lnSpc>
                        <a:spcBef>
                          <a:spcPts val="300"/>
                        </a:spcBef>
                        <a:spcAft>
                          <a:spcPts val="300"/>
                        </a:spcAft>
                        <a:buSzPts val="1400"/>
                        <a:buFont typeface="Arial" pitchFamily="34" charset="0"/>
                        <a:buChar char="•"/>
                      </a:pPr>
                      <a:r>
                        <a:rPr lang="en-US" sz="1200" dirty="0">
                          <a:latin typeface="Calibri"/>
                          <a:ea typeface="Calibri"/>
                          <a:cs typeface="ArialMT"/>
                        </a:rPr>
                        <a:t>Reconstruction of transportation systems</a:t>
                      </a:r>
                      <a:endParaRPr lang="en-US" sz="1200" dirty="0">
                        <a:latin typeface="Calibri"/>
                        <a:ea typeface="Calibri"/>
                        <a:cs typeface="Times New Roman"/>
                      </a:endParaRPr>
                    </a:p>
                    <a:p>
                      <a:pPr marL="342900" marR="0" lvl="0" indent="-342900">
                        <a:lnSpc>
                          <a:spcPct val="115000"/>
                        </a:lnSpc>
                        <a:spcBef>
                          <a:spcPts val="300"/>
                        </a:spcBef>
                        <a:spcAft>
                          <a:spcPts val="300"/>
                        </a:spcAft>
                        <a:buSzPts val="1400"/>
                        <a:buFont typeface="Arial" pitchFamily="34" charset="0"/>
                        <a:buChar char="•"/>
                      </a:pPr>
                      <a:r>
                        <a:rPr lang="en-US" sz="1200" dirty="0">
                          <a:latin typeface="Calibri"/>
                          <a:ea typeface="Calibri"/>
                          <a:cs typeface="ArialMT"/>
                        </a:rPr>
                        <a:t>Implementation of long-term economic recovery</a:t>
                      </a:r>
                      <a:endParaRPr lang="en-US" sz="1200" dirty="0">
                        <a:latin typeface="Calibri"/>
                        <a:ea typeface="Calibri"/>
                        <a:cs typeface="Times New Roman"/>
                      </a:endParaRPr>
                    </a:p>
                  </a:txBody>
                  <a:tcPr marL="68580" marR="68580" marT="0" marB="0">
                    <a:solidFill>
                      <a:schemeClr val="tx1">
                        <a:lumMod val="85000"/>
                      </a:schemeClr>
                    </a:solid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solidFill>
                  <a:srgbClr val="FCD8BA"/>
                </a:solidFill>
                <a:latin typeface="Calibri" pitchFamily="34" charset="0"/>
              </a:rPr>
              <a:t>2006 Hooper Bay Fire</a:t>
            </a:r>
            <a:endParaRPr lang="en-US" sz="4000" dirty="0">
              <a:solidFill>
                <a:srgbClr val="FCD8BA"/>
              </a:solidFill>
              <a:latin typeface="Calibri" pitchFamily="34" charset="0"/>
            </a:endParaRPr>
          </a:p>
        </p:txBody>
      </p:sp>
      <p:pic>
        <p:nvPicPr>
          <p:cNvPr id="9" name="Picture 9" descr="DSC01572"/>
          <p:cNvPicPr>
            <a:picLocks noGrp="1" noChangeAspect="1" noChangeArrowheads="1"/>
          </p:cNvPicPr>
          <p:nvPr>
            <p:ph sz="quarter" idx="2"/>
          </p:nvPr>
        </p:nvPicPr>
        <p:blipFill>
          <a:blip r:embed="rId2" cstate="print"/>
          <a:srcRect/>
          <a:stretch>
            <a:fillRect/>
          </a:stretch>
        </p:blipFill>
        <p:spPr>
          <a:xfrm>
            <a:off x="381000" y="1524000"/>
            <a:ext cx="449580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Content Placeholder 9"/>
          <p:cNvPicPr>
            <a:picLocks noGrp="1"/>
          </p:cNvPicPr>
          <p:nvPr>
            <p:ph sz="quarter" idx="4"/>
          </p:nvPr>
        </p:nvPicPr>
        <p:blipFill>
          <a:blip r:embed="rId3" cstate="print"/>
          <a:srcRect/>
          <a:stretch>
            <a:fillRect/>
          </a:stretch>
        </p:blipFill>
        <p:spPr bwMode="auto">
          <a:xfrm>
            <a:off x="5105400" y="1524000"/>
            <a:ext cx="3809930" cy="4876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itle 3"/>
          <p:cNvSpPr txBox="1">
            <a:spLocks/>
          </p:cNvSpPr>
          <p:nvPr/>
        </p:nvSpPr>
        <p:spPr>
          <a:xfrm>
            <a:off x="228600" y="5181600"/>
            <a:ext cx="441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w="6350">
                <a:noFill/>
              </a:ln>
              <a:effectLst>
                <a:outerShdw blurRad="114300" dist="101600" dir="2700000" algn="tl" rotWithShape="0">
                  <a:srgbClr val="000000">
                    <a:alpha val="40000"/>
                  </a:srgbClr>
                </a:outerShdw>
              </a:effectLst>
              <a:uLnTx/>
              <a:uFillTx/>
              <a:latin typeface="Calibri" pitchFamily="34" charset="0"/>
              <a:ea typeface="+mj-ea"/>
              <a:cs typeface="+mj-cs"/>
            </a:endParaRPr>
          </a:p>
        </p:txBody>
      </p:sp>
      <p:sp>
        <p:nvSpPr>
          <p:cNvPr id="12" name="TextBox 11"/>
          <p:cNvSpPr txBox="1"/>
          <p:nvPr/>
        </p:nvSpPr>
        <p:spPr>
          <a:xfrm>
            <a:off x="381000" y="4876800"/>
            <a:ext cx="4841903" cy="1785104"/>
          </a:xfrm>
          <a:prstGeom prst="rect">
            <a:avLst/>
          </a:prstGeom>
          <a:noFill/>
        </p:spPr>
        <p:txBody>
          <a:bodyPr wrap="none" rtlCol="0">
            <a:spAutoFit/>
          </a:bodyPr>
          <a:lstStyle/>
          <a:p>
            <a:r>
              <a:rPr lang="en-US" sz="2000" dirty="0" smtClean="0">
                <a:latin typeface="Calibri" pitchFamily="34" charset="0"/>
              </a:rPr>
              <a:t>SECC activated August 4 – 24, 2006</a:t>
            </a:r>
          </a:p>
          <a:p>
            <a:pPr>
              <a:spcBef>
                <a:spcPts val="600"/>
              </a:spcBef>
            </a:pPr>
            <a:r>
              <a:rPr lang="en-US" sz="2000" dirty="0" smtClean="0">
                <a:latin typeface="Calibri" pitchFamily="34" charset="0"/>
              </a:rPr>
              <a:t>Liaisons involved: AKNG, DOT&amp;PF, ARC,</a:t>
            </a:r>
          </a:p>
          <a:p>
            <a:r>
              <a:rPr lang="en-US" sz="2000" dirty="0" smtClean="0">
                <a:latin typeface="Calibri" pitchFamily="34" charset="0"/>
              </a:rPr>
              <a:t>VOADs, DEC (SPAR, DSW), DNR (DOF, SHPO), </a:t>
            </a:r>
          </a:p>
          <a:p>
            <a:r>
              <a:rPr lang="en-US" sz="2000" dirty="0" smtClean="0">
                <a:latin typeface="Calibri" pitchFamily="34" charset="0"/>
              </a:rPr>
              <a:t>DPS, DCCED, FEMA</a:t>
            </a:r>
          </a:p>
          <a:p>
            <a:pPr>
              <a:spcBef>
                <a:spcPts val="600"/>
              </a:spcBef>
            </a:pPr>
            <a:r>
              <a:rPr lang="en-US" sz="2000" dirty="0" smtClean="0">
                <a:latin typeface="Calibri" pitchFamily="34" charset="0"/>
              </a:rPr>
              <a:t>FEMA Disaster  DR-1666-AK, Oct. 27, 2006</a:t>
            </a:r>
            <a:endParaRPr lang="en-US" sz="2000" dirty="0">
              <a:latin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FCD8BA"/>
                </a:solidFill>
                <a:latin typeface="Calibri" pitchFamily="34" charset="0"/>
              </a:rPr>
              <a:t>Scenario 2</a:t>
            </a:r>
            <a:endParaRPr lang="en-US" sz="4000" dirty="0">
              <a:solidFill>
                <a:srgbClr val="FCD8BA"/>
              </a:solidFill>
              <a:latin typeface="Calibri" pitchFamily="34" charset="0"/>
            </a:endParaRPr>
          </a:p>
        </p:txBody>
      </p:sp>
      <p:sp>
        <p:nvSpPr>
          <p:cNvPr id="3" name="Content Placeholder 2"/>
          <p:cNvSpPr>
            <a:spLocks noGrp="1"/>
          </p:cNvSpPr>
          <p:nvPr>
            <p:ph idx="1"/>
          </p:nvPr>
        </p:nvSpPr>
        <p:spPr>
          <a:xfrm>
            <a:off x="152400" y="1371600"/>
            <a:ext cx="8686800" cy="5105400"/>
          </a:xfrm>
        </p:spPr>
        <p:txBody>
          <a:bodyPr>
            <a:noAutofit/>
          </a:bodyPr>
          <a:lstStyle/>
          <a:p>
            <a:pPr marL="0">
              <a:buSzPct val="100000"/>
              <a:buNone/>
            </a:pPr>
            <a:r>
              <a:rPr lang="en-US" sz="2200" dirty="0" smtClean="0">
                <a:latin typeface="Calibri" pitchFamily="34" charset="0"/>
              </a:rPr>
              <a:t>You’ve been assigned as agency liaison to the SECC for this incident: </a:t>
            </a:r>
          </a:p>
          <a:p>
            <a:pPr>
              <a:buSzPct val="100000"/>
              <a:buFont typeface="Arial" pitchFamily="34" charset="0"/>
              <a:buChar char="•"/>
            </a:pPr>
            <a:r>
              <a:rPr lang="en-US" sz="2200" dirty="0" smtClean="0">
                <a:latin typeface="Calibri" pitchFamily="34" charset="0"/>
              </a:rPr>
              <a:t>It’s May and a small city and adjacent Native village (approx. 200 residents combined) along a major river in Alaska has suffered a catastrophic ice jam flood that:</a:t>
            </a:r>
          </a:p>
          <a:p>
            <a:pPr lvl="1">
              <a:buSzPct val="100000"/>
              <a:buFont typeface="Courier New" pitchFamily="49" charset="0"/>
              <a:buChar char="o"/>
            </a:pPr>
            <a:r>
              <a:rPr lang="en-US" sz="2000" dirty="0" smtClean="0">
                <a:latin typeface="Calibri" pitchFamily="34" charset="0"/>
              </a:rPr>
              <a:t>Destroyed the majority of homes in the older portion of the Native village</a:t>
            </a:r>
          </a:p>
          <a:p>
            <a:pPr lvl="1">
              <a:buSzPct val="100000"/>
              <a:buFont typeface="Courier New" pitchFamily="49" charset="0"/>
              <a:buChar char="o"/>
            </a:pPr>
            <a:r>
              <a:rPr lang="en-US" sz="2000" dirty="0" smtClean="0">
                <a:latin typeface="Calibri" pitchFamily="34" charset="0"/>
              </a:rPr>
              <a:t>Inundated and/destroyed the business district and several homes in the city</a:t>
            </a:r>
          </a:p>
          <a:p>
            <a:pPr lvl="1">
              <a:buSzPct val="100000"/>
              <a:buFont typeface="Courier New" pitchFamily="49" charset="0"/>
              <a:buChar char="o"/>
            </a:pPr>
            <a:r>
              <a:rPr lang="en-US" sz="2000" dirty="0" smtClean="0">
                <a:latin typeface="Calibri" pitchFamily="34" charset="0"/>
              </a:rPr>
              <a:t>Inundated and damaged several city streets and airport access road and blocked the road connecting the two communities with debris</a:t>
            </a:r>
          </a:p>
          <a:p>
            <a:pPr lvl="1">
              <a:buSzPct val="100000"/>
              <a:buFont typeface="Courier New" pitchFamily="49" charset="0"/>
              <a:buChar char="o"/>
            </a:pPr>
            <a:r>
              <a:rPr lang="en-US" sz="2000" dirty="0" smtClean="0">
                <a:latin typeface="Calibri" pitchFamily="34" charset="0"/>
              </a:rPr>
              <a:t>Severely damaged the city well and disrupted power to the village</a:t>
            </a:r>
          </a:p>
          <a:p>
            <a:pPr lvl="1">
              <a:buSzPct val="100000"/>
              <a:buFont typeface="Courier New" pitchFamily="49" charset="0"/>
              <a:buChar char="o"/>
            </a:pPr>
            <a:r>
              <a:rPr lang="en-US" sz="2000" dirty="0" smtClean="0">
                <a:latin typeface="Calibri" pitchFamily="34" charset="0"/>
              </a:rPr>
              <a:t>Deposited debris and caused fuel tank spills throughout the community</a:t>
            </a:r>
          </a:p>
          <a:p>
            <a:pPr lvl="1">
              <a:buSzPct val="100000"/>
              <a:buFont typeface="Courier New" pitchFamily="49" charset="0"/>
              <a:buChar char="o"/>
            </a:pPr>
            <a:r>
              <a:rPr lang="en-US" sz="2000" dirty="0" smtClean="0">
                <a:latin typeface="Calibri" pitchFamily="34" charset="0"/>
              </a:rPr>
              <a:t>Required the evacuation, shelter, and feeding of many city and village residents to the city school.</a:t>
            </a:r>
          </a:p>
          <a:p>
            <a:pPr lvl="1">
              <a:buSzPct val="100000"/>
              <a:buFont typeface="Courier New" pitchFamily="49" charset="0"/>
              <a:buChar char="o"/>
            </a:pPr>
            <a:r>
              <a:rPr lang="en-US" sz="2000" dirty="0" smtClean="0">
                <a:latin typeface="Calibri" pitchFamily="34" charset="0"/>
              </a:rPr>
              <a:t>Required extensive search and rescue efforts for residents outside city/village limits.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FCD8BA"/>
                </a:solidFill>
                <a:latin typeface="Calibri" pitchFamily="34" charset="0"/>
              </a:rPr>
              <a:t>Scenario 2 Questions</a:t>
            </a:r>
            <a:endParaRPr lang="en-US" sz="4000" dirty="0">
              <a:solidFill>
                <a:srgbClr val="FCD8BA"/>
              </a:solidFill>
              <a:latin typeface="Calibri" pitchFamily="34" charset="0"/>
            </a:endParaRPr>
          </a:p>
        </p:txBody>
      </p:sp>
      <p:sp>
        <p:nvSpPr>
          <p:cNvPr id="3" name="Content Placeholder 2"/>
          <p:cNvSpPr>
            <a:spLocks noGrp="1"/>
          </p:cNvSpPr>
          <p:nvPr>
            <p:ph idx="1"/>
          </p:nvPr>
        </p:nvSpPr>
        <p:spPr>
          <a:xfrm>
            <a:off x="457200" y="1600200"/>
            <a:ext cx="8229600" cy="5029200"/>
          </a:xfrm>
        </p:spPr>
        <p:txBody>
          <a:bodyPr>
            <a:noAutofit/>
          </a:bodyPr>
          <a:lstStyle/>
          <a:p>
            <a:pPr marL="0">
              <a:buSzPct val="100000"/>
              <a:buNone/>
            </a:pPr>
            <a:r>
              <a:rPr lang="en-US" sz="2400" dirty="0" smtClean="0">
                <a:latin typeface="Calibri" pitchFamily="34" charset="0"/>
              </a:rPr>
              <a:t>Questions:</a:t>
            </a:r>
          </a:p>
          <a:p>
            <a:pPr>
              <a:buSzPct val="100000"/>
              <a:buFont typeface="Arial" pitchFamily="34" charset="0"/>
              <a:buChar char="•"/>
            </a:pPr>
            <a:r>
              <a:rPr lang="en-US" sz="2200" dirty="0" smtClean="0">
                <a:latin typeface="Calibri" pitchFamily="34" charset="0"/>
              </a:rPr>
              <a:t>What agency information could you provide to SECC Operations upon your arrival?</a:t>
            </a:r>
          </a:p>
          <a:p>
            <a:pPr>
              <a:buSzPct val="100000"/>
              <a:buFont typeface="Arial" pitchFamily="34" charset="0"/>
              <a:buChar char="•"/>
            </a:pPr>
            <a:r>
              <a:rPr lang="en-US" sz="2200" dirty="0" smtClean="0">
                <a:latin typeface="Calibri" pitchFamily="34" charset="0"/>
              </a:rPr>
              <a:t>What are your chief concerns? </a:t>
            </a:r>
          </a:p>
          <a:p>
            <a:pPr>
              <a:buSzPct val="100000"/>
              <a:buFont typeface="Arial" pitchFamily="34" charset="0"/>
              <a:buChar char="•"/>
            </a:pPr>
            <a:r>
              <a:rPr lang="en-US" sz="2200" dirty="0" smtClean="0">
                <a:latin typeface="Calibri" pitchFamily="34" charset="0"/>
              </a:rPr>
              <a:t>What additional information do you need in order to help?  Who would you ask?</a:t>
            </a:r>
          </a:p>
          <a:p>
            <a:pPr>
              <a:buSzPct val="100000"/>
              <a:buFont typeface="Arial" pitchFamily="34" charset="0"/>
              <a:buChar char="•"/>
            </a:pPr>
            <a:r>
              <a:rPr lang="en-US" sz="2200" dirty="0" smtClean="0">
                <a:latin typeface="Calibri" pitchFamily="34" charset="0"/>
              </a:rPr>
              <a:t>What resources could you provide for the immediate (response), short-term (relief), or long-term (recovery) basis?</a:t>
            </a:r>
          </a:p>
          <a:p>
            <a:pPr>
              <a:buSzPct val="100000"/>
              <a:buFont typeface="Arial" pitchFamily="34" charset="0"/>
              <a:buChar char="•"/>
            </a:pPr>
            <a:r>
              <a:rPr lang="en-US" sz="2200" dirty="0" smtClean="0">
                <a:latin typeface="Calibri" pitchFamily="34" charset="0"/>
              </a:rPr>
              <a:t>What challenges do you see in dealing with logistics, transportation, resource management, or public information? </a:t>
            </a:r>
          </a:p>
          <a:p>
            <a:pPr>
              <a:buSzPct val="100000"/>
              <a:buFont typeface="Arial" pitchFamily="34" charset="0"/>
              <a:buChar char="•"/>
            </a:pPr>
            <a:r>
              <a:rPr lang="en-US" sz="2200" dirty="0" smtClean="0">
                <a:latin typeface="Calibri" pitchFamily="34" charset="0"/>
              </a:rPr>
              <a:t>How would your answers or approach change if the incident happened in October or January? </a:t>
            </a:r>
          </a:p>
          <a:p>
            <a:pPr>
              <a:buSzPct val="100000"/>
              <a:buFont typeface="Arial" pitchFamily="34" charset="0"/>
              <a:buChar char="•"/>
            </a:pPr>
            <a:endParaRPr lang="en-US" sz="2200" dirty="0" smtClean="0">
              <a:latin typeface="Calibri" pitchFamily="34" charset="0"/>
            </a:endParaRPr>
          </a:p>
          <a:p>
            <a:pPr>
              <a:buNone/>
            </a:pP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rgbClr val="FCD8BA"/>
                </a:solidFill>
                <a:latin typeface="Calibri" pitchFamily="34" charset="0"/>
              </a:rPr>
              <a:t>Response, Relief, and Recovery Actions</a:t>
            </a:r>
            <a:endParaRPr lang="en-US" sz="4000" dirty="0">
              <a:solidFill>
                <a:srgbClr val="FCD8BA"/>
              </a:solidFill>
              <a:latin typeface="Calibri" pitchFamily="34" charset="0"/>
            </a:endParaRPr>
          </a:p>
        </p:txBody>
      </p:sp>
      <p:graphicFrame>
        <p:nvGraphicFramePr>
          <p:cNvPr id="8" name="Table 7"/>
          <p:cNvGraphicFramePr>
            <a:graphicFrameLocks noGrp="1"/>
          </p:cNvGraphicFramePr>
          <p:nvPr/>
        </p:nvGraphicFramePr>
        <p:xfrm>
          <a:off x="381000" y="1219200"/>
          <a:ext cx="8305800" cy="5410200"/>
        </p:xfrm>
        <a:graphic>
          <a:graphicData uri="http://schemas.openxmlformats.org/drawingml/2006/table">
            <a:tbl>
              <a:tblPr firstRow="1" bandRow="1">
                <a:tableStyleId>{5C22544A-7EE6-4342-B048-85BDC9FD1C3A}</a:tableStyleId>
              </a:tblPr>
              <a:tblGrid>
                <a:gridCol w="3048000"/>
                <a:gridCol w="3048000"/>
                <a:gridCol w="2209800"/>
              </a:tblGrid>
              <a:tr h="500726">
                <a:tc>
                  <a:txBody>
                    <a:bodyPr/>
                    <a:lstStyle/>
                    <a:p>
                      <a:pPr marL="0" marR="0" algn="ctr">
                        <a:lnSpc>
                          <a:spcPct val="100000"/>
                        </a:lnSpc>
                        <a:spcBef>
                          <a:spcPts val="200"/>
                        </a:spcBef>
                        <a:spcAft>
                          <a:spcPts val="200"/>
                        </a:spcAft>
                      </a:pPr>
                      <a:r>
                        <a:rPr lang="en-US" sz="1400" dirty="0">
                          <a:solidFill>
                            <a:srgbClr val="FFFFFF"/>
                          </a:solidFill>
                          <a:latin typeface="Calibri"/>
                          <a:ea typeface="Calibri"/>
                          <a:cs typeface="Arial"/>
                        </a:rPr>
                        <a:t>Response</a:t>
                      </a:r>
                      <a:endParaRPr lang="en-US" sz="1400" dirty="0">
                        <a:latin typeface="Calibri"/>
                        <a:ea typeface="Calibri"/>
                        <a:cs typeface="Times New Roman"/>
                      </a:endParaRPr>
                    </a:p>
                    <a:p>
                      <a:pPr marL="0" marR="0" algn="ctr">
                        <a:lnSpc>
                          <a:spcPct val="100000"/>
                        </a:lnSpc>
                        <a:spcBef>
                          <a:spcPts val="200"/>
                        </a:spcBef>
                        <a:spcAft>
                          <a:spcPts val="200"/>
                        </a:spcAft>
                      </a:pPr>
                      <a:r>
                        <a:rPr lang="en-US" sz="1400" dirty="0">
                          <a:solidFill>
                            <a:srgbClr val="FFFFFF"/>
                          </a:solidFill>
                          <a:latin typeface="Calibri"/>
                          <a:ea typeface="Calibri"/>
                          <a:cs typeface="Arial"/>
                        </a:rPr>
                        <a:t>(Immediate)</a:t>
                      </a:r>
                      <a:endParaRPr lang="en-US" sz="1400" dirty="0">
                        <a:latin typeface="Calibri"/>
                        <a:ea typeface="Calibri"/>
                        <a:cs typeface="Times New Roman"/>
                      </a:endParaRPr>
                    </a:p>
                  </a:txBody>
                  <a:tcPr marL="68580" marR="68580" marT="0" marB="0">
                    <a:solidFill>
                      <a:schemeClr val="accent5">
                        <a:lumMod val="60000"/>
                        <a:lumOff val="40000"/>
                        <a:alpha val="69000"/>
                      </a:schemeClr>
                    </a:solidFill>
                  </a:tcPr>
                </a:tc>
                <a:tc>
                  <a:txBody>
                    <a:bodyPr/>
                    <a:lstStyle/>
                    <a:p>
                      <a:pPr marL="0" marR="0" algn="ctr">
                        <a:lnSpc>
                          <a:spcPct val="100000"/>
                        </a:lnSpc>
                        <a:spcBef>
                          <a:spcPts val="200"/>
                        </a:spcBef>
                        <a:spcAft>
                          <a:spcPts val="200"/>
                        </a:spcAft>
                      </a:pPr>
                      <a:r>
                        <a:rPr lang="en-US" sz="1400" dirty="0">
                          <a:solidFill>
                            <a:srgbClr val="FFFFFF"/>
                          </a:solidFill>
                          <a:latin typeface="Calibri"/>
                          <a:ea typeface="Calibri"/>
                          <a:cs typeface="Arial"/>
                        </a:rPr>
                        <a:t>Relief</a:t>
                      </a:r>
                      <a:endParaRPr lang="en-US" sz="1400" dirty="0">
                        <a:latin typeface="Calibri"/>
                        <a:ea typeface="Calibri"/>
                        <a:cs typeface="Times New Roman"/>
                      </a:endParaRPr>
                    </a:p>
                    <a:p>
                      <a:pPr marL="0" marR="0" algn="ctr">
                        <a:lnSpc>
                          <a:spcPct val="100000"/>
                        </a:lnSpc>
                        <a:spcBef>
                          <a:spcPts val="200"/>
                        </a:spcBef>
                        <a:spcAft>
                          <a:spcPts val="200"/>
                        </a:spcAft>
                      </a:pPr>
                      <a:r>
                        <a:rPr lang="en-US" sz="1400" dirty="0">
                          <a:solidFill>
                            <a:srgbClr val="FFFFFF"/>
                          </a:solidFill>
                          <a:latin typeface="Calibri"/>
                          <a:ea typeface="Calibri"/>
                          <a:cs typeface="Arial"/>
                        </a:rPr>
                        <a:t>(Short-term)</a:t>
                      </a:r>
                      <a:endParaRPr lang="en-US" sz="1400" dirty="0">
                        <a:latin typeface="Calibri"/>
                        <a:ea typeface="Calibri"/>
                        <a:cs typeface="Times New Roman"/>
                      </a:endParaRPr>
                    </a:p>
                  </a:txBody>
                  <a:tcPr marL="68580" marR="68580" marT="0" marB="0">
                    <a:solidFill>
                      <a:schemeClr val="accent5">
                        <a:lumMod val="60000"/>
                        <a:lumOff val="40000"/>
                        <a:alpha val="69000"/>
                      </a:schemeClr>
                    </a:solidFill>
                  </a:tcPr>
                </a:tc>
                <a:tc>
                  <a:txBody>
                    <a:bodyPr/>
                    <a:lstStyle/>
                    <a:p>
                      <a:pPr marL="0" marR="0" algn="ctr">
                        <a:lnSpc>
                          <a:spcPct val="100000"/>
                        </a:lnSpc>
                        <a:spcBef>
                          <a:spcPts val="200"/>
                        </a:spcBef>
                        <a:spcAft>
                          <a:spcPts val="200"/>
                        </a:spcAft>
                      </a:pPr>
                      <a:r>
                        <a:rPr lang="en-US" sz="1400" dirty="0">
                          <a:solidFill>
                            <a:srgbClr val="FFFFFF"/>
                          </a:solidFill>
                          <a:latin typeface="Calibri"/>
                          <a:ea typeface="Calibri"/>
                          <a:cs typeface="Arial"/>
                        </a:rPr>
                        <a:t>Recovery</a:t>
                      </a:r>
                      <a:endParaRPr lang="en-US" sz="1400" dirty="0">
                        <a:latin typeface="Calibri"/>
                        <a:ea typeface="Calibri"/>
                        <a:cs typeface="Times New Roman"/>
                      </a:endParaRPr>
                    </a:p>
                    <a:p>
                      <a:pPr marL="0" marR="0" algn="ctr">
                        <a:lnSpc>
                          <a:spcPct val="100000"/>
                        </a:lnSpc>
                        <a:spcBef>
                          <a:spcPts val="200"/>
                        </a:spcBef>
                        <a:spcAft>
                          <a:spcPts val="200"/>
                        </a:spcAft>
                      </a:pPr>
                      <a:r>
                        <a:rPr lang="en-US" sz="1400" dirty="0">
                          <a:solidFill>
                            <a:srgbClr val="FFFFFF"/>
                          </a:solidFill>
                          <a:latin typeface="Calibri"/>
                          <a:ea typeface="Calibri"/>
                          <a:cs typeface="Arial"/>
                        </a:rPr>
                        <a:t>(Long-term)</a:t>
                      </a:r>
                      <a:endParaRPr lang="en-US" sz="1400" dirty="0">
                        <a:latin typeface="Calibri"/>
                        <a:ea typeface="Calibri"/>
                        <a:cs typeface="Times New Roman"/>
                      </a:endParaRPr>
                    </a:p>
                  </a:txBody>
                  <a:tcPr marL="68580" marR="68580" marT="0" marB="0">
                    <a:solidFill>
                      <a:schemeClr val="accent5">
                        <a:lumMod val="60000"/>
                        <a:lumOff val="40000"/>
                        <a:alpha val="69000"/>
                      </a:schemeClr>
                    </a:solidFill>
                  </a:tcPr>
                </a:tc>
              </a:tr>
              <a:tr h="4909474">
                <a:tc>
                  <a:txBody>
                    <a:bodyPr/>
                    <a:lstStyle/>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Search and rescue</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Emergency shelter, housing, food, water, fuel, and energy</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Emergency medical and mortuary services</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Public health and safety</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Decontamination after a chemical, biological or radiological incident</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Removal of threats to the environment</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Emergency restoration of critical services (electric and natural gas services, water, sewer, telephone)</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Transportation, logistics, and other emergency services</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Private sector provision of needed goods and services through contracts or donations</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Secure crime scene, investigate and collect evidence</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Planning for relief and recovery</a:t>
                      </a:r>
                      <a:endParaRPr lang="en-US" sz="1200" dirty="0">
                        <a:latin typeface="Calibri"/>
                        <a:ea typeface="Calibri"/>
                        <a:cs typeface="Times New Roman"/>
                      </a:endParaRPr>
                    </a:p>
                  </a:txBody>
                  <a:tcPr marL="68580" marR="68580" marT="0" marB="0">
                    <a:solidFill>
                      <a:schemeClr val="tx1">
                        <a:lumMod val="85000"/>
                      </a:schemeClr>
                    </a:solidFill>
                  </a:tcPr>
                </a:tc>
                <a:tc>
                  <a:txBody>
                    <a:bodyPr/>
                    <a:lstStyle/>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Provision of interim housing</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Repair and restoration of lifeline utilities</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Emergency repair of vital transportation systems</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Building safety inspections</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Debris removal and clean-up</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Provision of critical incident stress counseling for response staff and community</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Restoration of social/health services</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Restoration of normal civic services</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Coordination of local, state, borough, and federal damage assessments</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Re-occupancy of structures</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Economic recovery, including sites for business resumption</a:t>
                      </a:r>
                      <a:endParaRPr lang="en-US" sz="1200" dirty="0">
                        <a:latin typeface="Calibri"/>
                        <a:ea typeface="Calibri"/>
                        <a:cs typeface="Times New Roman"/>
                      </a:endParaRPr>
                    </a:p>
                    <a:p>
                      <a:pPr marL="285750" marR="0" lvl="0" indent="-285750">
                        <a:lnSpc>
                          <a:spcPct val="115000"/>
                        </a:lnSpc>
                        <a:spcBef>
                          <a:spcPts val="300"/>
                        </a:spcBef>
                        <a:spcAft>
                          <a:spcPts val="300"/>
                        </a:spcAft>
                        <a:buSzPts val="1400"/>
                        <a:buFont typeface="Arial" pitchFamily="34" charset="0"/>
                        <a:buChar char="•"/>
                      </a:pPr>
                      <a:r>
                        <a:rPr lang="en-US" sz="1200" dirty="0">
                          <a:latin typeface="Calibri"/>
                          <a:ea typeface="Calibri"/>
                          <a:cs typeface="ArialMT"/>
                        </a:rPr>
                        <a:t>Building demolition</a:t>
                      </a:r>
                      <a:endParaRPr lang="en-US" sz="1200" dirty="0">
                        <a:latin typeface="Calibri"/>
                        <a:ea typeface="Calibri"/>
                        <a:cs typeface="Times New Roman"/>
                      </a:endParaRPr>
                    </a:p>
                  </a:txBody>
                  <a:tcPr marL="68580" marR="68580" marT="0" marB="0">
                    <a:solidFill>
                      <a:schemeClr val="tx1">
                        <a:lumMod val="85000"/>
                      </a:schemeClr>
                    </a:solidFill>
                  </a:tcPr>
                </a:tc>
                <a:tc>
                  <a:txBody>
                    <a:bodyPr/>
                    <a:lstStyle/>
                    <a:p>
                      <a:pPr marL="342900" marR="0" lvl="0" indent="-342900">
                        <a:lnSpc>
                          <a:spcPct val="115000"/>
                        </a:lnSpc>
                        <a:spcBef>
                          <a:spcPts val="300"/>
                        </a:spcBef>
                        <a:spcAft>
                          <a:spcPts val="300"/>
                        </a:spcAft>
                        <a:buSzPts val="1400"/>
                        <a:buFont typeface="Arial" pitchFamily="34" charset="0"/>
                        <a:buChar char="•"/>
                      </a:pPr>
                      <a:r>
                        <a:rPr lang="en-US" sz="1200" dirty="0">
                          <a:latin typeface="Calibri"/>
                          <a:ea typeface="Calibri"/>
                          <a:cs typeface="ArialMT"/>
                        </a:rPr>
                        <a:t>Long term housing for displaced victims</a:t>
                      </a:r>
                      <a:endParaRPr lang="en-US" sz="1200" dirty="0">
                        <a:latin typeface="Calibri"/>
                        <a:ea typeface="Calibri"/>
                        <a:cs typeface="Times New Roman"/>
                      </a:endParaRPr>
                    </a:p>
                    <a:p>
                      <a:pPr marL="342900" marR="0" lvl="0" indent="-342900">
                        <a:lnSpc>
                          <a:spcPct val="115000"/>
                        </a:lnSpc>
                        <a:spcBef>
                          <a:spcPts val="300"/>
                        </a:spcBef>
                        <a:spcAft>
                          <a:spcPts val="300"/>
                        </a:spcAft>
                        <a:buSzPts val="1400"/>
                        <a:buFont typeface="Arial" pitchFamily="34" charset="0"/>
                        <a:buChar char="•"/>
                      </a:pPr>
                      <a:r>
                        <a:rPr lang="en-US" sz="1200" dirty="0">
                          <a:latin typeface="Calibri"/>
                          <a:ea typeface="Calibri"/>
                          <a:cs typeface="ArialMT"/>
                        </a:rPr>
                        <a:t>Debris management</a:t>
                      </a:r>
                      <a:endParaRPr lang="en-US" sz="1200" dirty="0">
                        <a:latin typeface="Calibri"/>
                        <a:ea typeface="Calibri"/>
                        <a:cs typeface="Times New Roman"/>
                      </a:endParaRPr>
                    </a:p>
                    <a:p>
                      <a:pPr marL="342900" marR="0" lvl="0" indent="-342900">
                        <a:lnSpc>
                          <a:spcPct val="115000"/>
                        </a:lnSpc>
                        <a:spcBef>
                          <a:spcPts val="300"/>
                        </a:spcBef>
                        <a:spcAft>
                          <a:spcPts val="300"/>
                        </a:spcAft>
                        <a:buSzPts val="1400"/>
                        <a:buFont typeface="Arial" pitchFamily="34" charset="0"/>
                        <a:buChar char="•"/>
                      </a:pPr>
                      <a:r>
                        <a:rPr lang="en-US" sz="1200" dirty="0">
                          <a:latin typeface="Calibri"/>
                          <a:ea typeface="Calibri"/>
                          <a:cs typeface="ArialMT"/>
                        </a:rPr>
                        <a:t>Hazard mitigation</a:t>
                      </a:r>
                      <a:endParaRPr lang="en-US" sz="1200" dirty="0">
                        <a:latin typeface="Calibri"/>
                        <a:ea typeface="Calibri"/>
                        <a:cs typeface="Times New Roman"/>
                      </a:endParaRPr>
                    </a:p>
                    <a:p>
                      <a:pPr marL="342900" marR="0" lvl="0" indent="-342900">
                        <a:lnSpc>
                          <a:spcPct val="115000"/>
                        </a:lnSpc>
                        <a:spcBef>
                          <a:spcPts val="300"/>
                        </a:spcBef>
                        <a:spcAft>
                          <a:spcPts val="300"/>
                        </a:spcAft>
                        <a:buSzPts val="1400"/>
                        <a:buFont typeface="Arial" pitchFamily="34" charset="0"/>
                        <a:buChar char="•"/>
                      </a:pPr>
                      <a:r>
                        <a:rPr lang="en-US" sz="1200" dirty="0">
                          <a:latin typeface="Calibri"/>
                          <a:ea typeface="Calibri"/>
                          <a:cs typeface="ArialMT"/>
                        </a:rPr>
                        <a:t>Reconstruction of permanent housing</a:t>
                      </a:r>
                      <a:endParaRPr lang="en-US" sz="1200" dirty="0">
                        <a:latin typeface="Calibri"/>
                        <a:ea typeface="Calibri"/>
                        <a:cs typeface="Times New Roman"/>
                      </a:endParaRPr>
                    </a:p>
                    <a:p>
                      <a:pPr marL="342900" marR="0" lvl="0" indent="-342900">
                        <a:lnSpc>
                          <a:spcPct val="115000"/>
                        </a:lnSpc>
                        <a:spcBef>
                          <a:spcPts val="300"/>
                        </a:spcBef>
                        <a:spcAft>
                          <a:spcPts val="300"/>
                        </a:spcAft>
                        <a:buSzPts val="1400"/>
                        <a:buFont typeface="Arial" pitchFamily="34" charset="0"/>
                        <a:buChar char="•"/>
                      </a:pPr>
                      <a:r>
                        <a:rPr lang="en-US" sz="1200" dirty="0">
                          <a:latin typeface="Calibri"/>
                          <a:ea typeface="Calibri"/>
                          <a:cs typeface="ArialMT"/>
                        </a:rPr>
                        <a:t>Reconstruction of commercial facilities</a:t>
                      </a:r>
                      <a:endParaRPr lang="en-US" sz="1200" dirty="0">
                        <a:latin typeface="Calibri"/>
                        <a:ea typeface="Calibri"/>
                        <a:cs typeface="Times New Roman"/>
                      </a:endParaRPr>
                    </a:p>
                    <a:p>
                      <a:pPr marL="342900" marR="0" lvl="0" indent="-342900">
                        <a:lnSpc>
                          <a:spcPct val="115000"/>
                        </a:lnSpc>
                        <a:spcBef>
                          <a:spcPts val="300"/>
                        </a:spcBef>
                        <a:spcAft>
                          <a:spcPts val="300"/>
                        </a:spcAft>
                        <a:buSzPts val="1400"/>
                        <a:buFont typeface="Arial" pitchFamily="34" charset="0"/>
                        <a:buChar char="•"/>
                      </a:pPr>
                      <a:r>
                        <a:rPr lang="en-US" sz="1200" dirty="0">
                          <a:latin typeface="Calibri"/>
                          <a:ea typeface="Calibri"/>
                          <a:cs typeface="ArialMT"/>
                        </a:rPr>
                        <a:t>Reconstruction of transportation systems</a:t>
                      </a:r>
                      <a:endParaRPr lang="en-US" sz="1200" dirty="0">
                        <a:latin typeface="Calibri"/>
                        <a:ea typeface="Calibri"/>
                        <a:cs typeface="Times New Roman"/>
                      </a:endParaRPr>
                    </a:p>
                    <a:p>
                      <a:pPr marL="342900" marR="0" lvl="0" indent="-342900">
                        <a:lnSpc>
                          <a:spcPct val="115000"/>
                        </a:lnSpc>
                        <a:spcBef>
                          <a:spcPts val="300"/>
                        </a:spcBef>
                        <a:spcAft>
                          <a:spcPts val="300"/>
                        </a:spcAft>
                        <a:buSzPts val="1400"/>
                        <a:buFont typeface="Arial" pitchFamily="34" charset="0"/>
                        <a:buChar char="•"/>
                      </a:pPr>
                      <a:r>
                        <a:rPr lang="en-US" sz="1200" dirty="0">
                          <a:latin typeface="Calibri"/>
                          <a:ea typeface="Calibri"/>
                          <a:cs typeface="ArialMT"/>
                        </a:rPr>
                        <a:t>Implementation of long-term economic recovery</a:t>
                      </a:r>
                      <a:endParaRPr lang="en-US" sz="1200" dirty="0">
                        <a:latin typeface="Calibri"/>
                        <a:ea typeface="Calibri"/>
                        <a:cs typeface="Times New Roman"/>
                      </a:endParaRPr>
                    </a:p>
                  </a:txBody>
                  <a:tcPr marL="68580" marR="68580" marT="0" marB="0">
                    <a:solidFill>
                      <a:schemeClr val="tx1">
                        <a:lumMod val="85000"/>
                      </a:schemeClr>
                    </a:solid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solidFill>
                  <a:srgbClr val="FCD8BA"/>
                </a:solidFill>
                <a:latin typeface="Calibri" pitchFamily="34" charset="0"/>
              </a:rPr>
              <a:t>2009 Spring Floods</a:t>
            </a:r>
            <a:endParaRPr lang="en-US" sz="4000" dirty="0">
              <a:solidFill>
                <a:srgbClr val="FCD8BA"/>
              </a:solidFill>
              <a:latin typeface="Calibri" pitchFamily="34" charset="0"/>
            </a:endParaRPr>
          </a:p>
        </p:txBody>
      </p:sp>
      <p:sp>
        <p:nvSpPr>
          <p:cNvPr id="11" name="Title 3"/>
          <p:cNvSpPr txBox="1">
            <a:spLocks/>
          </p:cNvSpPr>
          <p:nvPr/>
        </p:nvSpPr>
        <p:spPr>
          <a:xfrm>
            <a:off x="228600" y="5181600"/>
            <a:ext cx="441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w="6350">
                <a:noFill/>
              </a:ln>
              <a:effectLst>
                <a:outerShdw blurRad="114300" dist="101600" dir="2700000" algn="tl" rotWithShape="0">
                  <a:srgbClr val="000000">
                    <a:alpha val="40000"/>
                  </a:srgbClr>
                </a:outerShdw>
              </a:effectLst>
              <a:uLnTx/>
              <a:uFillTx/>
              <a:latin typeface="Calibri" pitchFamily="34" charset="0"/>
              <a:ea typeface="+mj-ea"/>
              <a:cs typeface="+mj-cs"/>
            </a:endParaRPr>
          </a:p>
        </p:txBody>
      </p:sp>
      <p:sp>
        <p:nvSpPr>
          <p:cNvPr id="12" name="TextBox 11"/>
          <p:cNvSpPr txBox="1"/>
          <p:nvPr/>
        </p:nvSpPr>
        <p:spPr>
          <a:xfrm>
            <a:off x="381000" y="4876800"/>
            <a:ext cx="4705840" cy="1785104"/>
          </a:xfrm>
          <a:prstGeom prst="rect">
            <a:avLst/>
          </a:prstGeom>
          <a:noFill/>
        </p:spPr>
        <p:txBody>
          <a:bodyPr wrap="none" rtlCol="0">
            <a:spAutoFit/>
          </a:bodyPr>
          <a:lstStyle/>
          <a:p>
            <a:r>
              <a:rPr lang="en-US" sz="2000" dirty="0" smtClean="0">
                <a:latin typeface="Calibri" pitchFamily="34" charset="0"/>
              </a:rPr>
              <a:t>SECC activated May 3 – 25, 2009</a:t>
            </a:r>
          </a:p>
          <a:p>
            <a:pPr>
              <a:spcBef>
                <a:spcPts val="600"/>
              </a:spcBef>
            </a:pPr>
            <a:r>
              <a:rPr lang="en-US" sz="2000" dirty="0" smtClean="0">
                <a:latin typeface="Calibri" pitchFamily="34" charset="0"/>
              </a:rPr>
              <a:t>Liaisons participating: AKNG, DOT&amp;PF, ARC,</a:t>
            </a:r>
          </a:p>
          <a:p>
            <a:r>
              <a:rPr lang="en-US" sz="2000" dirty="0" smtClean="0">
                <a:latin typeface="Calibri" pitchFamily="34" charset="0"/>
              </a:rPr>
              <a:t>VOADs, DEC (DDW, SPAR), DNR (DOF), DPS, </a:t>
            </a:r>
          </a:p>
          <a:p>
            <a:r>
              <a:rPr lang="en-US" sz="2000" dirty="0" smtClean="0">
                <a:latin typeface="Calibri" pitchFamily="34" charset="0"/>
              </a:rPr>
              <a:t>DHSS (DPH), FEMA</a:t>
            </a:r>
          </a:p>
          <a:p>
            <a:pPr>
              <a:spcBef>
                <a:spcPts val="600"/>
              </a:spcBef>
            </a:pPr>
            <a:r>
              <a:rPr lang="en-US" sz="2000" dirty="0" smtClean="0">
                <a:latin typeface="Calibri" pitchFamily="34" charset="0"/>
              </a:rPr>
              <a:t>FEMA Disaster  DR-1843-AK, June 11, 2009</a:t>
            </a:r>
            <a:endParaRPr lang="en-US" sz="2000" dirty="0">
              <a:latin typeface="Calibri" pitchFamily="34" charset="0"/>
            </a:endParaRPr>
          </a:p>
        </p:txBody>
      </p:sp>
      <p:pic>
        <p:nvPicPr>
          <p:cNvPr id="32770" name="Picture 2" descr="X:\Events\_Federal Disaster Folders\Open Disasters\DR-1843 09 Spring Flood\Photos\05-08-09 Photos\2009 Downtown Eagle City 5 8-09.jpg"/>
          <p:cNvPicPr>
            <a:picLocks noGrp="1" noChangeAspect="1" noChangeArrowheads="1"/>
          </p:cNvPicPr>
          <p:nvPr>
            <p:ph sz="quarter" idx="2"/>
          </p:nvPr>
        </p:nvPicPr>
        <p:blipFill>
          <a:blip r:embed="rId2" cstate="print"/>
          <a:srcRect/>
          <a:stretch>
            <a:fillRect/>
          </a:stretch>
        </p:blipFill>
        <p:spPr bwMode="auto">
          <a:xfrm>
            <a:off x="457200" y="1600200"/>
            <a:ext cx="419100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772" name="Picture 4" descr="X:\Events\_Federal Disaster Folders\Open Disasters\DR-1843 09 Spring Flood\Photos\_Best of\2009 Eagle Flood 008.jpg"/>
          <p:cNvPicPr>
            <a:picLocks noGrp="1" noChangeAspect="1" noChangeArrowheads="1"/>
          </p:cNvPicPr>
          <p:nvPr>
            <p:ph sz="quarter" idx="4"/>
          </p:nvPr>
        </p:nvPicPr>
        <p:blipFill>
          <a:blip r:embed="rId3" cstate="print"/>
          <a:srcRect/>
          <a:stretch>
            <a:fillRect/>
          </a:stretch>
        </p:blipFill>
        <p:spPr bwMode="auto">
          <a:xfrm>
            <a:off x="4953000" y="1600200"/>
            <a:ext cx="3965575"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p:cNvSpPr txBox="1"/>
          <p:nvPr/>
        </p:nvSpPr>
        <p:spPr>
          <a:xfrm>
            <a:off x="5638800" y="5029200"/>
            <a:ext cx="2895600" cy="923330"/>
          </a:xfrm>
          <a:prstGeom prst="rect">
            <a:avLst/>
          </a:prstGeom>
          <a:noFill/>
        </p:spPr>
        <p:txBody>
          <a:bodyPr wrap="square" rtlCol="0">
            <a:spAutoFit/>
          </a:bodyPr>
          <a:lstStyle/>
          <a:p>
            <a:r>
              <a:rPr lang="en-US" i="1" dirty="0" smtClean="0">
                <a:latin typeface="Calibri" pitchFamily="34" charset="0"/>
              </a:rPr>
              <a:t>Eagle and Eagle Village were only two of 40 communities flooded in May 2009!</a:t>
            </a:r>
            <a:endParaRPr lang="en-US" i="1" dirty="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defRPr/>
            </a:pPr>
            <a:r>
              <a:rPr lang="en-US" sz="4000" dirty="0" smtClean="0">
                <a:solidFill>
                  <a:srgbClr val="FCD8BA"/>
                </a:solidFill>
                <a:effectLst>
                  <a:outerShdw blurRad="38100" dist="38100" dir="2700000" algn="tl">
                    <a:srgbClr val="000000"/>
                  </a:outerShdw>
                </a:effectLst>
                <a:latin typeface="Calibri" pitchFamily="34" charset="0"/>
              </a:rPr>
              <a:t>What is the SECC?</a:t>
            </a:r>
          </a:p>
        </p:txBody>
      </p:sp>
      <p:sp>
        <p:nvSpPr>
          <p:cNvPr id="12291" name="Rectangle 3"/>
          <p:cNvSpPr>
            <a:spLocks noGrp="1" noChangeArrowheads="1"/>
          </p:cNvSpPr>
          <p:nvPr>
            <p:ph sz="half" idx="1"/>
          </p:nvPr>
        </p:nvSpPr>
        <p:spPr>
          <a:xfrm>
            <a:off x="152400" y="1600200"/>
            <a:ext cx="3962400" cy="4572000"/>
          </a:xfrm>
        </p:spPr>
        <p:txBody>
          <a:bodyPr>
            <a:normAutofit fontScale="85000" lnSpcReduction="10000"/>
          </a:bodyPr>
          <a:lstStyle/>
          <a:p>
            <a:pPr marL="0" eaLnBrk="1" hangingPunct="1">
              <a:buNone/>
              <a:defRPr/>
            </a:pPr>
            <a:r>
              <a:rPr lang="en-US" dirty="0" smtClean="0">
                <a:effectLst>
                  <a:outerShdw blurRad="38100" dist="38100" dir="2700000" algn="tl">
                    <a:srgbClr val="000000"/>
                  </a:outerShdw>
                </a:effectLst>
                <a:latin typeface="Calibri" pitchFamily="34" charset="0"/>
              </a:rPr>
              <a:t>The SECC, like an EOC, is many things:</a:t>
            </a:r>
          </a:p>
          <a:p>
            <a:pPr marL="457200" lvl="1" eaLnBrk="1" hangingPunct="1">
              <a:spcBef>
                <a:spcPts val="1200"/>
              </a:spcBef>
              <a:spcAft>
                <a:spcPts val="600"/>
              </a:spcAft>
              <a:defRPr/>
            </a:pPr>
            <a:r>
              <a:rPr lang="en-US" sz="2600" dirty="0" smtClean="0">
                <a:effectLst>
                  <a:outerShdw blurRad="38100" dist="38100" dir="2700000" algn="tl">
                    <a:srgbClr val="000000"/>
                  </a:outerShdw>
                </a:effectLst>
                <a:latin typeface="Calibri" pitchFamily="34" charset="0"/>
              </a:rPr>
              <a:t>a location from which centralized emergency management can be performed.</a:t>
            </a:r>
          </a:p>
          <a:p>
            <a:pPr marL="457200" lvl="1" eaLnBrk="1" hangingPunct="1">
              <a:spcBef>
                <a:spcPts val="1200"/>
              </a:spcBef>
              <a:spcAft>
                <a:spcPts val="600"/>
              </a:spcAft>
              <a:defRPr/>
            </a:pPr>
            <a:r>
              <a:rPr lang="en-US" sz="2600" dirty="0" smtClean="0">
                <a:effectLst>
                  <a:outerShdw blurRad="38100" dist="38100" dir="2700000" algn="tl">
                    <a:srgbClr val="000000"/>
                  </a:outerShdw>
                </a:effectLst>
                <a:latin typeface="Calibri" pitchFamily="34" charset="0"/>
              </a:rPr>
              <a:t>a structure housing emergency management staff handling the incident.</a:t>
            </a:r>
          </a:p>
          <a:p>
            <a:pPr marL="457200" lvl="1" eaLnBrk="1" hangingPunct="1">
              <a:spcBef>
                <a:spcPts val="1200"/>
              </a:spcBef>
              <a:spcAft>
                <a:spcPts val="600"/>
              </a:spcAft>
              <a:defRPr/>
            </a:pPr>
            <a:r>
              <a:rPr lang="en-US" sz="2600" dirty="0" smtClean="0">
                <a:effectLst>
                  <a:outerShdw blurRad="38100" dist="38100" dir="2700000" algn="tl">
                    <a:srgbClr val="000000"/>
                  </a:outerShdw>
                </a:effectLst>
                <a:latin typeface="Calibri" pitchFamily="34" charset="0"/>
              </a:rPr>
              <a:t>the function dealing with policy making, management, and coordination.</a:t>
            </a:r>
          </a:p>
          <a:p>
            <a:pPr algn="r" eaLnBrk="1" hangingPunct="1">
              <a:buFont typeface="Wingdings" pitchFamily="2" charset="2"/>
              <a:buNone/>
              <a:defRPr/>
            </a:pPr>
            <a:endParaRPr lang="en-US" sz="2800" dirty="0" smtClean="0">
              <a:effectLst>
                <a:outerShdw blurRad="38100" dist="38100" dir="2700000" algn="tl">
                  <a:srgbClr val="000000"/>
                </a:outerShdw>
              </a:effectLst>
              <a:latin typeface="Calibri" pitchFamily="34" charset="0"/>
            </a:endParaRPr>
          </a:p>
        </p:txBody>
      </p:sp>
      <p:pic>
        <p:nvPicPr>
          <p:cNvPr id="7" name="Picture 6" descr="Spring Flood SECC photos 005.jpg"/>
          <p:cNvPicPr>
            <a:picLocks noChangeAspect="1"/>
          </p:cNvPicPr>
          <p:nvPr/>
        </p:nvPicPr>
        <p:blipFill>
          <a:blip r:embed="rId2" cstate="print"/>
          <a:stretch>
            <a:fillRect/>
          </a:stretch>
        </p:blipFill>
        <p:spPr>
          <a:xfrm>
            <a:off x="4114800" y="1600200"/>
            <a:ext cx="4578148"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057400" y="609600"/>
            <a:ext cx="4724400" cy="1143000"/>
          </a:xfrm>
        </p:spPr>
        <p:txBody>
          <a:bodyPr/>
          <a:lstStyle/>
          <a:p>
            <a:pPr algn="ctr" eaLnBrk="1" hangingPunct="1">
              <a:defRPr/>
            </a:pPr>
            <a:r>
              <a:rPr lang="en-US" sz="4000" dirty="0" smtClean="0">
                <a:solidFill>
                  <a:srgbClr val="FFFF00"/>
                </a:solidFill>
                <a:effectLst>
                  <a:outerShdw blurRad="38100" dist="38100" dir="2700000" algn="tl">
                    <a:srgbClr val="000000">
                      <a:alpha val="43137"/>
                    </a:srgbClr>
                  </a:outerShdw>
                </a:effectLst>
                <a:latin typeface="Calibri" pitchFamily="34" charset="0"/>
              </a:rPr>
              <a:t>QUESTIONS????</a:t>
            </a:r>
          </a:p>
        </p:txBody>
      </p:sp>
      <p:sp>
        <p:nvSpPr>
          <p:cNvPr id="4" name="Slide Number Placeholder 3"/>
          <p:cNvSpPr>
            <a:spLocks noGrp="1"/>
          </p:cNvSpPr>
          <p:nvPr>
            <p:ph type="sldNum" sz="quarter" idx="12"/>
          </p:nvPr>
        </p:nvSpPr>
        <p:spPr/>
        <p:txBody>
          <a:bodyPr/>
          <a:lstStyle/>
          <a:p>
            <a:pPr>
              <a:defRPr/>
            </a:pPr>
            <a:fld id="{E021ABF2-100B-4B7F-9C94-FDF88C6AA94F}" type="slidenum">
              <a:rPr lang="en-US" smtClean="0"/>
              <a:pPr>
                <a:defRPr/>
              </a:pPr>
              <a:t>40</a:t>
            </a:fld>
            <a:endParaRPr lang="en-US" dirty="0"/>
          </a:p>
        </p:txBody>
      </p:sp>
      <p:pic>
        <p:nvPicPr>
          <p:cNvPr id="31748" name="Picture 7" descr="SECC Photos 008"/>
          <p:cNvPicPr>
            <a:picLocks noGrp="1" noChangeAspect="1" noChangeArrowheads="1"/>
          </p:cNvPicPr>
          <p:nvPr>
            <p:ph idx="1"/>
          </p:nvPr>
        </p:nvPicPr>
        <p:blipFill>
          <a:blip r:embed="rId2" cstate="print"/>
          <a:srcRect/>
          <a:stretch>
            <a:fillRect/>
          </a:stretch>
        </p:blipFill>
        <p:spPr>
          <a:xfrm>
            <a:off x="1295400" y="1649413"/>
            <a:ext cx="6477000" cy="4857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04800"/>
            <a:ext cx="7772400" cy="941388"/>
          </a:xfrm>
        </p:spPr>
        <p:txBody>
          <a:bodyPr/>
          <a:lstStyle/>
          <a:p>
            <a:pPr eaLnBrk="1" hangingPunct="1">
              <a:defRPr/>
            </a:pPr>
            <a:r>
              <a:rPr lang="en-US" sz="3800" dirty="0" smtClean="0">
                <a:solidFill>
                  <a:schemeClr val="accent6">
                    <a:lumMod val="40000"/>
                    <a:lumOff val="60000"/>
                  </a:schemeClr>
                </a:solidFill>
                <a:effectLst>
                  <a:outerShdw blurRad="38100" dist="38100" dir="2700000" algn="tl">
                    <a:srgbClr val="000000"/>
                  </a:outerShdw>
                </a:effectLst>
                <a:latin typeface="Calibri" pitchFamily="34" charset="0"/>
              </a:rPr>
              <a:t>SECC Mission</a:t>
            </a:r>
          </a:p>
        </p:txBody>
      </p:sp>
      <p:sp>
        <p:nvSpPr>
          <p:cNvPr id="14339" name="Rectangle 3"/>
          <p:cNvSpPr>
            <a:spLocks noGrp="1" noChangeArrowheads="1"/>
          </p:cNvSpPr>
          <p:nvPr>
            <p:ph type="body" sz="half" idx="1"/>
          </p:nvPr>
        </p:nvSpPr>
        <p:spPr>
          <a:xfrm>
            <a:off x="228600" y="1447800"/>
            <a:ext cx="4419600" cy="5105400"/>
          </a:xfrm>
        </p:spPr>
        <p:txBody>
          <a:bodyPr>
            <a:normAutofit/>
          </a:bodyPr>
          <a:lstStyle/>
          <a:p>
            <a:pPr eaLnBrk="1" hangingPunct="1">
              <a:spcAft>
                <a:spcPct val="30000"/>
              </a:spcAft>
              <a:buFont typeface="Wingdings 2" pitchFamily="18" charset="2"/>
              <a:buNone/>
              <a:defRPr/>
            </a:pPr>
            <a:r>
              <a:rPr lang="en-US" sz="2400" dirty="0" smtClean="0">
                <a:effectLst>
                  <a:outerShdw blurRad="38100" dist="38100" dir="2700000" algn="tl">
                    <a:srgbClr val="000000"/>
                  </a:outerShdw>
                </a:effectLst>
                <a:latin typeface="Calibri" pitchFamily="34" charset="0"/>
              </a:rPr>
              <a:t>The SECC exists to:</a:t>
            </a:r>
          </a:p>
          <a:p>
            <a:pPr eaLnBrk="1" hangingPunct="1">
              <a:spcBef>
                <a:spcPts val="600"/>
              </a:spcBef>
              <a:buSzPct val="100000"/>
              <a:buFont typeface="Arial" pitchFamily="34" charset="0"/>
              <a:buChar char="•"/>
              <a:defRPr/>
            </a:pPr>
            <a:r>
              <a:rPr lang="en-US" sz="2200" dirty="0" smtClean="0">
                <a:effectLst>
                  <a:outerShdw blurRad="38100" dist="38100" dir="2700000" algn="tl">
                    <a:srgbClr val="000000"/>
                  </a:outerShdw>
                </a:effectLst>
                <a:latin typeface="Calibri" pitchFamily="34" charset="0"/>
              </a:rPr>
              <a:t>gather, process, and report emergency situation intelligence. </a:t>
            </a:r>
          </a:p>
          <a:p>
            <a:pPr eaLnBrk="1" hangingPunct="1">
              <a:spcBef>
                <a:spcPts val="600"/>
              </a:spcBef>
              <a:buSzPct val="100000"/>
              <a:buFont typeface="Arial" pitchFamily="34" charset="0"/>
              <a:buChar char="•"/>
              <a:defRPr/>
            </a:pPr>
            <a:r>
              <a:rPr lang="en-US" sz="2200" dirty="0" smtClean="0">
                <a:effectLst>
                  <a:outerShdw blurRad="38100" dist="38100" dir="2700000" algn="tl">
                    <a:srgbClr val="000000"/>
                  </a:outerShdw>
                </a:effectLst>
                <a:latin typeface="Calibri" pitchFamily="34" charset="0"/>
              </a:rPr>
              <a:t>aid in State policy and decision making.</a:t>
            </a:r>
          </a:p>
          <a:p>
            <a:pPr eaLnBrk="1" hangingPunct="1">
              <a:spcBef>
                <a:spcPts val="600"/>
              </a:spcBef>
              <a:buSzPct val="100000"/>
              <a:buFont typeface="Arial" pitchFamily="34" charset="0"/>
              <a:buChar char="•"/>
              <a:defRPr/>
            </a:pPr>
            <a:r>
              <a:rPr lang="en-US" sz="2200" dirty="0" smtClean="0">
                <a:effectLst>
                  <a:outerShdw blurRad="38100" dist="38100" dir="2700000" algn="tl">
                    <a:srgbClr val="000000"/>
                  </a:outerShdw>
                </a:effectLst>
                <a:latin typeface="Calibri" pitchFamily="34" charset="0"/>
              </a:rPr>
              <a:t>support local communities as they direct and control disaster or emergency response operations.</a:t>
            </a:r>
          </a:p>
          <a:p>
            <a:pPr eaLnBrk="1" hangingPunct="1">
              <a:spcBef>
                <a:spcPts val="600"/>
              </a:spcBef>
              <a:buSzPct val="100000"/>
              <a:buFont typeface="Arial" pitchFamily="34" charset="0"/>
              <a:buChar char="•"/>
              <a:defRPr/>
            </a:pPr>
            <a:r>
              <a:rPr lang="en-US" sz="2200" dirty="0" smtClean="0">
                <a:effectLst>
                  <a:outerShdw blurRad="38100" dist="38100" dir="2700000" algn="tl">
                    <a:srgbClr val="000000"/>
                  </a:outerShdw>
                </a:effectLst>
                <a:latin typeface="Calibri" pitchFamily="34" charset="0"/>
              </a:rPr>
              <a:t>account for the State’s response costs.</a:t>
            </a:r>
          </a:p>
        </p:txBody>
      </p:sp>
      <p:pic>
        <p:nvPicPr>
          <p:cNvPr id="8" name="Content Placeholder 7" descr="SECC Photos 008"/>
          <p:cNvPicPr>
            <a:picLocks noGrp="1" noChangeAspect="1" noChangeArrowheads="1"/>
          </p:cNvPicPr>
          <p:nvPr>
            <p:ph sz="half" idx="2"/>
          </p:nvPr>
        </p:nvPicPr>
        <p:blipFill>
          <a:blip r:embed="rId3" cstate="print"/>
          <a:srcRect/>
          <a:stretch>
            <a:fillRect/>
          </a:stretch>
        </p:blipFill>
        <p:spPr>
          <a:xfrm>
            <a:off x="4724400" y="1676400"/>
            <a:ext cx="3889375" cy="373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defRPr/>
            </a:pPr>
            <a:r>
              <a:rPr lang="en-US" sz="4000" dirty="0" smtClean="0">
                <a:solidFill>
                  <a:schemeClr val="accent6">
                    <a:lumMod val="40000"/>
                    <a:lumOff val="60000"/>
                  </a:schemeClr>
                </a:solidFill>
                <a:effectLst>
                  <a:outerShdw blurRad="38100" dist="38100" dir="2700000" algn="tl">
                    <a:srgbClr val="000000"/>
                  </a:outerShdw>
                </a:effectLst>
                <a:latin typeface="Calibri" pitchFamily="34" charset="0"/>
              </a:rPr>
              <a:t>SECC - Goals</a:t>
            </a:r>
            <a:r>
              <a:rPr lang="en-US" sz="4000" dirty="0" smtClean="0">
                <a:solidFill>
                  <a:schemeClr val="accent6">
                    <a:lumMod val="40000"/>
                    <a:lumOff val="60000"/>
                  </a:schemeClr>
                </a:solidFill>
                <a:latin typeface="Calibri" pitchFamily="34" charset="0"/>
              </a:rPr>
              <a:t> </a:t>
            </a:r>
          </a:p>
        </p:txBody>
      </p:sp>
      <p:sp>
        <p:nvSpPr>
          <p:cNvPr id="16387" name="Rectangle 3"/>
          <p:cNvSpPr>
            <a:spLocks noGrp="1" noChangeArrowheads="1"/>
          </p:cNvSpPr>
          <p:nvPr>
            <p:ph idx="1"/>
          </p:nvPr>
        </p:nvSpPr>
        <p:spPr>
          <a:xfrm>
            <a:off x="304800" y="1371600"/>
            <a:ext cx="8610600" cy="5105400"/>
          </a:xfrm>
        </p:spPr>
        <p:txBody>
          <a:bodyPr>
            <a:normAutofit lnSpcReduction="10000"/>
          </a:bodyPr>
          <a:lstStyle/>
          <a:p>
            <a:pPr marL="952500" lvl="1" indent="-495300" eaLnBrk="1" hangingPunct="1">
              <a:spcBef>
                <a:spcPts val="1200"/>
              </a:spcBef>
              <a:spcAft>
                <a:spcPts val="600"/>
              </a:spcAft>
              <a:buClr>
                <a:srgbClr val="FFC000"/>
              </a:buClr>
              <a:buSzPct val="100000"/>
              <a:buFont typeface="Wingdings" pitchFamily="2" charset="2"/>
              <a:buAutoNum type="arabicPeriod"/>
              <a:defRPr/>
            </a:pPr>
            <a:r>
              <a:rPr lang="en-US" dirty="0" smtClean="0">
                <a:effectLst>
                  <a:outerShdw blurRad="38100" dist="38100" dir="2700000" algn="tl">
                    <a:srgbClr val="000000"/>
                  </a:outerShdw>
                </a:effectLst>
                <a:latin typeface="Calibri" pitchFamily="34" charset="0"/>
              </a:rPr>
              <a:t>Save lives</a:t>
            </a:r>
            <a:endParaRPr lang="en-US" sz="2400" dirty="0" smtClean="0">
              <a:effectLst>
                <a:outerShdw blurRad="38100" dist="38100" dir="2700000" algn="tl">
                  <a:srgbClr val="000000"/>
                </a:outerShdw>
              </a:effectLst>
              <a:latin typeface="Calibri" pitchFamily="34" charset="0"/>
            </a:endParaRPr>
          </a:p>
          <a:p>
            <a:pPr marL="952500" lvl="1" indent="-495300">
              <a:spcBef>
                <a:spcPts val="1200"/>
              </a:spcBef>
              <a:spcAft>
                <a:spcPts val="600"/>
              </a:spcAft>
              <a:buClr>
                <a:srgbClr val="FFC000"/>
              </a:buClr>
              <a:buSzPct val="100000"/>
              <a:buFont typeface="Wingdings" pitchFamily="2" charset="2"/>
              <a:buAutoNum type="arabicPeriod"/>
              <a:defRPr/>
            </a:pPr>
            <a:r>
              <a:rPr lang="en-US" sz="2400" dirty="0" smtClean="0">
                <a:effectLst>
                  <a:outerShdw blurRad="38100" dist="38100" dir="2700000" algn="tl">
                    <a:srgbClr val="000000"/>
                  </a:outerShdw>
                </a:effectLst>
                <a:latin typeface="Calibri" pitchFamily="34" charset="0"/>
              </a:rPr>
              <a:t>Ensure </a:t>
            </a:r>
            <a:r>
              <a:rPr lang="en-US" dirty="0" smtClean="0">
                <a:effectLst>
                  <a:outerShdw blurRad="38100" dist="38100" dir="2700000" algn="tl">
                    <a:srgbClr val="000000"/>
                  </a:outerShdw>
                </a:effectLst>
                <a:latin typeface="Calibri" pitchFamily="34" charset="0"/>
              </a:rPr>
              <a:t>the safety and health of all responders</a:t>
            </a:r>
          </a:p>
          <a:p>
            <a:pPr marL="952500" lvl="1" indent="-495300" eaLnBrk="1" hangingPunct="1">
              <a:spcBef>
                <a:spcPts val="1200"/>
              </a:spcBef>
              <a:spcAft>
                <a:spcPts val="600"/>
              </a:spcAft>
              <a:buClr>
                <a:srgbClr val="FFC000"/>
              </a:buClr>
              <a:buSzPct val="100000"/>
              <a:buFont typeface="Wingdings" pitchFamily="2" charset="2"/>
              <a:buAutoNum type="arabicPeriod"/>
              <a:defRPr/>
            </a:pPr>
            <a:r>
              <a:rPr lang="en-US" sz="2400" dirty="0" smtClean="0">
                <a:effectLst>
                  <a:outerShdw blurRad="38100" dist="38100" dir="2700000" algn="tl">
                    <a:srgbClr val="000000"/>
                  </a:outerShdw>
                </a:effectLst>
                <a:latin typeface="Calibri" pitchFamily="34" charset="0"/>
              </a:rPr>
              <a:t>Reduce suffering and care for casualties</a:t>
            </a:r>
          </a:p>
          <a:p>
            <a:pPr marL="952500" lvl="1" indent="-495300" eaLnBrk="1" hangingPunct="1">
              <a:spcBef>
                <a:spcPts val="1200"/>
              </a:spcBef>
              <a:spcAft>
                <a:spcPts val="600"/>
              </a:spcAft>
              <a:buClr>
                <a:srgbClr val="FFC000"/>
              </a:buClr>
              <a:buSzPct val="100000"/>
              <a:buFont typeface="Wingdings" pitchFamily="2" charset="2"/>
              <a:buAutoNum type="arabicPeriod"/>
              <a:defRPr/>
            </a:pPr>
            <a:r>
              <a:rPr lang="en-US" sz="2400" dirty="0" smtClean="0">
                <a:effectLst>
                  <a:outerShdw blurRad="38100" dist="38100" dir="2700000" algn="tl">
                    <a:srgbClr val="000000"/>
                  </a:outerShdw>
                </a:effectLst>
                <a:latin typeface="Calibri" pitchFamily="34" charset="0"/>
              </a:rPr>
              <a:t>Protect public health</a:t>
            </a:r>
          </a:p>
          <a:p>
            <a:pPr marL="952500" lvl="1" indent="-495300" eaLnBrk="1" hangingPunct="1">
              <a:spcBef>
                <a:spcPts val="1200"/>
              </a:spcBef>
              <a:spcAft>
                <a:spcPts val="600"/>
              </a:spcAft>
              <a:buClr>
                <a:srgbClr val="FFC000"/>
              </a:buClr>
              <a:buSzPct val="100000"/>
              <a:buFont typeface="Wingdings" pitchFamily="2" charset="2"/>
              <a:buAutoNum type="arabicPeriod"/>
              <a:defRPr/>
            </a:pPr>
            <a:r>
              <a:rPr lang="en-US" sz="2400" dirty="0" smtClean="0">
                <a:effectLst>
                  <a:outerShdw blurRad="38100" dist="38100" dir="2700000" algn="tl">
                    <a:srgbClr val="000000"/>
                  </a:outerShdw>
                </a:effectLst>
                <a:latin typeface="Calibri" pitchFamily="34" charset="0"/>
              </a:rPr>
              <a:t>Protect government infrastructure</a:t>
            </a:r>
          </a:p>
          <a:p>
            <a:pPr marL="952500" lvl="1" indent="-495300" eaLnBrk="1" hangingPunct="1">
              <a:spcBef>
                <a:spcPts val="1200"/>
              </a:spcBef>
              <a:spcAft>
                <a:spcPts val="600"/>
              </a:spcAft>
              <a:buClr>
                <a:srgbClr val="FFC000"/>
              </a:buClr>
              <a:buSzPct val="100000"/>
              <a:buFont typeface="Wingdings" pitchFamily="2" charset="2"/>
              <a:buAutoNum type="arabicPeriod"/>
              <a:defRPr/>
            </a:pPr>
            <a:r>
              <a:rPr lang="en-US" sz="2400" dirty="0" smtClean="0">
                <a:effectLst>
                  <a:outerShdw blurRad="38100" dist="38100" dir="2700000" algn="tl">
                    <a:srgbClr val="000000"/>
                  </a:outerShdw>
                </a:effectLst>
                <a:latin typeface="Calibri" pitchFamily="34" charset="0"/>
              </a:rPr>
              <a:t>Protect personal, private, and commercial property</a:t>
            </a:r>
          </a:p>
          <a:p>
            <a:pPr marL="952500" lvl="1" indent="-495300" eaLnBrk="1" hangingPunct="1">
              <a:spcBef>
                <a:spcPts val="1200"/>
              </a:spcBef>
              <a:spcAft>
                <a:spcPts val="600"/>
              </a:spcAft>
              <a:buClr>
                <a:srgbClr val="FFC000"/>
              </a:buClr>
              <a:buSzPct val="100000"/>
              <a:buFont typeface="Wingdings" pitchFamily="2" charset="2"/>
              <a:buAutoNum type="arabicPeriod"/>
              <a:defRPr/>
            </a:pPr>
            <a:r>
              <a:rPr lang="en-US" sz="2400" dirty="0" smtClean="0">
                <a:effectLst>
                  <a:outerShdw blurRad="38100" dist="38100" dir="2700000" algn="tl">
                    <a:srgbClr val="000000"/>
                  </a:outerShdw>
                </a:effectLst>
                <a:latin typeface="Calibri" pitchFamily="34" charset="0"/>
              </a:rPr>
              <a:t>Protect the environment</a:t>
            </a:r>
          </a:p>
          <a:p>
            <a:pPr marL="952500" lvl="1" indent="-495300" eaLnBrk="1" hangingPunct="1">
              <a:spcBef>
                <a:spcPts val="1200"/>
              </a:spcBef>
              <a:spcAft>
                <a:spcPts val="600"/>
              </a:spcAft>
              <a:buClr>
                <a:srgbClr val="FFC000"/>
              </a:buClr>
              <a:buSzPct val="100000"/>
              <a:buFont typeface="Wingdings" pitchFamily="2" charset="2"/>
              <a:buAutoNum type="arabicPeriod"/>
              <a:defRPr/>
            </a:pPr>
            <a:r>
              <a:rPr lang="en-US" sz="2400" dirty="0" smtClean="0">
                <a:effectLst>
                  <a:outerShdw blurRad="38100" dist="38100" dir="2700000" algn="tl">
                    <a:srgbClr val="000000"/>
                  </a:outerShdw>
                </a:effectLst>
                <a:latin typeface="Calibri" pitchFamily="34" charset="0"/>
              </a:rPr>
              <a:t>Reduce economic and social losses</a:t>
            </a:r>
          </a:p>
          <a:p>
            <a:pPr marL="952500" lvl="1" indent="-495300" eaLnBrk="1" hangingPunct="1">
              <a:spcBef>
                <a:spcPts val="1200"/>
              </a:spcBef>
              <a:spcAft>
                <a:spcPts val="600"/>
              </a:spcAft>
              <a:buClr>
                <a:srgbClr val="FFC000"/>
              </a:buClr>
              <a:buSzPct val="100000"/>
              <a:buFont typeface="Wingdings" pitchFamily="2" charset="2"/>
              <a:buAutoNum type="arabicPeriod"/>
              <a:defRPr/>
            </a:pPr>
            <a:r>
              <a:rPr lang="en-US" dirty="0" smtClean="0">
                <a:effectLst>
                  <a:outerShdw blurRad="38100" dist="38100" dir="2700000" algn="tl">
                    <a:srgbClr val="000000"/>
                  </a:outerShdw>
                </a:effectLst>
                <a:latin typeface="Calibri" pitchFamily="34" charset="0"/>
              </a:rPr>
              <a:t>Restore the area to normal as soon as possible</a:t>
            </a:r>
            <a:endParaRPr lang="en-US" sz="2400" dirty="0" smtClean="0">
              <a:effectLst>
                <a:outerShdw blurRad="38100" dist="38100" dir="2700000" algn="tl">
                  <a:srgbClr val="000000"/>
                </a:outerShdw>
              </a:effectLst>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defRPr/>
            </a:pPr>
            <a:r>
              <a:rPr lang="en-US" sz="4000" dirty="0" smtClean="0">
                <a:solidFill>
                  <a:schemeClr val="accent6">
                    <a:lumMod val="40000"/>
                    <a:lumOff val="60000"/>
                  </a:schemeClr>
                </a:solidFill>
                <a:effectLst>
                  <a:outerShdw blurRad="38100" dist="38100" dir="2700000" algn="tl">
                    <a:srgbClr val="000000"/>
                  </a:outerShdw>
                </a:effectLst>
                <a:latin typeface="Calibri" pitchFamily="34" charset="0"/>
              </a:rPr>
              <a:t>What the SECC Provides</a:t>
            </a:r>
          </a:p>
        </p:txBody>
      </p:sp>
      <p:sp>
        <p:nvSpPr>
          <p:cNvPr id="15363" name="Rectangle 3"/>
          <p:cNvSpPr>
            <a:spLocks noGrp="1" noChangeArrowheads="1"/>
          </p:cNvSpPr>
          <p:nvPr>
            <p:ph idx="1"/>
          </p:nvPr>
        </p:nvSpPr>
        <p:spPr>
          <a:xfrm>
            <a:off x="609600" y="1447800"/>
            <a:ext cx="8229600" cy="5257800"/>
          </a:xfrm>
        </p:spPr>
        <p:txBody>
          <a:bodyPr>
            <a:normAutofit lnSpcReduction="10000"/>
          </a:bodyPr>
          <a:lstStyle/>
          <a:p>
            <a:pPr eaLnBrk="1" hangingPunct="1">
              <a:spcAft>
                <a:spcPct val="40000"/>
              </a:spcAft>
              <a:buSzPct val="100000"/>
              <a:buFont typeface="Arial" pitchFamily="34" charset="0"/>
              <a:buChar char="•"/>
              <a:defRPr/>
            </a:pPr>
            <a:r>
              <a:rPr lang="en-US" sz="2400" dirty="0" smtClean="0">
                <a:effectLst>
                  <a:outerShdw blurRad="38100" dist="38100" dir="2700000" algn="tl">
                    <a:srgbClr val="000000"/>
                  </a:outerShdw>
                </a:effectLst>
                <a:latin typeface="Calibri" pitchFamily="34" charset="0"/>
              </a:rPr>
              <a:t>24-hour operation able to expand during emergencies and disasters</a:t>
            </a:r>
          </a:p>
          <a:p>
            <a:pPr lvl="1" eaLnBrk="1" hangingPunct="1">
              <a:spcAft>
                <a:spcPct val="40000"/>
              </a:spcAft>
              <a:buFont typeface="Arial" pitchFamily="34" charset="0"/>
              <a:buChar char="•"/>
              <a:defRPr/>
            </a:pPr>
            <a:r>
              <a:rPr lang="en-US" sz="2200" dirty="0" smtClean="0">
                <a:effectLst>
                  <a:outerShdw blurRad="38100" dist="38100" dir="2700000" algn="tl">
                    <a:srgbClr val="000000"/>
                  </a:outerShdw>
                </a:effectLst>
                <a:latin typeface="Calibri" pitchFamily="34" charset="0"/>
              </a:rPr>
              <a:t>0730 – 1700 hrs coverage by Operations Staff</a:t>
            </a:r>
          </a:p>
          <a:p>
            <a:pPr lvl="1" eaLnBrk="1" hangingPunct="1">
              <a:spcAft>
                <a:spcPct val="40000"/>
              </a:spcAft>
              <a:buFont typeface="Arial" pitchFamily="34" charset="0"/>
              <a:buChar char="•"/>
              <a:defRPr/>
            </a:pPr>
            <a:r>
              <a:rPr lang="en-US" sz="2200" dirty="0" smtClean="0">
                <a:effectLst>
                  <a:outerShdw blurRad="38100" dist="38100" dir="2700000" algn="tl">
                    <a:srgbClr val="000000"/>
                  </a:outerShdw>
                </a:effectLst>
                <a:latin typeface="Calibri" pitchFamily="34" charset="0"/>
              </a:rPr>
              <a:t>After hours coverage via a toll-free telephone number (MATCOMM) forwarded to a SECC Duty Officer.</a:t>
            </a:r>
          </a:p>
          <a:p>
            <a:pPr eaLnBrk="1" hangingPunct="1">
              <a:spcAft>
                <a:spcPct val="40000"/>
              </a:spcAft>
              <a:buSzPct val="100000"/>
              <a:buFont typeface="Arial" pitchFamily="34" charset="0"/>
              <a:buChar char="•"/>
              <a:defRPr/>
            </a:pPr>
            <a:r>
              <a:rPr lang="en-US" sz="2400" dirty="0" smtClean="0">
                <a:effectLst>
                  <a:outerShdw blurRad="38100" dist="38100" dir="2700000" algn="tl">
                    <a:srgbClr val="000000"/>
                  </a:outerShdw>
                </a:effectLst>
                <a:latin typeface="Calibri" pitchFamily="34" charset="0"/>
              </a:rPr>
              <a:t>Daily communication checks with local, state, and federal agencies</a:t>
            </a:r>
          </a:p>
          <a:p>
            <a:pPr eaLnBrk="1" hangingPunct="1">
              <a:spcAft>
                <a:spcPct val="40000"/>
              </a:spcAft>
              <a:buSzPct val="100000"/>
              <a:buFont typeface="Arial" pitchFamily="34" charset="0"/>
              <a:buChar char="•"/>
              <a:defRPr/>
            </a:pPr>
            <a:r>
              <a:rPr lang="en-US" sz="2400" dirty="0" smtClean="0">
                <a:effectLst>
                  <a:outerShdw blurRad="38100" dist="38100" dir="2700000" algn="tl">
                    <a:srgbClr val="000000"/>
                  </a:outerShdw>
                </a:effectLst>
                <a:latin typeface="Calibri" pitchFamily="34" charset="0"/>
              </a:rPr>
              <a:t>Continuous assessment/evaluation of the Alaska situation followed up with warnings to potential affected communities of threats.</a:t>
            </a:r>
          </a:p>
          <a:p>
            <a:pPr eaLnBrk="1" hangingPunct="1">
              <a:spcAft>
                <a:spcPct val="40000"/>
              </a:spcAft>
              <a:buSzPct val="100000"/>
              <a:buFont typeface="Arial" pitchFamily="34" charset="0"/>
              <a:buChar char="•"/>
              <a:defRPr/>
            </a:pPr>
            <a:r>
              <a:rPr lang="en-US" sz="2400" dirty="0" smtClean="0">
                <a:effectLst>
                  <a:outerShdw blurRad="38100" dist="38100" dir="2700000" algn="tl">
                    <a:srgbClr val="000000"/>
                  </a:outerShdw>
                </a:effectLst>
                <a:latin typeface="Calibri" pitchFamily="34" charset="0"/>
              </a:rPr>
              <a:t>Preparation of Daily Situation Report</a:t>
            </a:r>
          </a:p>
          <a:p>
            <a:pPr eaLnBrk="1" hangingPunct="1">
              <a:spcAft>
                <a:spcPct val="40000"/>
              </a:spcAft>
              <a:buSzPct val="100000"/>
              <a:buFont typeface="Arial" pitchFamily="34" charset="0"/>
              <a:buChar char="•"/>
              <a:defRPr/>
            </a:pPr>
            <a:r>
              <a:rPr lang="en-US" sz="2400" dirty="0" smtClean="0">
                <a:effectLst>
                  <a:outerShdw blurRad="38100" dist="38100" dir="2700000" algn="tl">
                    <a:srgbClr val="000000"/>
                  </a:outerShdw>
                </a:effectLst>
                <a:latin typeface="Calibri" pitchFamily="34" charset="0"/>
              </a:rPr>
              <a:t>Utilization of standard Action/Preparedness Levels</a:t>
            </a: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131888" y="304800"/>
            <a:ext cx="7554912" cy="687388"/>
          </a:xfrm>
        </p:spPr>
        <p:txBody>
          <a:bodyPr/>
          <a:lstStyle/>
          <a:p>
            <a:pPr eaLnBrk="1" hangingPunct="1">
              <a:defRPr/>
            </a:pPr>
            <a:r>
              <a:rPr lang="en-US" sz="3800" dirty="0" smtClean="0">
                <a:solidFill>
                  <a:srgbClr val="FCD8BA"/>
                </a:solidFill>
                <a:effectLst>
                  <a:outerShdw blurRad="38100" dist="38100" dir="2700000" algn="tl">
                    <a:srgbClr val="000000">
                      <a:alpha val="43137"/>
                    </a:srgbClr>
                  </a:outerShdw>
                </a:effectLst>
                <a:latin typeface="Calibri" pitchFamily="34" charset="0"/>
              </a:rPr>
              <a:t>SECC Functional Layout</a:t>
            </a:r>
          </a:p>
        </p:txBody>
      </p:sp>
      <p:graphicFrame>
        <p:nvGraphicFramePr>
          <p:cNvPr id="1026" name="Object 3"/>
          <p:cNvGraphicFramePr>
            <a:graphicFrameLocks noChangeAspect="1"/>
          </p:cNvGraphicFramePr>
          <p:nvPr>
            <p:ph sz="half" idx="1"/>
          </p:nvPr>
        </p:nvGraphicFramePr>
        <p:xfrm>
          <a:off x="762000" y="1295400"/>
          <a:ext cx="3806825" cy="5257800"/>
        </p:xfrm>
        <a:graphic>
          <a:graphicData uri="http://schemas.openxmlformats.org/presentationml/2006/ole">
            <p:oleObj spid="_x0000_s5122" name="Acrobat Document" r:id="rId3" imgW="5829162" imgH="7543623" progId="AcroExch.Document.7">
              <p:embed/>
            </p:oleObj>
          </a:graphicData>
        </a:graphic>
      </p:graphicFrame>
      <p:sp>
        <p:nvSpPr>
          <p:cNvPr id="1028" name="Rectangle 4"/>
          <p:cNvSpPr>
            <a:spLocks noGrp="1" noChangeArrowheads="1"/>
          </p:cNvSpPr>
          <p:nvPr>
            <p:ph type="body" sz="half" idx="2"/>
          </p:nvPr>
        </p:nvSpPr>
        <p:spPr>
          <a:xfrm>
            <a:off x="4876800" y="1295400"/>
            <a:ext cx="4038600" cy="4419600"/>
          </a:xfrm>
          <a:solidFill>
            <a:schemeClr val="bg2">
              <a:lumMod val="20000"/>
              <a:lumOff val="80000"/>
              <a:alpha val="50000"/>
            </a:schemeClr>
          </a:solidFill>
          <a:ln w="28575">
            <a:solidFill>
              <a:schemeClr val="tx1"/>
            </a:solidFill>
          </a:ln>
        </p:spPr>
        <p:txBody>
          <a:bodyPr>
            <a:normAutofit/>
          </a:bodyPr>
          <a:lstStyle/>
          <a:p>
            <a:pPr eaLnBrk="1" hangingPunct="1">
              <a:buFont typeface="Wingdings" pitchFamily="2" charset="2"/>
              <a:buNone/>
              <a:defRPr/>
            </a:pPr>
            <a:r>
              <a:rPr lang="en-US" sz="2400" dirty="0" smtClean="0">
                <a:effectLst>
                  <a:outerShdw blurRad="38100" dist="38100" dir="2700000" algn="tl">
                    <a:srgbClr val="000000">
                      <a:alpha val="43137"/>
                    </a:srgbClr>
                  </a:outerShdw>
                </a:effectLst>
                <a:latin typeface="Calibri" pitchFamily="34" charset="0"/>
              </a:rPr>
              <a:t>Five primary sections</a:t>
            </a:r>
          </a:p>
          <a:p>
            <a:pPr eaLnBrk="1" hangingPunct="1">
              <a:buClr>
                <a:srgbClr val="0C2FC6"/>
              </a:buClr>
              <a:buSzPct val="150000"/>
              <a:buFont typeface="Arial" pitchFamily="34" charset="0"/>
              <a:buChar char="•"/>
              <a:defRPr/>
            </a:pPr>
            <a:r>
              <a:rPr lang="en-US" sz="2200" dirty="0" smtClean="0">
                <a:effectLst>
                  <a:outerShdw blurRad="38100" dist="38100" dir="2700000" algn="tl">
                    <a:srgbClr val="000000">
                      <a:alpha val="43137"/>
                    </a:srgbClr>
                  </a:outerShdw>
                </a:effectLst>
                <a:latin typeface="Calibri" pitchFamily="34" charset="0"/>
              </a:rPr>
              <a:t>Command (8 stations)</a:t>
            </a:r>
          </a:p>
          <a:p>
            <a:pPr eaLnBrk="1" hangingPunct="1">
              <a:buClr>
                <a:srgbClr val="A21623"/>
              </a:buClr>
              <a:buSzPct val="150000"/>
              <a:buFont typeface="Arial" pitchFamily="34" charset="0"/>
              <a:buChar char="•"/>
              <a:defRPr/>
            </a:pPr>
            <a:r>
              <a:rPr lang="en-US" sz="2200" dirty="0" smtClean="0">
                <a:effectLst>
                  <a:outerShdw blurRad="38100" dist="38100" dir="2700000" algn="tl">
                    <a:srgbClr val="000000">
                      <a:alpha val="43137"/>
                    </a:srgbClr>
                  </a:outerShdw>
                </a:effectLst>
                <a:latin typeface="Calibri" pitchFamily="34" charset="0"/>
              </a:rPr>
              <a:t>Operations (6 stations)</a:t>
            </a:r>
          </a:p>
          <a:p>
            <a:pPr eaLnBrk="1" hangingPunct="1">
              <a:buClr>
                <a:srgbClr val="A21623"/>
              </a:buClr>
              <a:buSzPct val="150000"/>
              <a:buFont typeface="Arial" pitchFamily="34" charset="0"/>
              <a:buChar char="•"/>
              <a:defRPr/>
            </a:pPr>
            <a:r>
              <a:rPr lang="en-US" sz="2200" dirty="0" smtClean="0">
                <a:effectLst>
                  <a:outerShdw blurRad="38100" dist="38100" dir="2700000" algn="tl">
                    <a:srgbClr val="000000">
                      <a:alpha val="43137"/>
                    </a:srgbClr>
                  </a:outerShdw>
                </a:effectLst>
                <a:latin typeface="Calibri" pitchFamily="34" charset="0"/>
              </a:rPr>
              <a:t>Planning (6 stations)</a:t>
            </a:r>
          </a:p>
          <a:p>
            <a:pPr eaLnBrk="1" hangingPunct="1">
              <a:buClr>
                <a:srgbClr val="2880A8"/>
              </a:buClr>
              <a:buSzPct val="150000"/>
              <a:buFont typeface="Arial" pitchFamily="34" charset="0"/>
              <a:buChar char="•"/>
              <a:defRPr/>
            </a:pPr>
            <a:r>
              <a:rPr lang="en-US" sz="2200" dirty="0" smtClean="0">
                <a:effectLst>
                  <a:outerShdw blurRad="38100" dist="38100" dir="2700000" algn="tl">
                    <a:srgbClr val="000000">
                      <a:alpha val="43137"/>
                    </a:srgbClr>
                  </a:outerShdw>
                </a:effectLst>
                <a:latin typeface="Calibri" pitchFamily="34" charset="0"/>
              </a:rPr>
              <a:t>Logistics (8 stations)</a:t>
            </a:r>
          </a:p>
          <a:p>
            <a:pPr eaLnBrk="1" hangingPunct="1">
              <a:buClr>
                <a:srgbClr val="06A621"/>
              </a:buClr>
              <a:buSzPct val="150000"/>
              <a:buFont typeface="Arial" pitchFamily="34" charset="0"/>
              <a:buChar char="•"/>
              <a:defRPr/>
            </a:pPr>
            <a:r>
              <a:rPr lang="en-US" sz="2200" dirty="0" smtClean="0">
                <a:effectLst>
                  <a:outerShdw blurRad="38100" dist="38100" dir="2700000" algn="tl">
                    <a:srgbClr val="000000">
                      <a:alpha val="43137"/>
                    </a:srgbClr>
                  </a:outerShdw>
                </a:effectLst>
                <a:latin typeface="Calibri" pitchFamily="34" charset="0"/>
              </a:rPr>
              <a:t>Finance/Administration             (4 stations)</a:t>
            </a:r>
          </a:p>
          <a:p>
            <a:pPr eaLnBrk="1" hangingPunct="1">
              <a:buClr>
                <a:srgbClr val="07C527"/>
              </a:buClr>
              <a:buSzPct val="120000"/>
              <a:buNone/>
              <a:defRPr/>
            </a:pPr>
            <a:r>
              <a:rPr lang="en-US" sz="2400" dirty="0" smtClean="0">
                <a:effectLst>
                  <a:outerShdw blurRad="38100" dist="38100" dir="2700000" algn="tl">
                    <a:srgbClr val="000000">
                      <a:alpha val="43137"/>
                    </a:srgbClr>
                  </a:outerShdw>
                </a:effectLst>
                <a:latin typeface="Calibri" pitchFamily="34" charset="0"/>
              </a:rPr>
              <a:t>Two support sections</a:t>
            </a:r>
          </a:p>
          <a:p>
            <a:pPr eaLnBrk="1" hangingPunct="1">
              <a:buClr>
                <a:srgbClr val="D1CF77"/>
              </a:buClr>
              <a:buSzPct val="150000"/>
              <a:buFont typeface="Arial" pitchFamily="34" charset="0"/>
              <a:buChar char="•"/>
              <a:defRPr/>
            </a:pPr>
            <a:r>
              <a:rPr lang="en-US" sz="2200" dirty="0" smtClean="0">
                <a:effectLst>
                  <a:outerShdw blurRad="38100" dist="38100" dir="2700000" algn="tl">
                    <a:srgbClr val="000000">
                      <a:alpha val="43137"/>
                    </a:srgbClr>
                  </a:outerShdw>
                </a:effectLst>
                <a:latin typeface="Calibri" pitchFamily="34" charset="0"/>
              </a:rPr>
              <a:t>Liaisons (12 stations) – </a:t>
            </a:r>
            <a:r>
              <a:rPr lang="en-US" sz="2000" dirty="0" smtClean="0">
                <a:effectLst>
                  <a:outerShdw blurRad="38100" dist="38100" dir="2700000" algn="tl">
                    <a:srgbClr val="000000">
                      <a:alpha val="43137"/>
                    </a:srgbClr>
                  </a:outerShdw>
                </a:effectLst>
                <a:latin typeface="Calibri" pitchFamily="34" charset="0"/>
              </a:rPr>
              <a:t>assigned seats as shown</a:t>
            </a:r>
          </a:p>
          <a:p>
            <a:pPr eaLnBrk="1" hangingPunct="1">
              <a:buClr>
                <a:srgbClr val="D1CF77"/>
              </a:buClr>
              <a:buSzPct val="150000"/>
              <a:buFont typeface="Arial" pitchFamily="34" charset="0"/>
              <a:buChar char="•"/>
              <a:defRPr/>
            </a:pPr>
            <a:r>
              <a:rPr lang="en-US" sz="2200" dirty="0" smtClean="0">
                <a:effectLst>
                  <a:outerShdw blurRad="38100" dist="38100" dir="2700000" algn="tl">
                    <a:srgbClr val="000000">
                      <a:alpha val="43137"/>
                    </a:srgbClr>
                  </a:outerShdw>
                </a:effectLst>
                <a:latin typeface="Calibri" pitchFamily="34" charset="0"/>
              </a:rPr>
              <a:t>Graphics Support (2 stations)</a:t>
            </a:r>
          </a:p>
        </p:txBody>
      </p:sp>
      <p:sp>
        <p:nvSpPr>
          <p:cNvPr id="6" name="TextBox 80"/>
          <p:cNvSpPr txBox="1">
            <a:spLocks noChangeArrowheads="1"/>
          </p:cNvSpPr>
          <p:nvPr/>
        </p:nvSpPr>
        <p:spPr bwMode="auto">
          <a:xfrm rot="16200000">
            <a:off x="2697996" y="4823947"/>
            <a:ext cx="367408" cy="230832"/>
          </a:xfrm>
          <a:prstGeom prst="rect">
            <a:avLst/>
          </a:prstGeom>
          <a:noFill/>
          <a:ln w="9525">
            <a:noFill/>
            <a:miter lim="800000"/>
            <a:headEnd/>
            <a:tailEnd/>
          </a:ln>
        </p:spPr>
        <p:txBody>
          <a:bodyPr wrap="none">
            <a:spAutoFit/>
          </a:bodyPr>
          <a:lstStyle/>
          <a:p>
            <a:r>
              <a:rPr lang="en-US" sz="900" dirty="0" smtClean="0">
                <a:solidFill>
                  <a:schemeClr val="bg1"/>
                </a:solidFill>
                <a:latin typeface="Calibri" pitchFamily="34" charset="0"/>
                <a:cs typeface="Calibri" pitchFamily="34" charset="0"/>
              </a:rPr>
              <a:t>DPS</a:t>
            </a:r>
            <a:endParaRPr lang="en-US" sz="900" dirty="0">
              <a:solidFill>
                <a:schemeClr val="bg1"/>
              </a:solidFill>
              <a:effectLst/>
              <a:latin typeface="Calibri" pitchFamily="34" charset="0"/>
              <a:cs typeface="Calibri" pitchFamily="34" charset="0"/>
            </a:endParaRPr>
          </a:p>
        </p:txBody>
      </p:sp>
      <p:sp>
        <p:nvSpPr>
          <p:cNvPr id="8" name="TextBox 80"/>
          <p:cNvSpPr txBox="1">
            <a:spLocks noChangeArrowheads="1"/>
          </p:cNvSpPr>
          <p:nvPr/>
        </p:nvSpPr>
        <p:spPr bwMode="auto">
          <a:xfrm>
            <a:off x="1371600" y="6096000"/>
            <a:ext cx="381000" cy="215444"/>
          </a:xfrm>
          <a:prstGeom prst="rect">
            <a:avLst/>
          </a:prstGeom>
          <a:noFill/>
          <a:ln w="9525">
            <a:noFill/>
            <a:miter lim="800000"/>
            <a:headEnd/>
            <a:tailEnd/>
          </a:ln>
        </p:spPr>
        <p:txBody>
          <a:bodyPr wrap="square">
            <a:spAutoFit/>
          </a:bodyPr>
          <a:lstStyle/>
          <a:p>
            <a:r>
              <a:rPr lang="en-US" sz="800" dirty="0" smtClean="0">
                <a:solidFill>
                  <a:schemeClr val="bg1"/>
                </a:solidFill>
                <a:latin typeface="Calibri" pitchFamily="34" charset="0"/>
                <a:cs typeface="Calibri" pitchFamily="34" charset="0"/>
              </a:rPr>
              <a:t>DEC</a:t>
            </a:r>
            <a:endParaRPr lang="en-US" sz="800" dirty="0">
              <a:solidFill>
                <a:schemeClr val="bg1"/>
              </a:solidFill>
              <a:effectLst/>
              <a:latin typeface="Calibri" pitchFamily="34" charset="0"/>
              <a:cs typeface="Calibri" pitchFamily="34" charset="0"/>
            </a:endParaRPr>
          </a:p>
        </p:txBody>
      </p:sp>
      <p:sp>
        <p:nvSpPr>
          <p:cNvPr id="9" name="TextBox 80"/>
          <p:cNvSpPr txBox="1">
            <a:spLocks noChangeArrowheads="1"/>
          </p:cNvSpPr>
          <p:nvPr/>
        </p:nvSpPr>
        <p:spPr bwMode="auto">
          <a:xfrm>
            <a:off x="1752600" y="6096000"/>
            <a:ext cx="381000" cy="215444"/>
          </a:xfrm>
          <a:prstGeom prst="rect">
            <a:avLst/>
          </a:prstGeom>
          <a:noFill/>
          <a:ln w="9525">
            <a:noFill/>
            <a:miter lim="800000"/>
            <a:headEnd/>
            <a:tailEnd/>
          </a:ln>
        </p:spPr>
        <p:txBody>
          <a:bodyPr wrap="square">
            <a:spAutoFit/>
          </a:bodyPr>
          <a:lstStyle/>
          <a:p>
            <a:r>
              <a:rPr lang="en-US" sz="800" dirty="0" smtClean="0">
                <a:solidFill>
                  <a:schemeClr val="bg1"/>
                </a:solidFill>
                <a:latin typeface="Calibri" pitchFamily="34" charset="0"/>
                <a:cs typeface="Calibri" pitchFamily="34" charset="0"/>
              </a:rPr>
              <a:t>DOT</a:t>
            </a:r>
            <a:endParaRPr lang="en-US" sz="800" dirty="0">
              <a:solidFill>
                <a:schemeClr val="bg1"/>
              </a:solidFill>
              <a:effectLst/>
              <a:latin typeface="Calibri" pitchFamily="34" charset="0"/>
              <a:cs typeface="Calibri" pitchFamily="34" charset="0"/>
            </a:endParaRPr>
          </a:p>
        </p:txBody>
      </p:sp>
      <p:sp>
        <p:nvSpPr>
          <p:cNvPr id="10" name="TextBox 80"/>
          <p:cNvSpPr txBox="1">
            <a:spLocks noChangeArrowheads="1"/>
          </p:cNvSpPr>
          <p:nvPr/>
        </p:nvSpPr>
        <p:spPr bwMode="auto">
          <a:xfrm>
            <a:off x="2286000" y="6096000"/>
            <a:ext cx="457200" cy="215444"/>
          </a:xfrm>
          <a:prstGeom prst="rect">
            <a:avLst/>
          </a:prstGeom>
          <a:noFill/>
          <a:ln w="9525">
            <a:noFill/>
            <a:miter lim="800000"/>
            <a:headEnd/>
            <a:tailEnd/>
          </a:ln>
        </p:spPr>
        <p:txBody>
          <a:bodyPr wrap="square">
            <a:spAutoFit/>
          </a:bodyPr>
          <a:lstStyle/>
          <a:p>
            <a:r>
              <a:rPr lang="en-US" sz="800" dirty="0" smtClean="0">
                <a:solidFill>
                  <a:schemeClr val="bg1"/>
                </a:solidFill>
                <a:latin typeface="Calibri" pitchFamily="34" charset="0"/>
                <a:cs typeface="Calibri" pitchFamily="34" charset="0"/>
              </a:rPr>
              <a:t>ARC</a:t>
            </a:r>
            <a:endParaRPr lang="en-US" sz="800" dirty="0">
              <a:solidFill>
                <a:schemeClr val="bg1"/>
              </a:solidFill>
              <a:effectLst/>
              <a:latin typeface="Calibri" pitchFamily="34" charset="0"/>
              <a:cs typeface="Calibri" pitchFamily="34" charset="0"/>
            </a:endParaRPr>
          </a:p>
        </p:txBody>
      </p:sp>
      <p:sp>
        <p:nvSpPr>
          <p:cNvPr id="11" name="TextBox 80"/>
          <p:cNvSpPr txBox="1">
            <a:spLocks noChangeArrowheads="1"/>
          </p:cNvSpPr>
          <p:nvPr/>
        </p:nvSpPr>
        <p:spPr bwMode="auto">
          <a:xfrm>
            <a:off x="2590800" y="6096000"/>
            <a:ext cx="457200" cy="215444"/>
          </a:xfrm>
          <a:prstGeom prst="rect">
            <a:avLst/>
          </a:prstGeom>
          <a:noFill/>
          <a:ln w="9525">
            <a:noFill/>
            <a:miter lim="800000"/>
            <a:headEnd/>
            <a:tailEnd/>
          </a:ln>
        </p:spPr>
        <p:txBody>
          <a:bodyPr wrap="square">
            <a:spAutoFit/>
          </a:bodyPr>
          <a:lstStyle/>
          <a:p>
            <a:r>
              <a:rPr lang="en-US" sz="800" dirty="0" smtClean="0">
                <a:solidFill>
                  <a:schemeClr val="bg1"/>
                </a:solidFill>
                <a:latin typeface="Calibri" pitchFamily="34" charset="0"/>
                <a:cs typeface="Calibri" pitchFamily="34" charset="0"/>
              </a:rPr>
              <a:t>VOAD</a:t>
            </a:r>
            <a:endParaRPr lang="en-US" sz="800" dirty="0">
              <a:solidFill>
                <a:schemeClr val="bg1"/>
              </a:solidFill>
              <a:effectLst/>
              <a:latin typeface="Calibri" pitchFamily="34" charset="0"/>
              <a:cs typeface="Calibri" pitchFamily="34" charset="0"/>
            </a:endParaRPr>
          </a:p>
        </p:txBody>
      </p:sp>
      <p:sp>
        <p:nvSpPr>
          <p:cNvPr id="12" name="TextBox 80"/>
          <p:cNvSpPr txBox="1">
            <a:spLocks noChangeArrowheads="1"/>
          </p:cNvSpPr>
          <p:nvPr/>
        </p:nvSpPr>
        <p:spPr bwMode="auto">
          <a:xfrm>
            <a:off x="3124200" y="6096000"/>
            <a:ext cx="457200" cy="215444"/>
          </a:xfrm>
          <a:prstGeom prst="rect">
            <a:avLst/>
          </a:prstGeom>
          <a:noFill/>
          <a:ln w="9525">
            <a:noFill/>
            <a:miter lim="800000"/>
            <a:headEnd/>
            <a:tailEnd/>
          </a:ln>
        </p:spPr>
        <p:txBody>
          <a:bodyPr wrap="square">
            <a:spAutoFit/>
          </a:bodyPr>
          <a:lstStyle/>
          <a:p>
            <a:r>
              <a:rPr lang="en-US" sz="800" dirty="0" smtClean="0">
                <a:solidFill>
                  <a:schemeClr val="bg1"/>
                </a:solidFill>
                <a:latin typeface="Calibri" pitchFamily="34" charset="0"/>
                <a:cs typeface="Calibri" pitchFamily="34" charset="0"/>
              </a:rPr>
              <a:t>DHSS</a:t>
            </a:r>
            <a:endParaRPr lang="en-US" sz="800" dirty="0">
              <a:solidFill>
                <a:schemeClr val="bg1"/>
              </a:solidFill>
              <a:effectLst/>
              <a:latin typeface="Calibri" pitchFamily="34" charset="0"/>
              <a:cs typeface="Calibri" pitchFamily="34" charset="0"/>
            </a:endParaRPr>
          </a:p>
        </p:txBody>
      </p:sp>
      <p:sp>
        <p:nvSpPr>
          <p:cNvPr id="13" name="TextBox 80"/>
          <p:cNvSpPr txBox="1">
            <a:spLocks noChangeArrowheads="1"/>
          </p:cNvSpPr>
          <p:nvPr/>
        </p:nvSpPr>
        <p:spPr bwMode="auto">
          <a:xfrm>
            <a:off x="3505200" y="6096000"/>
            <a:ext cx="457200" cy="215444"/>
          </a:xfrm>
          <a:prstGeom prst="rect">
            <a:avLst/>
          </a:prstGeom>
          <a:noFill/>
          <a:ln w="9525">
            <a:noFill/>
            <a:miter lim="800000"/>
            <a:headEnd/>
            <a:tailEnd/>
          </a:ln>
        </p:spPr>
        <p:txBody>
          <a:bodyPr wrap="square">
            <a:spAutoFit/>
          </a:bodyPr>
          <a:lstStyle/>
          <a:p>
            <a:r>
              <a:rPr lang="en-US" sz="800" dirty="0" smtClean="0">
                <a:solidFill>
                  <a:schemeClr val="bg1"/>
                </a:solidFill>
                <a:effectLst/>
                <a:latin typeface="Calibri" pitchFamily="34" charset="0"/>
                <a:cs typeface="Calibri" pitchFamily="34" charset="0"/>
              </a:rPr>
              <a:t>FEMA</a:t>
            </a:r>
            <a:endParaRPr lang="en-US" sz="800" dirty="0">
              <a:solidFill>
                <a:schemeClr val="bg1"/>
              </a:solidFill>
              <a:effectLst/>
              <a:latin typeface="Calibri" pitchFamily="34" charset="0"/>
              <a:cs typeface="Calibri" pitchFamily="34" charset="0"/>
            </a:endParaRPr>
          </a:p>
        </p:txBody>
      </p:sp>
      <p:sp>
        <p:nvSpPr>
          <p:cNvPr id="14" name="TextBox 80"/>
          <p:cNvSpPr txBox="1">
            <a:spLocks noChangeArrowheads="1"/>
          </p:cNvSpPr>
          <p:nvPr/>
        </p:nvSpPr>
        <p:spPr bwMode="auto">
          <a:xfrm rot="16200000">
            <a:off x="2672507" y="5480893"/>
            <a:ext cx="372218" cy="230832"/>
          </a:xfrm>
          <a:prstGeom prst="rect">
            <a:avLst/>
          </a:prstGeom>
          <a:noFill/>
          <a:ln w="9525">
            <a:noFill/>
            <a:miter lim="800000"/>
            <a:headEnd/>
            <a:tailEnd/>
          </a:ln>
        </p:spPr>
        <p:txBody>
          <a:bodyPr wrap="none">
            <a:spAutoFit/>
          </a:bodyPr>
          <a:lstStyle/>
          <a:p>
            <a:r>
              <a:rPr lang="en-US" sz="900" dirty="0" smtClean="0">
                <a:solidFill>
                  <a:schemeClr val="bg1"/>
                </a:solidFill>
                <a:effectLst/>
                <a:latin typeface="Calibri" pitchFamily="34" charset="0"/>
                <a:cs typeface="Calibri" pitchFamily="34" charset="0"/>
              </a:rPr>
              <a:t>CAP</a:t>
            </a:r>
            <a:endParaRPr lang="en-US" sz="900" dirty="0">
              <a:solidFill>
                <a:schemeClr val="bg1"/>
              </a:solidFill>
              <a:effectLst/>
              <a:latin typeface="Calibri" pitchFamily="34" charset="0"/>
              <a:cs typeface="Calibri" pitchFamily="34" charset="0"/>
            </a:endParaRPr>
          </a:p>
        </p:txBody>
      </p:sp>
      <p:sp>
        <p:nvSpPr>
          <p:cNvPr id="15" name="TextBox 80"/>
          <p:cNvSpPr txBox="1">
            <a:spLocks noChangeArrowheads="1"/>
          </p:cNvSpPr>
          <p:nvPr/>
        </p:nvSpPr>
        <p:spPr bwMode="auto">
          <a:xfrm rot="16200000">
            <a:off x="1798240" y="4868888"/>
            <a:ext cx="444352" cy="230832"/>
          </a:xfrm>
          <a:prstGeom prst="rect">
            <a:avLst/>
          </a:prstGeom>
          <a:noFill/>
          <a:ln w="9525">
            <a:noFill/>
            <a:miter lim="800000"/>
            <a:headEnd/>
            <a:tailEnd/>
          </a:ln>
        </p:spPr>
        <p:txBody>
          <a:bodyPr wrap="none">
            <a:spAutoFit/>
          </a:bodyPr>
          <a:lstStyle/>
          <a:p>
            <a:r>
              <a:rPr lang="en-US" sz="900" dirty="0" smtClean="0">
                <a:solidFill>
                  <a:schemeClr val="bg1"/>
                </a:solidFill>
                <a:effectLst/>
                <a:latin typeface="Calibri" pitchFamily="34" charset="0"/>
                <a:cs typeface="Calibri" pitchFamily="34" charset="0"/>
              </a:rPr>
              <a:t>USCG</a:t>
            </a:r>
            <a:endParaRPr lang="en-US" sz="900" dirty="0">
              <a:solidFill>
                <a:schemeClr val="bg1"/>
              </a:solidFill>
              <a:effectLst/>
              <a:latin typeface="Calibri" pitchFamily="34" charset="0"/>
              <a:cs typeface="Calibri" pitchFamily="34" charset="0"/>
            </a:endParaRPr>
          </a:p>
        </p:txBody>
      </p:sp>
      <p:sp>
        <p:nvSpPr>
          <p:cNvPr id="16" name="TextBox 80"/>
          <p:cNvSpPr txBox="1">
            <a:spLocks noChangeArrowheads="1"/>
          </p:cNvSpPr>
          <p:nvPr/>
        </p:nvSpPr>
        <p:spPr bwMode="auto">
          <a:xfrm rot="16200000">
            <a:off x="1819079" y="5478488"/>
            <a:ext cx="402674" cy="230832"/>
          </a:xfrm>
          <a:prstGeom prst="rect">
            <a:avLst/>
          </a:prstGeom>
          <a:noFill/>
          <a:ln w="9525">
            <a:noFill/>
            <a:miter lim="800000"/>
            <a:headEnd/>
            <a:tailEnd/>
          </a:ln>
        </p:spPr>
        <p:txBody>
          <a:bodyPr wrap="none">
            <a:spAutoFit/>
          </a:bodyPr>
          <a:lstStyle/>
          <a:p>
            <a:r>
              <a:rPr lang="en-US" sz="900" dirty="0" smtClean="0">
                <a:solidFill>
                  <a:schemeClr val="bg1"/>
                </a:solidFill>
                <a:latin typeface="Calibri" pitchFamily="34" charset="0"/>
                <a:cs typeface="Calibri" pitchFamily="34" charset="0"/>
              </a:rPr>
              <a:t>DOD</a:t>
            </a:r>
            <a:endParaRPr lang="en-US" sz="900" dirty="0">
              <a:solidFill>
                <a:schemeClr val="bg1"/>
              </a:solidFill>
              <a:effectLst/>
              <a:latin typeface="Calibri" pitchFamily="34" charset="0"/>
              <a:cs typeface="Calibri" pitchFamily="34" charset="0"/>
            </a:endParaRPr>
          </a:p>
        </p:txBody>
      </p:sp>
      <p:sp>
        <p:nvSpPr>
          <p:cNvPr id="17" name="TextBox 80"/>
          <p:cNvSpPr txBox="1">
            <a:spLocks noChangeArrowheads="1"/>
          </p:cNvSpPr>
          <p:nvPr/>
        </p:nvSpPr>
        <p:spPr bwMode="auto">
          <a:xfrm rot="16200000">
            <a:off x="2020428" y="5478488"/>
            <a:ext cx="457176" cy="230832"/>
          </a:xfrm>
          <a:prstGeom prst="rect">
            <a:avLst/>
          </a:prstGeom>
          <a:noFill/>
          <a:ln w="9525">
            <a:noFill/>
            <a:miter lim="800000"/>
            <a:headEnd/>
            <a:tailEnd/>
          </a:ln>
        </p:spPr>
        <p:txBody>
          <a:bodyPr wrap="none">
            <a:spAutoFit/>
          </a:bodyPr>
          <a:lstStyle/>
          <a:p>
            <a:r>
              <a:rPr lang="en-US" sz="900" dirty="0" smtClean="0">
                <a:solidFill>
                  <a:schemeClr val="bg1"/>
                </a:solidFill>
                <a:effectLst/>
                <a:latin typeface="Calibri" pitchFamily="34" charset="0"/>
                <a:cs typeface="Calibri" pitchFamily="34" charset="0"/>
              </a:rPr>
              <a:t>AKNG</a:t>
            </a:r>
            <a:endParaRPr lang="en-US" sz="900" dirty="0">
              <a:solidFill>
                <a:schemeClr val="bg1"/>
              </a:solidFill>
              <a:effectLst/>
              <a:latin typeface="Calibri" pitchFamily="34" charset="0"/>
              <a:cs typeface="Calibri" pitchFamily="34" charset="0"/>
            </a:endParaRPr>
          </a:p>
        </p:txBody>
      </p:sp>
      <p:sp>
        <p:nvSpPr>
          <p:cNvPr id="18" name="TextBox 80"/>
          <p:cNvSpPr txBox="1">
            <a:spLocks noChangeArrowheads="1"/>
          </p:cNvSpPr>
          <p:nvPr/>
        </p:nvSpPr>
        <p:spPr bwMode="auto">
          <a:xfrm rot="16200000">
            <a:off x="1968330" y="4889670"/>
            <a:ext cx="561372" cy="230832"/>
          </a:xfrm>
          <a:prstGeom prst="rect">
            <a:avLst/>
          </a:prstGeom>
          <a:noFill/>
          <a:ln w="9525">
            <a:noFill/>
            <a:miter lim="800000"/>
            <a:headEnd/>
            <a:tailEnd/>
          </a:ln>
        </p:spPr>
        <p:txBody>
          <a:bodyPr wrap="none">
            <a:spAutoFit/>
          </a:bodyPr>
          <a:lstStyle/>
          <a:p>
            <a:r>
              <a:rPr lang="en-US" sz="900" dirty="0" smtClean="0">
                <a:solidFill>
                  <a:schemeClr val="bg1"/>
                </a:solidFill>
                <a:effectLst/>
                <a:latin typeface="Calibri" pitchFamily="34" charset="0"/>
                <a:cs typeface="Calibri" pitchFamily="34" charset="0"/>
              </a:rPr>
              <a:t>LIAISON</a:t>
            </a:r>
            <a:endParaRPr lang="en-US" sz="900" dirty="0">
              <a:solidFill>
                <a:schemeClr val="bg1"/>
              </a:solidFill>
              <a:effectLst/>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Autofit/>
          </a:bodyPr>
          <a:lstStyle/>
          <a:p>
            <a:pPr eaLnBrk="1" hangingPunct="1">
              <a:defRPr/>
            </a:pPr>
            <a:r>
              <a:rPr lang="en-US" sz="4000" dirty="0" smtClean="0">
                <a:solidFill>
                  <a:srgbClr val="FCD8BA"/>
                </a:solidFill>
                <a:effectLst>
                  <a:outerShdw blurRad="38100" dist="38100" dir="2700000" algn="tl">
                    <a:srgbClr val="000000"/>
                  </a:outerShdw>
                </a:effectLst>
                <a:latin typeface="Calibri" pitchFamily="34" charset="0"/>
              </a:rPr>
              <a:t>SECC Assistance During the</a:t>
            </a:r>
            <a:br>
              <a:rPr lang="en-US" sz="4000" dirty="0" smtClean="0">
                <a:solidFill>
                  <a:srgbClr val="FCD8BA"/>
                </a:solidFill>
                <a:effectLst>
                  <a:outerShdw blurRad="38100" dist="38100" dir="2700000" algn="tl">
                    <a:srgbClr val="000000"/>
                  </a:outerShdw>
                </a:effectLst>
                <a:latin typeface="Calibri" pitchFamily="34" charset="0"/>
              </a:rPr>
            </a:br>
            <a:r>
              <a:rPr lang="en-US" sz="4000" dirty="0" smtClean="0">
                <a:solidFill>
                  <a:srgbClr val="FCD8BA"/>
                </a:solidFill>
                <a:effectLst>
                  <a:outerShdw blurRad="38100" dist="38100" dir="2700000" algn="tl">
                    <a:srgbClr val="000000"/>
                  </a:outerShdw>
                </a:effectLst>
                <a:latin typeface="Calibri" pitchFamily="34" charset="0"/>
              </a:rPr>
              <a:t>Pre-Disaster Phase</a:t>
            </a:r>
          </a:p>
        </p:txBody>
      </p:sp>
      <p:sp>
        <p:nvSpPr>
          <p:cNvPr id="17411" name="Rectangle 3"/>
          <p:cNvSpPr>
            <a:spLocks noChangeArrowheads="1"/>
          </p:cNvSpPr>
          <p:nvPr/>
        </p:nvSpPr>
        <p:spPr bwMode="auto">
          <a:xfrm>
            <a:off x="381000" y="1676400"/>
            <a:ext cx="8305800" cy="4876800"/>
          </a:xfrm>
          <a:prstGeom prst="rect">
            <a:avLst/>
          </a:prstGeom>
          <a:noFill/>
          <a:ln w="9525">
            <a:noFill/>
            <a:miter lim="800000"/>
            <a:headEnd/>
            <a:tailEnd/>
          </a:ln>
        </p:spPr>
        <p:txBody>
          <a:bodyPr/>
          <a:lstStyle/>
          <a:p>
            <a:pPr marL="342900" indent="-342900">
              <a:lnSpc>
                <a:spcPct val="95000"/>
              </a:lnSpc>
              <a:spcBef>
                <a:spcPts val="1200"/>
              </a:spcBef>
              <a:spcAft>
                <a:spcPts val="600"/>
              </a:spcAft>
              <a:buClr>
                <a:srgbClr val="FCD8BA"/>
              </a:buClr>
              <a:buSzPct val="100000"/>
              <a:buFont typeface="Arial" pitchFamily="34" charset="0"/>
              <a:buChar char="•"/>
              <a:defRPr/>
            </a:pPr>
            <a:r>
              <a:rPr lang="en-US" sz="2400" dirty="0">
                <a:effectLst>
                  <a:outerShdw blurRad="38100" dist="38100" dir="2700000" algn="tl">
                    <a:srgbClr val="000000"/>
                  </a:outerShdw>
                </a:effectLst>
                <a:latin typeface="Calibri" pitchFamily="34" charset="0"/>
              </a:rPr>
              <a:t>Coordination with private non-profit, volunteer, state, military, and federal response, relief, and recovery agencies.</a:t>
            </a:r>
          </a:p>
          <a:p>
            <a:pPr marL="342900" indent="-342900">
              <a:lnSpc>
                <a:spcPct val="95000"/>
              </a:lnSpc>
              <a:spcBef>
                <a:spcPts val="1200"/>
              </a:spcBef>
              <a:spcAft>
                <a:spcPts val="600"/>
              </a:spcAft>
              <a:buClr>
                <a:srgbClr val="FCD8BA"/>
              </a:buClr>
              <a:buSzPct val="100000"/>
              <a:buFont typeface="Arial" pitchFamily="34" charset="0"/>
              <a:buChar char="•"/>
              <a:defRPr/>
            </a:pPr>
            <a:r>
              <a:rPr lang="en-US" sz="2400" dirty="0">
                <a:effectLst>
                  <a:outerShdw blurRad="38100" dist="38100" dir="2700000" algn="tl">
                    <a:srgbClr val="000000"/>
                  </a:outerShdw>
                </a:effectLst>
                <a:latin typeface="Calibri" pitchFamily="34" charset="0"/>
              </a:rPr>
              <a:t>Provide technical assistance.</a:t>
            </a:r>
          </a:p>
          <a:p>
            <a:pPr marL="342900" indent="-342900">
              <a:lnSpc>
                <a:spcPct val="95000"/>
              </a:lnSpc>
              <a:spcBef>
                <a:spcPts val="1200"/>
              </a:spcBef>
              <a:spcAft>
                <a:spcPts val="600"/>
              </a:spcAft>
              <a:buClr>
                <a:srgbClr val="FCD8BA"/>
              </a:buClr>
              <a:buSzPct val="100000"/>
              <a:buFont typeface="Arial" pitchFamily="34" charset="0"/>
              <a:buChar char="•"/>
              <a:defRPr/>
            </a:pPr>
            <a:r>
              <a:rPr lang="en-US" sz="2400" dirty="0">
                <a:effectLst>
                  <a:outerShdw blurRad="38100" dist="38100" dir="2700000" algn="tl">
                    <a:srgbClr val="000000"/>
                  </a:outerShdw>
                </a:effectLst>
                <a:latin typeface="Calibri" pitchFamily="34" charset="0"/>
              </a:rPr>
              <a:t>Assist with evacuation planning.</a:t>
            </a:r>
          </a:p>
          <a:p>
            <a:pPr marL="342900" indent="-342900">
              <a:lnSpc>
                <a:spcPct val="95000"/>
              </a:lnSpc>
              <a:spcBef>
                <a:spcPts val="1200"/>
              </a:spcBef>
              <a:spcAft>
                <a:spcPts val="600"/>
              </a:spcAft>
              <a:buClr>
                <a:srgbClr val="FCD8BA"/>
              </a:buClr>
              <a:buSzPct val="100000"/>
              <a:buFont typeface="Arial" pitchFamily="34" charset="0"/>
              <a:buChar char="•"/>
              <a:defRPr/>
            </a:pPr>
            <a:r>
              <a:rPr lang="en-US" sz="2400" dirty="0">
                <a:effectLst>
                  <a:outerShdw blurRad="38100" dist="38100" dir="2700000" algn="tl">
                    <a:srgbClr val="000000"/>
                  </a:outerShdw>
                </a:effectLst>
                <a:latin typeface="Calibri" pitchFamily="34" charset="0"/>
              </a:rPr>
              <a:t>Warn potentially-affected communities of imminent or potential dangers.</a:t>
            </a:r>
          </a:p>
          <a:p>
            <a:pPr marL="342900" indent="-342900">
              <a:lnSpc>
                <a:spcPct val="95000"/>
              </a:lnSpc>
              <a:spcBef>
                <a:spcPts val="1200"/>
              </a:spcBef>
              <a:spcAft>
                <a:spcPts val="600"/>
              </a:spcAft>
              <a:buClr>
                <a:srgbClr val="FCD8BA"/>
              </a:buClr>
              <a:buSzPct val="100000"/>
              <a:buFont typeface="Arial" pitchFamily="34" charset="0"/>
              <a:buChar char="•"/>
              <a:defRPr/>
            </a:pPr>
            <a:r>
              <a:rPr lang="en-US" sz="2400" dirty="0">
                <a:effectLst>
                  <a:outerShdw blurRad="38100" dist="38100" dir="2700000" algn="tl">
                    <a:srgbClr val="000000"/>
                  </a:outerShdw>
                </a:effectLst>
                <a:latin typeface="Calibri" pitchFamily="34" charset="0"/>
              </a:rPr>
              <a:t>Activate emergency alert system via governmental  communication systems.</a:t>
            </a:r>
          </a:p>
          <a:p>
            <a:pPr marL="342900" indent="-342900">
              <a:lnSpc>
                <a:spcPct val="95000"/>
              </a:lnSpc>
              <a:spcBef>
                <a:spcPts val="1200"/>
              </a:spcBef>
              <a:spcAft>
                <a:spcPts val="600"/>
              </a:spcAft>
              <a:buClr>
                <a:srgbClr val="FCD8BA"/>
              </a:buClr>
              <a:buSzPct val="100000"/>
              <a:buFont typeface="Arial" pitchFamily="34" charset="0"/>
              <a:buChar char="•"/>
              <a:defRPr/>
            </a:pPr>
            <a:r>
              <a:rPr lang="en-US" sz="2400" dirty="0">
                <a:effectLst>
                  <a:outerShdw blurRad="38100" dist="38100" dir="2700000" algn="tl">
                    <a:srgbClr val="000000"/>
                  </a:outerShdw>
                </a:effectLst>
                <a:latin typeface="Calibri" pitchFamily="34" charset="0"/>
              </a:rPr>
              <a:t>Prime statewide resources for possible logistics requests.</a:t>
            </a:r>
          </a:p>
          <a:p>
            <a:pPr marL="742950" lvl="1" indent="-285750">
              <a:lnSpc>
                <a:spcPct val="90000"/>
              </a:lnSpc>
              <a:spcBef>
                <a:spcPct val="20000"/>
              </a:spcBef>
              <a:buClr>
                <a:schemeClr val="accent1"/>
              </a:buClr>
              <a:buSzPct val="75000"/>
              <a:buFont typeface="Wingdings" pitchFamily="2" charset="2"/>
              <a:buChar char="n"/>
              <a:defRPr/>
            </a:pPr>
            <a:endParaRPr lang="en-US" sz="2600" dirty="0">
              <a:effectLst>
                <a:outerShdw blurRad="38100" dist="38100" dir="2700000" algn="tl">
                  <a:srgbClr val="000000"/>
                </a:outerShdw>
              </a:effectLst>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1648</TotalTime>
  <Words>3908</Words>
  <Application>Microsoft Office PowerPoint</Application>
  <PresentationFormat>On-screen Show (4:3)</PresentationFormat>
  <Paragraphs>518</Paragraphs>
  <Slides>40</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Apex</vt:lpstr>
      <vt:lpstr>Acrobat Document</vt:lpstr>
      <vt:lpstr>THE ROLE OF THE AGENCY LIAISON IN THE SECC</vt:lpstr>
      <vt:lpstr>Purpose of this Presentation</vt:lpstr>
      <vt:lpstr>State Emergency  Coordination Center</vt:lpstr>
      <vt:lpstr>What is the SECC?</vt:lpstr>
      <vt:lpstr>SECC Mission</vt:lpstr>
      <vt:lpstr>SECC - Goals </vt:lpstr>
      <vt:lpstr>What the SECC Provides</vt:lpstr>
      <vt:lpstr>SECC Functional Layout</vt:lpstr>
      <vt:lpstr>SECC Assistance During the Pre-Disaster Phase</vt:lpstr>
      <vt:lpstr>Upgrading from Normal Operations</vt:lpstr>
      <vt:lpstr>SECC Activation Criteria</vt:lpstr>
      <vt:lpstr>Slide 12</vt:lpstr>
      <vt:lpstr>Slide 13</vt:lpstr>
      <vt:lpstr>SECC Action Phases</vt:lpstr>
      <vt:lpstr>Response, Relief, and Recovery Actions</vt:lpstr>
      <vt:lpstr>SECC Assistance During the Disaster/Emergency Phase</vt:lpstr>
      <vt:lpstr>Agency Liaison Corps</vt:lpstr>
      <vt:lpstr>SECC Liaisons</vt:lpstr>
      <vt:lpstr>Liaison Role in the SECC</vt:lpstr>
      <vt:lpstr>Basic Duties for the SECC Liaison</vt:lpstr>
      <vt:lpstr>Basic Liaison Duties  (Continued)</vt:lpstr>
      <vt:lpstr>Basic Liaison Duties  (Continued)</vt:lpstr>
      <vt:lpstr>Basic Liaison Duties </vt:lpstr>
      <vt:lpstr>Basic Liaison Duties  (Continued)</vt:lpstr>
      <vt:lpstr>Basic Liaison Duties  (Continued)</vt:lpstr>
      <vt:lpstr>Basic Liaison Duties  (Continued)</vt:lpstr>
      <vt:lpstr>Preparing Yourself  to Staff the SECC</vt:lpstr>
      <vt:lpstr>Materials and Supplies</vt:lpstr>
      <vt:lpstr>SECC Position Checklists</vt:lpstr>
      <vt:lpstr>SECC Documentation</vt:lpstr>
      <vt:lpstr>WebIAP™ Software      and ICS Forms</vt:lpstr>
      <vt:lpstr>Scenario 1</vt:lpstr>
      <vt:lpstr>Scenario 1 Questions</vt:lpstr>
      <vt:lpstr>Response, Relief, and Recovery Actions</vt:lpstr>
      <vt:lpstr>2006 Hooper Bay Fire</vt:lpstr>
      <vt:lpstr>Scenario 2</vt:lpstr>
      <vt:lpstr>Scenario 2 Questions</vt:lpstr>
      <vt:lpstr>Response, Relief, and Recovery Actions</vt:lpstr>
      <vt:lpstr>2009 Spring Floods</vt:lpstr>
      <vt:lpstr>QUESTIONS????</vt:lpstr>
    </vt:vector>
  </TitlesOfParts>
  <Company>Department of Military and Veterans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SECC LIAISON ORIENTATION</dc:title>
  <dc:creator>cdenver</dc:creator>
  <cp:lastModifiedBy>cdenver</cp:lastModifiedBy>
  <cp:revision>167</cp:revision>
  <dcterms:created xsi:type="dcterms:W3CDTF">2010-07-08T19:35:07Z</dcterms:created>
  <dcterms:modified xsi:type="dcterms:W3CDTF">2010-10-01T20:35:35Z</dcterms:modified>
</cp:coreProperties>
</file>