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3"/>
  </p:notesMasterIdLst>
  <p:handoutMasterIdLst>
    <p:handoutMasterId r:id="rId24"/>
  </p:handoutMasterIdLst>
  <p:sldIdLst>
    <p:sldId id="256" r:id="rId2"/>
    <p:sldId id="385" r:id="rId3"/>
    <p:sldId id="353" r:id="rId4"/>
    <p:sldId id="356" r:id="rId5"/>
    <p:sldId id="355" r:id="rId6"/>
    <p:sldId id="373" r:id="rId7"/>
    <p:sldId id="374" r:id="rId8"/>
    <p:sldId id="357" r:id="rId9"/>
    <p:sldId id="383" r:id="rId10"/>
    <p:sldId id="382" r:id="rId11"/>
    <p:sldId id="388" r:id="rId12"/>
    <p:sldId id="375" r:id="rId13"/>
    <p:sldId id="376" r:id="rId14"/>
    <p:sldId id="387" r:id="rId15"/>
    <p:sldId id="377" r:id="rId16"/>
    <p:sldId id="380" r:id="rId17"/>
    <p:sldId id="392" r:id="rId18"/>
    <p:sldId id="391" r:id="rId19"/>
    <p:sldId id="393" r:id="rId20"/>
    <p:sldId id="390" r:id="rId21"/>
    <p:sldId id="352" r:id="rId22"/>
  </p:sldIdLst>
  <p:sldSz cx="9144000" cy="6858000" type="screen4x3"/>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6114" autoAdjust="0"/>
    <p:restoredTop sz="87766" autoAdjust="0"/>
  </p:normalViewPr>
  <p:slideViewPr>
    <p:cSldViewPr>
      <p:cViewPr>
        <p:scale>
          <a:sx n="80" d="100"/>
          <a:sy n="80" d="100"/>
        </p:scale>
        <p:origin x="-846" y="168"/>
      </p:cViewPr>
      <p:guideLst>
        <p:guide orient="horz" pos="2160"/>
        <p:guide pos="2880"/>
      </p:guideLst>
    </p:cSldViewPr>
  </p:slideViewPr>
  <p:outlineViewPr>
    <p:cViewPr>
      <p:scale>
        <a:sx n="33" d="100"/>
        <a:sy n="33" d="100"/>
      </p:scale>
      <p:origin x="42" y="20268"/>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5265809" y="0"/>
            <a:ext cx="4028440" cy="350520"/>
          </a:xfrm>
          <a:prstGeom prst="rect">
            <a:avLst/>
          </a:prstGeom>
        </p:spPr>
        <p:txBody>
          <a:bodyPr vert="horz" lIns="93177" tIns="46589" rIns="93177" bIns="46589" rtlCol="0"/>
          <a:lstStyle>
            <a:lvl1pPr algn="r">
              <a:defRPr sz="1200"/>
            </a:lvl1pPr>
          </a:lstStyle>
          <a:p>
            <a:fld id="{2E71BB9A-06B4-44C1-87A9-849AFB682CD8}" type="datetimeFigureOut">
              <a:rPr lang="en-US" smtClean="0"/>
              <a:pPr/>
              <a:t>9/19/2011</a:t>
            </a:fld>
            <a:endParaRPr lang="en-US" dirty="0"/>
          </a:p>
        </p:txBody>
      </p:sp>
      <p:sp>
        <p:nvSpPr>
          <p:cNvPr id="4" name="Footer Placeholder 3"/>
          <p:cNvSpPr>
            <a:spLocks noGrp="1"/>
          </p:cNvSpPr>
          <p:nvPr>
            <p:ph type="ftr" sz="quarter" idx="2"/>
          </p:nvPr>
        </p:nvSpPr>
        <p:spPr>
          <a:xfrm>
            <a:off x="0" y="6658664"/>
            <a:ext cx="4028440" cy="3505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5265809" y="6658664"/>
            <a:ext cx="4028440" cy="350520"/>
          </a:xfrm>
          <a:prstGeom prst="rect">
            <a:avLst/>
          </a:prstGeom>
        </p:spPr>
        <p:txBody>
          <a:bodyPr vert="horz" lIns="93177" tIns="46589" rIns="93177" bIns="46589" rtlCol="0" anchor="b"/>
          <a:lstStyle>
            <a:lvl1pPr algn="r">
              <a:defRPr sz="1200"/>
            </a:lvl1pPr>
          </a:lstStyle>
          <a:p>
            <a:fld id="{AF5D573B-AA00-4B9C-AA0A-887BD662DDE9}"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5265809" y="0"/>
            <a:ext cx="4028440" cy="350520"/>
          </a:xfrm>
          <a:prstGeom prst="rect">
            <a:avLst/>
          </a:prstGeom>
        </p:spPr>
        <p:txBody>
          <a:bodyPr vert="horz" lIns="93177" tIns="46589" rIns="93177" bIns="46589" rtlCol="0"/>
          <a:lstStyle>
            <a:lvl1pPr algn="r">
              <a:defRPr sz="1200"/>
            </a:lvl1pPr>
          </a:lstStyle>
          <a:p>
            <a:fld id="{89F4EFB9-C9A0-4654-B17A-3CF902BD2148}" type="datetimeFigureOut">
              <a:rPr lang="en-US" smtClean="0"/>
              <a:pPr/>
              <a:t>9/19/2011</a:t>
            </a:fld>
            <a:endParaRPr lang="en-US" dirty="0"/>
          </a:p>
        </p:txBody>
      </p:sp>
      <p:sp>
        <p:nvSpPr>
          <p:cNvPr id="4" name="Slide Image Placeholder 3"/>
          <p:cNvSpPr>
            <a:spLocks noGrp="1" noRot="1" noChangeAspect="1"/>
          </p:cNvSpPr>
          <p:nvPr>
            <p:ph type="sldImg" idx="2"/>
          </p:nvPr>
        </p:nvSpPr>
        <p:spPr>
          <a:xfrm>
            <a:off x="2895600" y="525463"/>
            <a:ext cx="3505200" cy="2628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929640" y="3329940"/>
            <a:ext cx="7437120" cy="31546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658664"/>
            <a:ext cx="4028440" cy="3505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65809" y="6658664"/>
            <a:ext cx="4028440" cy="350520"/>
          </a:xfrm>
          <a:prstGeom prst="rect">
            <a:avLst/>
          </a:prstGeom>
        </p:spPr>
        <p:txBody>
          <a:bodyPr vert="horz" lIns="93177" tIns="46589" rIns="93177" bIns="46589" rtlCol="0" anchor="b"/>
          <a:lstStyle>
            <a:lvl1pPr algn="r">
              <a:defRPr sz="1200"/>
            </a:lvl1pPr>
          </a:lstStyle>
          <a:p>
            <a:fld id="{325A1AAB-1D74-47A2-80FD-3625AAD41817}"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4</a:t>
            </a:r>
            <a:r>
              <a:rPr lang="en-US" baseline="30000" dirty="0" smtClean="0"/>
              <a:t>th</a:t>
            </a:r>
            <a:r>
              <a:rPr lang="en-US" dirty="0" smtClean="0"/>
              <a:t> Street Damage, Anchorage, 1964</a:t>
            </a:r>
            <a:endParaRPr lang="en-US" dirty="0"/>
          </a:p>
        </p:txBody>
      </p:sp>
      <p:sp>
        <p:nvSpPr>
          <p:cNvPr id="4" name="Slide Number Placeholder 3"/>
          <p:cNvSpPr>
            <a:spLocks noGrp="1"/>
          </p:cNvSpPr>
          <p:nvPr>
            <p:ph type="sldNum" sz="quarter" idx="10"/>
          </p:nvPr>
        </p:nvSpPr>
        <p:spPr/>
        <p:txBody>
          <a:bodyPr/>
          <a:lstStyle/>
          <a:p>
            <a:fld id="{325A1AAB-1D74-47A2-80FD-3625AAD41817}"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kern="1200" dirty="0" smtClean="0">
                <a:solidFill>
                  <a:schemeClr val="tx1"/>
                </a:solidFill>
                <a:latin typeface="+mn-lt"/>
                <a:ea typeface="+mn-ea"/>
                <a:cs typeface="+mn-cs"/>
              </a:rPr>
              <a:t>The SECC was contacted by AST on May 26 that a fire had destroyed the power plant, tribal office, potable watering point, and telephone building in Birch Creek.  A significant coordination and collaboration effort between DHS&amp;EM, DEC, TCC, the Corporation, AST, and others ensued over the next two weeks.  On June 2, DHS&amp;EM received a local disaster declaration and request from the Tribe seeking State disaster assistance for emergency protective measures, temporary and permanent repairs to village infrastructure, and technical and funding assistance needed to repair or replace damaged facilities.  DHSE&amp;M sent one Operations staff to Birch Creek to inspect the damages and work with the community. A DPC was held June 17 to determine what assistance would be provided to the community; a decision by the Governor has not yet been made as of July 14.  Governor Parnell declared a limited state disaster for the community on August 9, 2011.</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25A1AAB-1D74-47A2-80FD-3625AAD41817}" type="slidenum">
              <a:rPr lang="en-US" smtClean="0"/>
              <a:pPr/>
              <a:t>16</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dirty="0" smtClean="0"/>
              <a:t>Projects funded by USAID and the U.S. Department of Defense have spent more than $98.5 million to remove 1.2 million cubic yards of rubble.</a:t>
            </a:r>
          </a:p>
          <a:p>
            <a:endParaRPr lang="en-US" dirty="0"/>
          </a:p>
        </p:txBody>
      </p:sp>
      <p:sp>
        <p:nvSpPr>
          <p:cNvPr id="4" name="Slide Number Placeholder 3"/>
          <p:cNvSpPr>
            <a:spLocks noGrp="1"/>
          </p:cNvSpPr>
          <p:nvPr>
            <p:ph type="sldNum" sz="quarter" idx="10"/>
          </p:nvPr>
        </p:nvSpPr>
        <p:spPr/>
        <p:txBody>
          <a:bodyPr/>
          <a:lstStyle/>
          <a:p>
            <a:fld id="{325A1AAB-1D74-47A2-80FD-3625AAD41817}" type="slidenum">
              <a:rPr lang="en-US" smtClean="0"/>
              <a:pPr/>
              <a:t>17</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dirty="0" smtClean="0"/>
              <a:t>Tornado</a:t>
            </a:r>
            <a:r>
              <a:rPr lang="en-US" baseline="0" dirty="0" smtClean="0"/>
              <a:t> happened May 22.  Killed 140 people. </a:t>
            </a:r>
            <a:endParaRPr lang="en-US" dirty="0"/>
          </a:p>
        </p:txBody>
      </p:sp>
      <p:sp>
        <p:nvSpPr>
          <p:cNvPr id="4" name="Slide Number Placeholder 3"/>
          <p:cNvSpPr>
            <a:spLocks noGrp="1"/>
          </p:cNvSpPr>
          <p:nvPr>
            <p:ph type="sldNum" sz="quarter" idx="10"/>
          </p:nvPr>
        </p:nvSpPr>
        <p:spPr/>
        <p:txBody>
          <a:bodyPr/>
          <a:lstStyle/>
          <a:p>
            <a:fld id="{325A1AAB-1D74-47A2-80FD-3625AAD41817}" type="slidenum">
              <a:rPr lang="en-US" smtClean="0"/>
              <a:pPr/>
              <a:t>18</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sz="1200" kern="1200" baseline="0" dirty="0" smtClean="0">
                <a:solidFill>
                  <a:schemeClr val="tx1"/>
                </a:solidFill>
                <a:latin typeface="+mn-lt"/>
                <a:ea typeface="+mn-ea"/>
                <a:cs typeface="+mn-cs"/>
              </a:rPr>
              <a:t>On May 27, 2011, Governor Peter Shumlin requested a major disaster declaration due to severe</a:t>
            </a:r>
          </a:p>
          <a:p>
            <a:r>
              <a:rPr lang="en-US" sz="1200" kern="1200" baseline="0" dirty="0" smtClean="0">
                <a:solidFill>
                  <a:schemeClr val="tx1"/>
                </a:solidFill>
                <a:latin typeface="+mn-lt"/>
                <a:ea typeface="+mn-ea"/>
                <a:cs typeface="+mn-cs"/>
              </a:rPr>
              <a:t>storms and flooding beginning on April 23, 2011, and continuing. The Governor requested a</a:t>
            </a:r>
          </a:p>
          <a:p>
            <a:r>
              <a:rPr lang="en-US" sz="1200" kern="1200" baseline="0" dirty="0" smtClean="0">
                <a:solidFill>
                  <a:schemeClr val="tx1"/>
                </a:solidFill>
                <a:latin typeface="+mn-lt"/>
                <a:ea typeface="+mn-ea"/>
                <a:cs typeface="+mn-cs"/>
              </a:rPr>
              <a:t>declaration for Individual Assistance for nine counties, Public Assistance for 10 counties, and</a:t>
            </a:r>
          </a:p>
          <a:p>
            <a:r>
              <a:rPr lang="en-US" sz="1200" kern="1200" baseline="0" dirty="0" smtClean="0">
                <a:solidFill>
                  <a:schemeClr val="tx1"/>
                </a:solidFill>
                <a:latin typeface="+mn-lt"/>
                <a:ea typeface="+mn-ea"/>
                <a:cs typeface="+mn-cs"/>
              </a:rPr>
              <a:t>Hazard Mitigation statewide. On June 15, 2011, President Obama declared major disaster FEMA-1995-DR as a result of</a:t>
            </a:r>
          </a:p>
          <a:p>
            <a:r>
              <a:rPr lang="en-US" sz="1200" kern="1200" baseline="0" dirty="0" smtClean="0">
                <a:solidFill>
                  <a:schemeClr val="tx1"/>
                </a:solidFill>
                <a:latin typeface="+mn-lt"/>
                <a:ea typeface="+mn-ea"/>
                <a:cs typeface="+mn-cs"/>
              </a:rPr>
              <a:t>severe storms and flooding during the period of April 23 to May 9, 2011. Then on July 8, 2011,</a:t>
            </a:r>
          </a:p>
          <a:p>
            <a:r>
              <a:rPr lang="en-US" sz="1200" kern="1200" baseline="0" dirty="0" smtClean="0">
                <a:solidFill>
                  <a:schemeClr val="tx1"/>
                </a:solidFill>
                <a:latin typeface="+mn-lt"/>
                <a:ea typeface="+mn-ea"/>
                <a:cs typeface="+mn-cs"/>
              </a:rPr>
              <a:t>President Obama declared that a major disaster exists in the State of Vermont as a result of</a:t>
            </a:r>
          </a:p>
          <a:p>
            <a:r>
              <a:rPr lang="en-US" sz="1200" kern="1200" baseline="0" dirty="0" smtClean="0">
                <a:solidFill>
                  <a:schemeClr val="tx1"/>
                </a:solidFill>
                <a:latin typeface="+mn-lt"/>
                <a:ea typeface="+mn-ea"/>
                <a:cs typeface="+mn-cs"/>
              </a:rPr>
              <a:t>severe storms and flooding during the period of May 26-27, 2011.</a:t>
            </a:r>
            <a:endParaRPr lang="en-US" dirty="0"/>
          </a:p>
        </p:txBody>
      </p:sp>
      <p:sp>
        <p:nvSpPr>
          <p:cNvPr id="4" name="Slide Number Placeholder 3"/>
          <p:cNvSpPr>
            <a:spLocks noGrp="1"/>
          </p:cNvSpPr>
          <p:nvPr>
            <p:ph type="sldNum" sz="quarter" idx="10"/>
          </p:nvPr>
        </p:nvSpPr>
        <p:spPr/>
        <p:txBody>
          <a:bodyPr/>
          <a:lstStyle/>
          <a:p>
            <a:fld id="{325A1AAB-1D74-47A2-80FD-3625AAD41817}" type="slidenum">
              <a:rPr lang="en-US" smtClean="0"/>
              <a:pPr/>
              <a:t>19</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p:spPr>
        <p:txBody>
          <a:bodyPr/>
          <a:lstStyle/>
          <a:p>
            <a:endParaRPr lang="en-US" dirty="0" smtClean="0">
              <a:latin typeface="Arial" pitchFamily="34" charset="0"/>
            </a:endParaRPr>
          </a:p>
        </p:txBody>
      </p:sp>
      <p:sp>
        <p:nvSpPr>
          <p:cNvPr id="63492" name="Header Placeholder 3"/>
          <p:cNvSpPr>
            <a:spLocks noGrp="1"/>
          </p:cNvSpPr>
          <p:nvPr>
            <p:ph type="hdr" sz="quarter"/>
          </p:nvPr>
        </p:nvSpPr>
        <p:spPr>
          <a:noFill/>
        </p:spPr>
        <p:txBody>
          <a:bodyPr/>
          <a:lstStyle/>
          <a:p>
            <a:r>
              <a:rPr lang="en-US" dirty="0" smtClean="0">
                <a:latin typeface="Arial" pitchFamily="34" charset="0"/>
              </a:rPr>
              <a:t>Disaster Declaration</a:t>
            </a:r>
          </a:p>
        </p:txBody>
      </p:sp>
      <p:sp>
        <p:nvSpPr>
          <p:cNvPr id="63493" name="Footer Placeholder 4"/>
          <p:cNvSpPr>
            <a:spLocks noGrp="1"/>
          </p:cNvSpPr>
          <p:nvPr>
            <p:ph type="ftr" sz="quarter" idx="4"/>
          </p:nvPr>
        </p:nvSpPr>
        <p:spPr>
          <a:noFill/>
        </p:spPr>
        <p:txBody>
          <a:bodyPr/>
          <a:lstStyle/>
          <a:p>
            <a:r>
              <a:rPr lang="en-US" dirty="0" smtClean="0">
                <a:latin typeface="Arial" pitchFamily="34" charset="0"/>
              </a:rPr>
              <a:t>Tri-Annual Preparedness Conference</a:t>
            </a:r>
          </a:p>
        </p:txBody>
      </p:sp>
      <p:sp>
        <p:nvSpPr>
          <p:cNvPr id="63494" name="Slide Number Placeholder 5"/>
          <p:cNvSpPr>
            <a:spLocks noGrp="1"/>
          </p:cNvSpPr>
          <p:nvPr>
            <p:ph type="sldNum" sz="quarter" idx="5"/>
          </p:nvPr>
        </p:nvSpPr>
        <p:spPr>
          <a:noFill/>
        </p:spPr>
        <p:txBody>
          <a:bodyPr/>
          <a:lstStyle/>
          <a:p>
            <a:fld id="{BDA8B386-CF98-4EB3-8E66-0F7ED757933B}" type="slidenum">
              <a:rPr lang="en-US" smtClean="0">
                <a:latin typeface="Arial" pitchFamily="34" charset="0"/>
              </a:rPr>
              <a:pPr/>
              <a:t>21</a:t>
            </a:fld>
            <a:endParaRPr lang="en-US" dirty="0"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third and fourth questions are ones to think about during the rest of the presentation.</a:t>
            </a:r>
            <a:endParaRPr lang="en-US" dirty="0"/>
          </a:p>
        </p:txBody>
      </p:sp>
      <p:sp>
        <p:nvSpPr>
          <p:cNvPr id="4" name="Slide Number Placeholder 3"/>
          <p:cNvSpPr>
            <a:spLocks noGrp="1"/>
          </p:cNvSpPr>
          <p:nvPr>
            <p:ph type="sldNum" sz="quarter" idx="10"/>
          </p:nvPr>
        </p:nvSpPr>
        <p:spPr/>
        <p:txBody>
          <a:bodyPr/>
          <a:lstStyle/>
          <a:p>
            <a:fld id="{E1C825C0-0A8E-4A09-A964-66918B81B76C}"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Weather</a:t>
            </a:r>
          </a:p>
          <a:p>
            <a:pPr lvl="0"/>
            <a:r>
              <a:rPr lang="en-US" sz="1200" kern="1200" dirty="0" smtClean="0">
                <a:solidFill>
                  <a:schemeClr val="tx1"/>
                </a:solidFill>
                <a:latin typeface="+mn-lt"/>
                <a:ea typeface="+mn-ea"/>
                <a:cs typeface="+mn-cs"/>
              </a:rPr>
              <a:t>Typical winter weather statement by NWS</a:t>
            </a:r>
          </a:p>
          <a:p>
            <a:pPr lvl="0"/>
            <a:r>
              <a:rPr lang="en-US" sz="1200" kern="1200" dirty="0" smtClean="0">
                <a:solidFill>
                  <a:schemeClr val="tx1"/>
                </a:solidFill>
                <a:latin typeface="+mn-lt"/>
                <a:ea typeface="+mn-ea"/>
                <a:cs typeface="+mn-cs"/>
              </a:rPr>
              <a:t>Hard to predict level of impact or exact location of landfall of severe storms</a:t>
            </a:r>
          </a:p>
          <a:p>
            <a:pPr lvl="0"/>
            <a:r>
              <a:rPr lang="en-US" sz="1200" kern="1200" dirty="0" smtClean="0">
                <a:solidFill>
                  <a:schemeClr val="tx1"/>
                </a:solidFill>
                <a:latin typeface="+mn-lt"/>
                <a:ea typeface="+mn-ea"/>
                <a:cs typeface="+mn-cs"/>
              </a:rPr>
              <a:t>Temperatures vary regionally and seasonally from a record minus 82 degrees F in </a:t>
            </a:r>
            <a:r>
              <a:rPr lang="en-US" sz="1200" kern="1200" dirty="0" err="1" smtClean="0">
                <a:solidFill>
                  <a:schemeClr val="tx1"/>
                </a:solidFill>
                <a:latin typeface="+mn-lt"/>
                <a:ea typeface="+mn-ea"/>
                <a:cs typeface="+mn-cs"/>
              </a:rPr>
              <a:t>Bettles</a:t>
            </a:r>
            <a:r>
              <a:rPr lang="en-US" sz="1200" kern="1200" dirty="0" smtClean="0">
                <a:solidFill>
                  <a:schemeClr val="tx1"/>
                </a:solidFill>
                <a:latin typeface="+mn-lt"/>
                <a:ea typeface="+mn-ea"/>
                <a:cs typeface="+mn-cs"/>
              </a:rPr>
              <a:t> to 99 degrees F in Fairbanks.  </a:t>
            </a:r>
          </a:p>
          <a:p>
            <a:pPr lvl="0"/>
            <a:r>
              <a:rPr lang="en-US" sz="1200" kern="1200" dirty="0" smtClean="0">
                <a:solidFill>
                  <a:schemeClr val="tx1"/>
                </a:solidFill>
                <a:latin typeface="+mn-lt"/>
                <a:ea typeface="+mn-ea"/>
                <a:cs typeface="+mn-cs"/>
              </a:rPr>
              <a:t>Powerful storms (e.g., “pineapple express”) producing hurricane intensities occur each year.  </a:t>
            </a:r>
          </a:p>
          <a:p>
            <a:pPr lvl="0"/>
            <a:r>
              <a:rPr lang="en-US" sz="1200" kern="1200" dirty="0" smtClean="0">
                <a:solidFill>
                  <a:schemeClr val="tx1"/>
                </a:solidFill>
                <a:latin typeface="+mn-lt"/>
                <a:ea typeface="+mn-ea"/>
                <a:cs typeface="+mn-cs"/>
              </a:rPr>
              <a:t>Special weather events (e.g., Omega blocks) and </a:t>
            </a:r>
            <a:r>
              <a:rPr lang="en-US" sz="1200" kern="1200" dirty="0" err="1" smtClean="0">
                <a:solidFill>
                  <a:schemeClr val="tx1"/>
                </a:solidFill>
                <a:latin typeface="+mn-lt"/>
                <a:ea typeface="+mn-ea"/>
                <a:cs typeface="+mn-cs"/>
              </a:rPr>
              <a:t>Iwus</a:t>
            </a:r>
            <a:r>
              <a:rPr lang="en-US" sz="1200" kern="1200" dirty="0" smtClean="0">
                <a:solidFill>
                  <a:schemeClr val="tx1"/>
                </a:solidFill>
                <a:latin typeface="+mn-lt"/>
                <a:ea typeface="+mn-ea"/>
                <a:cs typeface="+mn-cs"/>
              </a:rPr>
              <a:t> also occur.</a:t>
            </a:r>
          </a:p>
          <a:p>
            <a:pPr lvl="0"/>
            <a:r>
              <a:rPr lang="en-US" sz="1200" kern="1200" dirty="0" smtClean="0">
                <a:solidFill>
                  <a:schemeClr val="tx1"/>
                </a:solidFill>
                <a:latin typeface="+mn-lt"/>
                <a:ea typeface="+mn-ea"/>
                <a:cs typeface="+mn-cs"/>
              </a:rPr>
              <a:t>Daylight hours can range from all day during the summer to none in the winter in several communities.</a:t>
            </a:r>
          </a:p>
          <a:p>
            <a:endParaRPr lang="en-US" dirty="0"/>
          </a:p>
        </p:txBody>
      </p:sp>
      <p:sp>
        <p:nvSpPr>
          <p:cNvPr id="4" name="Slide Number Placeholder 3"/>
          <p:cNvSpPr>
            <a:spLocks noGrp="1"/>
          </p:cNvSpPr>
          <p:nvPr>
            <p:ph type="sldNum" sz="quarter" idx="10"/>
          </p:nvPr>
        </p:nvSpPr>
        <p:spPr/>
        <p:txBody>
          <a:bodyPr/>
          <a:lstStyle/>
          <a:p>
            <a:fld id="{325A1AAB-1D74-47A2-80FD-3625AAD41817}" type="slidenum">
              <a:rPr lang="en-US" smtClean="0"/>
              <a:pPr/>
              <a:t>5</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Annual elections each year rotate knowledgeable staff with new staff.</a:t>
            </a:r>
          </a:p>
          <a:p>
            <a:r>
              <a:rPr lang="en-US" sz="1200" dirty="0" smtClean="0"/>
              <a:t>Seasonal movement of residents for fire crews, conference, hunting, fish camp, etc. </a:t>
            </a:r>
          </a:p>
          <a:p>
            <a:r>
              <a:rPr lang="en-US" sz="1200" dirty="0" smtClean="0"/>
              <a:t>The high cost of living in the village can be surprising. Equipment and labor costs are high.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If equipment is not available locally, the cost of delivery and time delays will be significant.   Fuel is regularly over $5/gallon.  </a:t>
            </a:r>
          </a:p>
          <a:p>
            <a:endParaRPr lang="en-US" dirty="0"/>
          </a:p>
        </p:txBody>
      </p:sp>
      <p:sp>
        <p:nvSpPr>
          <p:cNvPr id="4" name="Slide Number Placeholder 3"/>
          <p:cNvSpPr>
            <a:spLocks noGrp="1"/>
          </p:cNvSpPr>
          <p:nvPr>
            <p:ph type="sldNum" sz="quarter" idx="10"/>
          </p:nvPr>
        </p:nvSpPr>
        <p:spPr/>
        <p:txBody>
          <a:bodyPr/>
          <a:lstStyle/>
          <a:p>
            <a:fld id="{325A1AAB-1D74-47A2-80FD-3625AAD41817}" type="slidenum">
              <a:rPr lang="en-US" smtClean="0"/>
              <a:pPr/>
              <a:t>7</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  </a:t>
            </a:r>
            <a:r>
              <a:rPr lang="en-US" sz="1200" dirty="0" smtClean="0"/>
              <a:t>131 dead from earthquake and tsunamis.</a:t>
            </a:r>
          </a:p>
          <a:p>
            <a:endParaRPr lang="en-US" dirty="0"/>
          </a:p>
        </p:txBody>
      </p:sp>
      <p:sp>
        <p:nvSpPr>
          <p:cNvPr id="4" name="Slide Number Placeholder 3"/>
          <p:cNvSpPr>
            <a:spLocks noGrp="1"/>
          </p:cNvSpPr>
          <p:nvPr>
            <p:ph type="sldNum" sz="quarter" idx="10"/>
          </p:nvPr>
        </p:nvSpPr>
        <p:spPr/>
        <p:txBody>
          <a:bodyPr/>
          <a:lstStyle/>
          <a:p>
            <a:fld id="{325A1AAB-1D74-47A2-80FD-3625AAD41817}" type="slidenum">
              <a:rPr lang="en-US" smtClean="0"/>
              <a:pPr/>
              <a:t>10</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b="1" kern="1200" dirty="0" smtClean="0">
                <a:solidFill>
                  <a:schemeClr val="tx1"/>
                </a:solidFill>
                <a:latin typeface="+mn-lt"/>
                <a:ea typeface="+mn-ea"/>
                <a:cs typeface="+mn-cs"/>
              </a:rPr>
              <a:t>September 2005 – 05 West Coast Sea Storm</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DHS&amp;EM Response and Recovery staff provided early warning to over 30 communities on the western coast of Alaska.  This storm impacted roughly a similar area to the 2004 Bering Strait Sea Storm disaster.  Response and Recovery staff also assisted Western Alaska community officials with life-safety and damage assessments after a large fall sea storm caused severe damage to coastal communities.  This disaster is both a State- and Federally-declared disaster.  </a:t>
            </a:r>
            <a:endParaRPr lang="en-US" dirty="0"/>
          </a:p>
        </p:txBody>
      </p:sp>
      <p:sp>
        <p:nvSpPr>
          <p:cNvPr id="4" name="Slide Number Placeholder 3"/>
          <p:cNvSpPr>
            <a:spLocks noGrp="1"/>
          </p:cNvSpPr>
          <p:nvPr>
            <p:ph type="sldNum" sz="quarter" idx="10"/>
          </p:nvPr>
        </p:nvSpPr>
        <p:spPr/>
        <p:txBody>
          <a:bodyPr/>
          <a:lstStyle/>
          <a:p>
            <a:fld id="{325A1AAB-1D74-47A2-80FD-3625AAD41817}" type="slidenum">
              <a:rPr lang="en-US" smtClean="0"/>
              <a:pPr/>
              <a:t>11</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DEC wanted to use local landfill.  City did not want the long-term availability</a:t>
            </a:r>
            <a:r>
              <a:rPr lang="en-US" baseline="0" dirty="0" smtClean="0"/>
              <a:t> of the landfill compromised.</a:t>
            </a:r>
          </a:p>
          <a:p>
            <a:r>
              <a:rPr lang="en-US" baseline="0" dirty="0" smtClean="0"/>
              <a:t>State Historical Preservation Officer (SHPO) concerns were raised when human remains were found on site.</a:t>
            </a:r>
          </a:p>
          <a:p>
            <a:r>
              <a:rPr lang="en-US" baseline="0" dirty="0" smtClean="0"/>
              <a:t>Recycling and Haz-Mat debris were barged out of the community.  This created a need for better logistical coordination.</a:t>
            </a:r>
            <a:endParaRPr lang="en-US" dirty="0"/>
          </a:p>
        </p:txBody>
      </p:sp>
      <p:sp>
        <p:nvSpPr>
          <p:cNvPr id="4" name="Slide Number Placeholder 3"/>
          <p:cNvSpPr>
            <a:spLocks noGrp="1"/>
          </p:cNvSpPr>
          <p:nvPr>
            <p:ph type="sldNum" sz="quarter" idx="10"/>
          </p:nvPr>
        </p:nvSpPr>
        <p:spPr/>
        <p:txBody>
          <a:bodyPr/>
          <a:lstStyle/>
          <a:p>
            <a:fld id="{325A1AAB-1D74-47A2-80FD-3625AAD41817}" type="slidenum">
              <a:rPr lang="en-US" smtClean="0"/>
              <a:pPr/>
              <a:t>12</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a:buSzPct val="100000"/>
              <a:buNone/>
            </a:pPr>
            <a:r>
              <a:rPr lang="en-US" sz="2400" dirty="0" smtClean="0">
                <a:latin typeface="Calibri" pitchFamily="34" charset="0"/>
              </a:rPr>
              <a:t>On August 3 - 4, 2006, the west-coast Alaska community of Hooper Bay (approx. 1,000 residents) suffered a catastrophic fire that:</a:t>
            </a:r>
          </a:p>
          <a:p>
            <a:pPr lvl="1">
              <a:buSzPct val="100000"/>
              <a:buFont typeface="Courier New" pitchFamily="49" charset="0"/>
              <a:buChar char="o"/>
            </a:pPr>
            <a:r>
              <a:rPr lang="en-US" sz="2200" dirty="0" smtClean="0">
                <a:latin typeface="Calibri" pitchFamily="34" charset="0"/>
              </a:rPr>
              <a:t>Destroyed the elementary school and high school and support facilities, including most of the teacher housing.  A total of 24 teachers and staff lost household and personal belongings.  Approximately 400+ students were to begin school in three weeks. </a:t>
            </a:r>
          </a:p>
          <a:p>
            <a:pPr lvl="1">
              <a:buSzPct val="100000"/>
              <a:buFont typeface="Courier New" pitchFamily="49" charset="0"/>
              <a:buChar char="o"/>
            </a:pPr>
            <a:r>
              <a:rPr lang="en-US" sz="2200" dirty="0" smtClean="0">
                <a:latin typeface="Calibri" pitchFamily="34" charset="0"/>
              </a:rPr>
              <a:t>Destroyed 14 private homes that housed 17 families consisting of 66 residents.  There were approximately 240 homes in the community.</a:t>
            </a:r>
          </a:p>
          <a:p>
            <a:pPr lvl="1">
              <a:buSzPct val="100000"/>
              <a:buFont typeface="Courier New" pitchFamily="49" charset="0"/>
              <a:buChar char="o"/>
            </a:pPr>
            <a:r>
              <a:rPr lang="en-US" sz="2200" dirty="0" smtClean="0">
                <a:latin typeface="Calibri" pitchFamily="34" charset="0"/>
              </a:rPr>
              <a:t>Damaged or destroyed several fuel tanks at a nearby tank farm. </a:t>
            </a:r>
          </a:p>
          <a:p>
            <a:pPr lvl="1">
              <a:buSzPct val="100000"/>
              <a:buFont typeface="Courier New" pitchFamily="49" charset="0"/>
              <a:buChar char="o"/>
            </a:pPr>
            <a:r>
              <a:rPr lang="en-US" sz="2200" dirty="0" smtClean="0">
                <a:latin typeface="Calibri" pitchFamily="34" charset="0"/>
              </a:rPr>
              <a:t>Destroyed power lines in and around the school.</a:t>
            </a:r>
          </a:p>
          <a:p>
            <a:pPr lvl="1">
              <a:buSzPct val="100000"/>
              <a:buFont typeface="Courier New" pitchFamily="49" charset="0"/>
              <a:buChar char="o"/>
            </a:pPr>
            <a:r>
              <a:rPr lang="en-US" sz="2200" dirty="0" smtClean="0">
                <a:latin typeface="Calibri" pitchFamily="34" charset="0"/>
              </a:rPr>
              <a:t> Destroyed the local ANICA village store and storage buildings.</a:t>
            </a:r>
          </a:p>
          <a:p>
            <a:pPr lvl="1">
              <a:buSzPct val="100000"/>
              <a:buFont typeface="Courier New" pitchFamily="49" charset="0"/>
              <a:buChar char="o"/>
            </a:pPr>
            <a:r>
              <a:rPr lang="en-US" sz="2200" dirty="0" smtClean="0">
                <a:latin typeface="Calibri" pitchFamily="34" charset="0"/>
              </a:rPr>
              <a:t>Required the long-term care, shelter and feeding of several residents</a:t>
            </a:r>
            <a:endParaRPr lang="en-US" dirty="0"/>
          </a:p>
        </p:txBody>
      </p:sp>
      <p:sp>
        <p:nvSpPr>
          <p:cNvPr id="4" name="Slide Number Placeholder 3"/>
          <p:cNvSpPr>
            <a:spLocks noGrp="1"/>
          </p:cNvSpPr>
          <p:nvPr>
            <p:ph type="sldNum" sz="quarter" idx="10"/>
          </p:nvPr>
        </p:nvSpPr>
        <p:spPr/>
        <p:txBody>
          <a:bodyPr/>
          <a:lstStyle/>
          <a:p>
            <a:fld id="{325A1AAB-1D74-47A2-80FD-3625AAD41817}" type="slidenum">
              <a:rPr lang="en-US" smtClean="0"/>
              <a:pPr/>
              <a:t>13</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a:buSzPct val="100000"/>
              <a:buFont typeface="Arial" pitchFamily="34" charset="0"/>
              <a:buChar char="•"/>
            </a:pPr>
            <a:r>
              <a:rPr lang="en-US" sz="2200" dirty="0" smtClean="0">
                <a:latin typeface="Calibri" pitchFamily="34" charset="0"/>
              </a:rPr>
              <a:t>Beginning May 4 and continuing for several days, the City of Eagle and adjacent Native Village of Eagle (approx. 200 residents combined) suffered a catastrophic ice jam flood that:</a:t>
            </a:r>
          </a:p>
          <a:p>
            <a:pPr lvl="1">
              <a:buSzPct val="100000"/>
              <a:buFont typeface="Courier New" pitchFamily="49" charset="0"/>
              <a:buChar char="o"/>
            </a:pPr>
            <a:r>
              <a:rPr lang="en-US" sz="2000" dirty="0" smtClean="0">
                <a:latin typeface="Calibri" pitchFamily="34" charset="0"/>
              </a:rPr>
              <a:t>Destroyed the majority of homes in the older portion of the Native village</a:t>
            </a:r>
          </a:p>
          <a:p>
            <a:pPr lvl="1">
              <a:buSzPct val="100000"/>
              <a:buFont typeface="Courier New" pitchFamily="49" charset="0"/>
              <a:buChar char="o"/>
            </a:pPr>
            <a:r>
              <a:rPr lang="en-US" sz="2000" dirty="0" smtClean="0">
                <a:latin typeface="Calibri" pitchFamily="34" charset="0"/>
              </a:rPr>
              <a:t>Inundated and severely damaged or destroyed the business district and several homes along the city shoreline</a:t>
            </a:r>
          </a:p>
          <a:p>
            <a:pPr lvl="1">
              <a:buSzPct val="100000"/>
              <a:buFont typeface="Courier New" pitchFamily="49" charset="0"/>
              <a:buChar char="o"/>
            </a:pPr>
            <a:r>
              <a:rPr lang="en-US" sz="2000" dirty="0" smtClean="0">
                <a:latin typeface="Calibri" pitchFamily="34" charset="0"/>
              </a:rPr>
              <a:t>Inundated and damaged several city streets and airport access road and blocked the road connecting the two communities with ice blocks and flood-related debris requiring construction of a temporary by-pass road</a:t>
            </a:r>
          </a:p>
          <a:p>
            <a:pPr lvl="1">
              <a:buSzPct val="100000"/>
              <a:buFont typeface="Courier New" pitchFamily="49" charset="0"/>
              <a:buChar char="o"/>
            </a:pPr>
            <a:r>
              <a:rPr lang="en-US" sz="2000" dirty="0" smtClean="0">
                <a:latin typeface="Calibri" pitchFamily="34" charset="0"/>
              </a:rPr>
              <a:t>Contaminated the city well</a:t>
            </a:r>
          </a:p>
          <a:p>
            <a:pPr lvl="1">
              <a:buSzPct val="100000"/>
              <a:buFont typeface="Courier New" pitchFamily="49" charset="0"/>
              <a:buChar char="o"/>
            </a:pPr>
            <a:r>
              <a:rPr lang="en-US" sz="2000" dirty="0" smtClean="0">
                <a:latin typeface="Calibri" pitchFamily="34" charset="0"/>
              </a:rPr>
              <a:t>Disrupted power to the village requiring temporary and emergency measures</a:t>
            </a:r>
          </a:p>
          <a:p>
            <a:pPr lvl="1">
              <a:buSzPct val="100000"/>
              <a:buFont typeface="Courier New" pitchFamily="49" charset="0"/>
              <a:buChar char="o"/>
            </a:pPr>
            <a:r>
              <a:rPr lang="en-US" sz="2000" dirty="0" smtClean="0">
                <a:latin typeface="Calibri" pitchFamily="34" charset="0"/>
              </a:rPr>
              <a:t>Deposited debris and caused fuel tank spills throughout the communities</a:t>
            </a:r>
          </a:p>
          <a:p>
            <a:pPr lvl="1">
              <a:buSzPct val="100000"/>
              <a:buFont typeface="Courier New" pitchFamily="49" charset="0"/>
              <a:buChar char="o"/>
            </a:pPr>
            <a:r>
              <a:rPr lang="en-US" sz="2000" dirty="0" smtClean="0">
                <a:latin typeface="Calibri" pitchFamily="34" charset="0"/>
              </a:rPr>
              <a:t>Required the evacuation, shelter, and feeding of many city and village residents to the city school.</a:t>
            </a:r>
          </a:p>
          <a:p>
            <a:pPr lvl="1">
              <a:buSzPct val="100000"/>
              <a:buFont typeface="Courier New" pitchFamily="49" charset="0"/>
              <a:buChar char="o"/>
            </a:pPr>
            <a:r>
              <a:rPr lang="en-US" sz="2000" dirty="0" smtClean="0">
                <a:latin typeface="Calibri" pitchFamily="34" charset="0"/>
              </a:rPr>
              <a:t>Required extensive search and rescue efforts for residents outside city/village limits.</a:t>
            </a:r>
          </a:p>
        </p:txBody>
      </p:sp>
      <p:sp>
        <p:nvSpPr>
          <p:cNvPr id="4" name="Slide Number Placeholder 3"/>
          <p:cNvSpPr>
            <a:spLocks noGrp="1"/>
          </p:cNvSpPr>
          <p:nvPr>
            <p:ph type="sldNum" sz="quarter" idx="10"/>
          </p:nvPr>
        </p:nvSpPr>
        <p:spPr/>
        <p:txBody>
          <a:bodyPr/>
          <a:lstStyle/>
          <a:p>
            <a:fld id="{325A1AAB-1D74-47A2-80FD-3625AAD41817}" type="slidenum">
              <a:rPr lang="en-US" smtClean="0"/>
              <a:pPr/>
              <a:t>15</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BB2F0CA-4C8F-4F0C-B4E8-AF064CD78818}" type="datetimeFigureOut">
              <a:rPr lang="en-US" smtClean="0"/>
              <a:pPr/>
              <a:t>9/19/2011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F3002E6-444A-4C99-89A6-1138079C4D1E}"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B2F0CA-4C8F-4F0C-B4E8-AF064CD78818}" type="datetimeFigureOut">
              <a:rPr lang="en-US" smtClean="0"/>
              <a:pPr/>
              <a:t>9/19/2011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F3002E6-444A-4C99-89A6-1138079C4D1E}"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B2F0CA-4C8F-4F0C-B4E8-AF064CD78818}" type="datetimeFigureOut">
              <a:rPr lang="en-US" smtClean="0"/>
              <a:pPr/>
              <a:t>9/19/2011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F3002E6-444A-4C99-89A6-1138079C4D1E}"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B2F0CA-4C8F-4F0C-B4E8-AF064CD78818}" type="datetimeFigureOut">
              <a:rPr lang="en-US" smtClean="0"/>
              <a:pPr/>
              <a:t>9/19/2011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F3002E6-444A-4C99-89A6-1138079C4D1E}"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B2F0CA-4C8F-4F0C-B4E8-AF064CD78818}" type="datetimeFigureOut">
              <a:rPr lang="en-US" smtClean="0"/>
              <a:pPr/>
              <a:t>9/19/2011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F3002E6-444A-4C99-89A6-1138079C4D1E}"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BB2F0CA-4C8F-4F0C-B4E8-AF064CD78818}" type="datetimeFigureOut">
              <a:rPr lang="en-US" smtClean="0"/>
              <a:pPr/>
              <a:t>9/19/2011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3002E6-444A-4C99-89A6-1138079C4D1E}"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BB2F0CA-4C8F-4F0C-B4E8-AF064CD78818}" type="datetimeFigureOut">
              <a:rPr lang="en-US" smtClean="0"/>
              <a:pPr/>
              <a:t>9/19/2011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F3002E6-444A-4C99-89A6-1138079C4D1E}"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BB2F0CA-4C8F-4F0C-B4E8-AF064CD78818}" type="datetimeFigureOut">
              <a:rPr lang="en-US" smtClean="0"/>
              <a:pPr/>
              <a:t>9/19/2011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F3002E6-444A-4C99-89A6-1138079C4D1E}"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B2F0CA-4C8F-4F0C-B4E8-AF064CD78818}" type="datetimeFigureOut">
              <a:rPr lang="en-US" smtClean="0"/>
              <a:pPr/>
              <a:t>9/19/2011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F3002E6-444A-4C99-89A6-1138079C4D1E}"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B2F0CA-4C8F-4F0C-B4E8-AF064CD78818}" type="datetimeFigureOut">
              <a:rPr lang="en-US" smtClean="0"/>
              <a:pPr/>
              <a:t>9/19/2011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3002E6-444A-4C99-89A6-1138079C4D1E}"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B2F0CA-4C8F-4F0C-B4E8-AF064CD78818}" type="datetimeFigureOut">
              <a:rPr lang="en-US" smtClean="0"/>
              <a:pPr/>
              <a:t>9/19/2011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3002E6-444A-4C99-89A6-1138079C4D1E}"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B2F0CA-4C8F-4F0C-B4E8-AF064CD78818}" type="datetimeFigureOut">
              <a:rPr lang="en-US" smtClean="0"/>
              <a:pPr/>
              <a:t>9/19/2011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3002E6-444A-4C99-89A6-1138079C4D1E}"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upload.wikimedia.org/wikipedia/commons/4/4e/AlaskaQuake-FourthAve.jpg" TargetMode="External"/><Relationship Id="rId5" Type="http://schemas.openxmlformats.org/officeDocument/2006/relationships/image" Target="../media/image2.gif"/><Relationship Id="rId4" Type="http://schemas.openxmlformats.org/officeDocument/2006/relationships/hyperlink" Target="http://www.gi.alaska.edu/cgi-bin/gdftp/imageFolio.cgi?direct=1964_Alaska_Earthquake/Miscellaneous_Photos_-_MCL&amp;im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16.jpeg"/><Relationship Id="rId4" Type="http://schemas.openxmlformats.org/officeDocument/2006/relationships/image" Target="../media/image15.emf"/></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mailto:claude.denver@alaska.gov"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hyperlink" Target="mailto:George.coyle@alaska.gov"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81000"/>
            <a:ext cx="7848600" cy="1851025"/>
          </a:xfrm>
        </p:spPr>
        <p:txBody>
          <a:bodyPr>
            <a:normAutofit fontScale="90000"/>
          </a:bodyPr>
          <a:lstStyle/>
          <a:p>
            <a:r>
              <a:rPr lang="en-US" sz="3600" b="1" dirty="0" smtClean="0"/>
              <a:t>CHALLENGES IN DISASTER DEBRIS MANAGEMENT IN ALASKA</a:t>
            </a:r>
            <a:r>
              <a:rPr lang="en-US" dirty="0" smtClean="0"/>
              <a:t/>
            </a:r>
            <a:br>
              <a:rPr lang="en-US" dirty="0" smtClean="0"/>
            </a:br>
            <a:endParaRPr lang="en-US" dirty="0"/>
          </a:p>
        </p:txBody>
      </p:sp>
      <p:sp>
        <p:nvSpPr>
          <p:cNvPr id="3" name="Subtitle 2"/>
          <p:cNvSpPr>
            <a:spLocks noGrp="1"/>
          </p:cNvSpPr>
          <p:nvPr>
            <p:ph type="subTitle" idx="1"/>
          </p:nvPr>
        </p:nvSpPr>
        <p:spPr>
          <a:xfrm>
            <a:off x="4572000" y="5562600"/>
            <a:ext cx="3581400" cy="990600"/>
          </a:xfrm>
        </p:spPr>
        <p:txBody>
          <a:bodyPr>
            <a:normAutofit fontScale="62500" lnSpcReduction="20000"/>
          </a:bodyPr>
          <a:lstStyle/>
          <a:p>
            <a:pPr algn="l">
              <a:lnSpc>
                <a:spcPct val="90000"/>
              </a:lnSpc>
              <a:defRPr/>
            </a:pPr>
            <a:r>
              <a:rPr lang="en-US" dirty="0" smtClean="0">
                <a:solidFill>
                  <a:schemeClr val="tx1"/>
                </a:solidFill>
              </a:rPr>
              <a:t>Claude Denver and George Coyle</a:t>
            </a:r>
          </a:p>
          <a:p>
            <a:pPr algn="l">
              <a:lnSpc>
                <a:spcPct val="90000"/>
              </a:lnSpc>
              <a:defRPr/>
            </a:pPr>
            <a:r>
              <a:rPr lang="en-US" dirty="0" smtClean="0">
                <a:solidFill>
                  <a:schemeClr val="tx1"/>
                </a:solidFill>
              </a:rPr>
              <a:t>DHS&amp;EM Operations Section</a:t>
            </a:r>
          </a:p>
          <a:p>
            <a:pPr algn="l">
              <a:lnSpc>
                <a:spcPct val="90000"/>
              </a:lnSpc>
              <a:defRPr/>
            </a:pPr>
            <a:r>
              <a:rPr lang="en-US" dirty="0" smtClean="0">
                <a:solidFill>
                  <a:schemeClr val="tx1"/>
                </a:solidFill>
              </a:rPr>
              <a:t>October 6, 2011</a:t>
            </a:r>
          </a:p>
          <a:p>
            <a:endParaRPr lang="en-US" dirty="0"/>
          </a:p>
        </p:txBody>
      </p:sp>
      <p:pic>
        <p:nvPicPr>
          <p:cNvPr id="5" name="Picture 5" descr="State of Alaska Department of Military-s04540proof (2)"/>
          <p:cNvPicPr>
            <a:picLocks noChangeAspect="1" noChangeArrowheads="1"/>
          </p:cNvPicPr>
          <p:nvPr/>
        </p:nvPicPr>
        <p:blipFill>
          <a:blip r:embed="rId3" cstate="print"/>
          <a:srcRect/>
          <a:stretch>
            <a:fillRect/>
          </a:stretch>
        </p:blipFill>
        <p:spPr bwMode="auto">
          <a:xfrm>
            <a:off x="228600" y="5334000"/>
            <a:ext cx="2438400" cy="1387582"/>
          </a:xfrm>
          <a:prstGeom prst="rect">
            <a:avLst/>
          </a:prstGeom>
          <a:noFill/>
          <a:ln w="9525">
            <a:noFill/>
            <a:miter lim="800000"/>
            <a:headEnd/>
            <a:tailEnd/>
          </a:ln>
        </p:spPr>
      </p:pic>
      <p:pic>
        <p:nvPicPr>
          <p:cNvPr id="33796" name="Picture 4" descr="MCL_007.jpg">
            <a:hlinkClick r:id="rId4"/>
          </p:cNvPr>
          <p:cNvPicPr>
            <a:picLocks noChangeAspect="1" noChangeArrowheads="1"/>
          </p:cNvPicPr>
          <p:nvPr/>
        </p:nvPicPr>
        <p:blipFill>
          <a:blip r:embed="rId5"/>
          <a:srcRect/>
          <a:stretch>
            <a:fillRect/>
          </a:stretch>
        </p:blipFill>
        <p:spPr bwMode="auto">
          <a:xfrm>
            <a:off x="228600" y="381001"/>
            <a:ext cx="8305800" cy="1143000"/>
          </a:xfrm>
          <a:prstGeom prst="rect">
            <a:avLst/>
          </a:prstGeom>
          <a:noFill/>
        </p:spPr>
      </p:pic>
      <p:pic>
        <p:nvPicPr>
          <p:cNvPr id="33802" name="Picture 10" descr="File:AlaskaQuake-FourthAve.jpg">
            <a:hlinkClick r:id="rId6"/>
          </p:cNvPr>
          <p:cNvPicPr>
            <a:picLocks noChangeAspect="1" noChangeArrowheads="1"/>
          </p:cNvPicPr>
          <p:nvPr/>
        </p:nvPicPr>
        <p:blipFill>
          <a:blip r:embed="rId7" cstate="print"/>
          <a:srcRect/>
          <a:stretch>
            <a:fillRect/>
          </a:stretch>
        </p:blipFill>
        <p:spPr bwMode="auto">
          <a:xfrm>
            <a:off x="2362200" y="1752600"/>
            <a:ext cx="4267200" cy="32866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400" dirty="0" smtClean="0">
                <a:latin typeface="Calibri" pitchFamily="34" charset="0"/>
              </a:rPr>
              <a:t>1964 Good Friday Earthquake</a:t>
            </a:r>
            <a:endParaRPr lang="en-US" dirty="0"/>
          </a:p>
        </p:txBody>
      </p:sp>
      <p:sp>
        <p:nvSpPr>
          <p:cNvPr id="11" name="Content Placeholder 2"/>
          <p:cNvSpPr txBox="1">
            <a:spLocks noGrp="1"/>
          </p:cNvSpPr>
          <p:nvPr>
            <p:ph sz="half" idx="1"/>
          </p:nvPr>
        </p:nvSpPr>
        <p:spPr>
          <a:xfrm>
            <a:off x="457200" y="1524000"/>
            <a:ext cx="4953000" cy="5029200"/>
          </a:xfrm>
          <a:prstGeom prst="rect">
            <a:avLst/>
          </a:prstGeom>
        </p:spPr>
        <p:txBody>
          <a:bodyPr vert="horz" lIns="91440" tIns="45720" rIns="91440" bIns="45720" rtlCol="0">
            <a:noAutofit/>
          </a:bodyPr>
          <a:lstStyle/>
          <a:p>
            <a:pPr marL="285750" indent="-285750"/>
            <a:r>
              <a:rPr lang="en-US" sz="2200" dirty="0" smtClean="0"/>
              <a:t>Property damage was estimated at over $310 million ($2.12 billion in current U.S. dollars).</a:t>
            </a:r>
          </a:p>
          <a:p>
            <a:pPr marL="285750" indent="-285750">
              <a:spcBef>
                <a:spcPct val="20000"/>
              </a:spcBef>
              <a:buFont typeface="Arial" pitchFamily="34" charset="0"/>
              <a:buChar char="•"/>
            </a:pPr>
            <a:r>
              <a:rPr lang="en-US" sz="2200" dirty="0" smtClean="0"/>
              <a:t>Recovery pushed by the </a:t>
            </a:r>
            <a:r>
              <a:rPr lang="en-US" sz="2200" dirty="0" smtClean="0"/>
              <a:t>President</a:t>
            </a:r>
            <a:r>
              <a:rPr lang="en-US" sz="2200" dirty="0" smtClean="0"/>
              <a:t> </a:t>
            </a:r>
            <a:r>
              <a:rPr lang="en-US" sz="2200" dirty="0" smtClean="0"/>
              <a:t>who empowered a powerful, yet temporary results-driven, anti-red tape, entity.</a:t>
            </a:r>
          </a:p>
          <a:p>
            <a:pPr marL="285750" indent="-285750"/>
            <a:r>
              <a:rPr lang="en-US" sz="2200" dirty="0" smtClean="0"/>
              <a:t>The U.S. Army Corps of Engineers spent $110 million dollars (1964 dollars) rebuilding roads and clearing debris in Alaska. </a:t>
            </a:r>
            <a:endParaRPr kumimoji="0" lang="en-US" sz="2200" b="0" i="0" u="none" strike="noStrike" kern="1200" cap="none" spc="0" normalizeH="0" noProof="0" dirty="0" smtClean="0">
              <a:ln>
                <a:noFill/>
              </a:ln>
              <a:effectLst/>
              <a:uLnTx/>
              <a:uFillTx/>
              <a:latin typeface="+mn-lt"/>
              <a:ea typeface="+mn-ea"/>
              <a:cs typeface="+mn-cs"/>
            </a:endParaRPr>
          </a:p>
          <a:p>
            <a:pPr marL="285750" indent="-285750">
              <a:spcBef>
                <a:spcPct val="20000"/>
              </a:spcBef>
              <a:buFont typeface="Arial" pitchFamily="34" charset="0"/>
              <a:buChar char="•"/>
            </a:pPr>
            <a:r>
              <a:rPr lang="en-US" sz="2200" baseline="0" dirty="0" smtClean="0"/>
              <a:t>In Anchorage,</a:t>
            </a:r>
            <a:r>
              <a:rPr lang="en-US" sz="2200" dirty="0" smtClean="0"/>
              <a:t> there were a few </a:t>
            </a:r>
            <a:r>
              <a:rPr lang="en-US" sz="2200" baseline="0" dirty="0" smtClean="0"/>
              <a:t>Informal</a:t>
            </a:r>
            <a:r>
              <a:rPr lang="en-US" sz="2200" dirty="0" smtClean="0"/>
              <a:t> waste dumps to handle derelict vehicles and disaster debris.</a:t>
            </a:r>
          </a:p>
          <a:p>
            <a:pPr marL="285750" indent="-285750">
              <a:spcBef>
                <a:spcPct val="20000"/>
              </a:spcBef>
              <a:buFont typeface="Arial" pitchFamily="34" charset="0"/>
              <a:buChar char="•"/>
            </a:pPr>
            <a:endParaRPr kumimoji="0" lang="en-US" sz="2200" b="0" i="0" u="none" strike="noStrike" kern="1200" cap="none" spc="0" normalizeH="0" baseline="0" noProof="0" dirty="0" smtClean="0">
              <a:ln>
                <a:noFill/>
              </a:ln>
              <a:solidFill>
                <a:srgbClr val="FF0000"/>
              </a:solidFill>
              <a:effectLst/>
              <a:uLnTx/>
              <a:uFillTx/>
              <a:latin typeface="+mn-lt"/>
              <a:ea typeface="+mn-ea"/>
              <a:cs typeface="+mn-cs"/>
            </a:endParaRPr>
          </a:p>
        </p:txBody>
      </p:sp>
      <p:pic>
        <p:nvPicPr>
          <p:cNvPr id="10" name="Picture 17" descr="4thavenueanchorage"/>
          <p:cNvPicPr>
            <a:picLocks noGrp="1" noChangeAspect="1" noChangeArrowheads="1"/>
          </p:cNvPicPr>
          <p:nvPr>
            <p:ph sz="half" idx="2"/>
          </p:nvPr>
        </p:nvPicPr>
        <p:blipFill>
          <a:blip r:embed="rId3" cstate="print"/>
          <a:srcRect/>
          <a:stretch>
            <a:fillRect/>
          </a:stretch>
        </p:blipFill>
        <p:spPr>
          <a:xfrm>
            <a:off x="5562600" y="1676400"/>
            <a:ext cx="3276600" cy="24395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Picture 13" descr="Kodiakwaterfront"/>
          <p:cNvPicPr>
            <a:picLocks noChangeAspect="1" noChangeArrowheads="1"/>
          </p:cNvPicPr>
          <p:nvPr/>
        </p:nvPicPr>
        <p:blipFill>
          <a:blip r:embed="rId4" cstate="print"/>
          <a:srcRect/>
          <a:stretch>
            <a:fillRect/>
          </a:stretch>
        </p:blipFill>
        <p:spPr>
          <a:xfrm>
            <a:off x="5486400" y="4343400"/>
            <a:ext cx="3352800" cy="2286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400" dirty="0" smtClean="0">
                <a:latin typeface="Calibri" pitchFamily="34" charset="0"/>
              </a:rPr>
              <a:t>2005 West Coast Storm</a:t>
            </a:r>
            <a:endParaRPr lang="en-US" dirty="0"/>
          </a:p>
        </p:txBody>
      </p:sp>
      <p:sp>
        <p:nvSpPr>
          <p:cNvPr id="11" name="Content Placeholder 2"/>
          <p:cNvSpPr txBox="1">
            <a:spLocks noGrp="1"/>
          </p:cNvSpPr>
          <p:nvPr>
            <p:ph sz="half" idx="1"/>
          </p:nvPr>
        </p:nvSpPr>
        <p:spPr>
          <a:xfrm>
            <a:off x="457200" y="1524000"/>
            <a:ext cx="4495800" cy="4373563"/>
          </a:xfrm>
          <a:prstGeom prst="rect">
            <a:avLst/>
          </a:prstGeom>
        </p:spPr>
        <p:txBody>
          <a:bodyPr vert="horz" lIns="91440" tIns="45720" rIns="91440" bIns="45720" rtlCol="0">
            <a:normAutofit/>
          </a:bodyPr>
          <a:lstStyle/>
          <a:p>
            <a:pPr marL="285750" indent="-285750">
              <a:spcBef>
                <a:spcPct val="20000"/>
              </a:spcBef>
              <a:buFont typeface="Arial" pitchFamily="34" charset="0"/>
              <a:buChar cha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Agency coordination</a:t>
            </a:r>
            <a:r>
              <a:rPr kumimoji="0" lang="en-US" sz="2400" b="0" i="0" u="none" strike="noStrike" kern="1200" cap="none" spc="0" normalizeH="0" noProof="0" dirty="0" smtClean="0">
                <a:ln>
                  <a:noFill/>
                </a:ln>
                <a:solidFill>
                  <a:schemeClr val="tx1"/>
                </a:solidFill>
                <a:effectLst/>
                <a:uLnTx/>
                <a:uFillTx/>
                <a:latin typeface="+mn-lt"/>
                <a:ea typeface="+mn-ea"/>
                <a:cs typeface="+mn-cs"/>
              </a:rPr>
              <a:t> with DEC and others.</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285750" indent="-285750">
              <a:spcBef>
                <a:spcPct val="20000"/>
              </a:spcBef>
              <a:buFont typeface="Arial" pitchFamily="34" charset="0"/>
              <a:buChar cha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Haz</a:t>
            </a:r>
            <a:r>
              <a:rPr lang="en-US" sz="2400" dirty="0" smtClean="0"/>
              <a:t>-</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Mat Management </a:t>
            </a:r>
          </a:p>
          <a:p>
            <a:pPr marL="285750" indent="-285750">
              <a:spcBef>
                <a:spcPct val="20000"/>
              </a:spcBef>
              <a:buFont typeface="Arial" pitchFamily="34" charset="0"/>
              <a:buChar char="•"/>
            </a:pPr>
            <a:r>
              <a:rPr lang="en-US" sz="2400" dirty="0" smtClean="0"/>
              <a:t>Landfill not a good option</a:t>
            </a:r>
          </a:p>
          <a:p>
            <a:pPr marL="285750" indent="-285750">
              <a:spcBef>
                <a:spcPct val="20000"/>
              </a:spcBef>
              <a:buFont typeface="Arial" pitchFamily="34" charset="0"/>
              <a:buChar char="•"/>
            </a:pPr>
            <a:r>
              <a:rPr lang="en-US" sz="2400" dirty="0" smtClean="0"/>
              <a:t>Woody debris was used by residents for home heating</a:t>
            </a:r>
          </a:p>
          <a:p>
            <a:pPr marL="285750" indent="-285750">
              <a:spcBef>
                <a:spcPct val="20000"/>
              </a:spcBef>
              <a:buFont typeface="Arial" pitchFamily="34" charset="0"/>
              <a:buChar char="•"/>
            </a:pPr>
            <a:r>
              <a:rPr lang="en-US" sz="2400" dirty="0" smtClean="0"/>
              <a:t>Local debris management challenges</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7" name="Picture 2"/>
          <p:cNvPicPr>
            <a:picLocks noGrp="1" noChangeAspect="1" noChangeArrowheads="1"/>
          </p:cNvPicPr>
          <p:nvPr>
            <p:ph sz="half" idx="2"/>
          </p:nvPr>
        </p:nvPicPr>
        <p:blipFill>
          <a:blip r:embed="rId3" cstate="print"/>
          <a:srcRect/>
          <a:stretch>
            <a:fillRect/>
          </a:stretch>
        </p:blipFill>
        <p:spPr bwMode="auto">
          <a:xfrm>
            <a:off x="5257800" y="1676400"/>
            <a:ext cx="3581400" cy="2514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218" name="Picture 8" descr="Hooper Bay Fire 8-20-06 062"/>
          <p:cNvPicPr>
            <a:picLocks noChangeAspect="1" noChangeArrowheads="1"/>
          </p:cNvPicPr>
          <p:nvPr/>
        </p:nvPicPr>
        <p:blipFill>
          <a:blip r:embed="rId4" cstate="print"/>
          <a:srcRect/>
          <a:stretch>
            <a:fillRect/>
          </a:stretch>
        </p:blipFill>
        <p:spPr bwMode="auto">
          <a:xfrm>
            <a:off x="5257800" y="4419600"/>
            <a:ext cx="3619500" cy="23145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2006 Hooper Bay Fire</a:t>
            </a:r>
            <a:endParaRPr lang="en-US" dirty="0"/>
          </a:p>
        </p:txBody>
      </p:sp>
      <p:sp>
        <p:nvSpPr>
          <p:cNvPr id="3" name="Content Placeholder 2"/>
          <p:cNvSpPr>
            <a:spLocks noGrp="1"/>
          </p:cNvSpPr>
          <p:nvPr>
            <p:ph sz="half" idx="1"/>
          </p:nvPr>
        </p:nvSpPr>
        <p:spPr>
          <a:xfrm>
            <a:off x="304800" y="1447800"/>
            <a:ext cx="4191000" cy="4525963"/>
          </a:xfrm>
        </p:spPr>
        <p:txBody>
          <a:bodyPr>
            <a:noAutofit/>
          </a:bodyPr>
          <a:lstStyle/>
          <a:p>
            <a:r>
              <a:rPr lang="en-US" sz="2400" dirty="0" smtClean="0"/>
              <a:t>Agency conflict on debris disposal</a:t>
            </a:r>
          </a:p>
          <a:p>
            <a:r>
              <a:rPr lang="en-US" sz="2400" dirty="0" smtClean="0"/>
              <a:t>State Historic Preservation Office </a:t>
            </a:r>
            <a:r>
              <a:rPr lang="en-US" sz="2400" dirty="0" smtClean="0"/>
              <a:t>considerations</a:t>
            </a:r>
          </a:p>
          <a:p>
            <a:r>
              <a:rPr lang="en-US" sz="2400" dirty="0" smtClean="0"/>
              <a:t>Haz-Mat Management</a:t>
            </a:r>
          </a:p>
          <a:p>
            <a:r>
              <a:rPr lang="en-US" sz="2400" dirty="0" smtClean="0"/>
              <a:t>Recycling and reuse issues</a:t>
            </a:r>
          </a:p>
          <a:p>
            <a:r>
              <a:rPr lang="en-US" sz="2400" dirty="0" smtClean="0"/>
              <a:t>Crime scene</a:t>
            </a:r>
          </a:p>
          <a:p>
            <a:r>
              <a:rPr lang="en-US" sz="2400" dirty="0" smtClean="0"/>
              <a:t>Barge use</a:t>
            </a:r>
          </a:p>
          <a:p>
            <a:r>
              <a:rPr lang="en-US" sz="2400" dirty="0" smtClean="0"/>
              <a:t>Lack of available landfill space</a:t>
            </a:r>
          </a:p>
          <a:p>
            <a:r>
              <a:rPr lang="en-US" sz="2400" dirty="0" smtClean="0"/>
              <a:t>Not in my back yard!</a:t>
            </a:r>
            <a:endParaRPr lang="en-US" sz="2400" dirty="0" smtClean="0"/>
          </a:p>
        </p:txBody>
      </p:sp>
      <p:pic>
        <p:nvPicPr>
          <p:cNvPr id="5" name="Picture 3" descr="X:\Events\_Federal Disaster Folders\Closed Disasters\DR-1666 06 Hooper Bay Fire\Photos\Claude Denver Field Photos\Hooper Bay Photos 8-21-06\Hooper Bay Fire 8-21-06 054.jpg"/>
          <p:cNvPicPr>
            <a:picLocks noGrp="1" noChangeAspect="1" noChangeArrowheads="1"/>
          </p:cNvPicPr>
          <p:nvPr>
            <p:ph sz="half" idx="2"/>
          </p:nvPr>
        </p:nvPicPr>
        <p:blipFill>
          <a:blip r:embed="rId3" cstate="print"/>
          <a:srcRect/>
          <a:stretch>
            <a:fillRect/>
          </a:stretch>
        </p:blipFill>
        <p:spPr bwMode="auto">
          <a:xfrm>
            <a:off x="4572000" y="1676400"/>
            <a:ext cx="4173025" cy="2971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400" dirty="0" smtClean="0">
                <a:latin typeface="Calibri" pitchFamily="34" charset="0"/>
              </a:rPr>
              <a:t>2006 Hooper Bay Fire</a:t>
            </a:r>
            <a:endParaRPr lang="en-US" dirty="0"/>
          </a:p>
        </p:txBody>
      </p:sp>
      <p:pic>
        <p:nvPicPr>
          <p:cNvPr id="1026" name="Picture 2" descr="X:\Events\_Federal Disaster Folders\Closed Disasters\DR-1666 06 Hooper Bay Fire\Photos\Maps_Photos_jonel\school_HOOPER_B62.JPG"/>
          <p:cNvPicPr>
            <a:picLocks noGrp="1" noChangeAspect="1" noChangeArrowheads="1"/>
          </p:cNvPicPr>
          <p:nvPr>
            <p:ph sz="half" idx="1"/>
          </p:nvPr>
        </p:nvPicPr>
        <p:blipFill>
          <a:blip r:embed="rId3" cstate="print"/>
          <a:srcRect/>
          <a:stretch>
            <a:fillRect/>
          </a:stretch>
        </p:blipFill>
        <p:spPr bwMode="auto">
          <a:xfrm>
            <a:off x="381000" y="1371601"/>
            <a:ext cx="4114800" cy="2590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Content Placeholder 9"/>
          <p:cNvPicPr>
            <a:picLocks noGrp="1"/>
          </p:cNvPicPr>
          <p:nvPr>
            <p:ph sz="half" idx="2"/>
          </p:nvPr>
        </p:nvPicPr>
        <p:blipFill>
          <a:blip r:embed="rId4" cstate="print"/>
          <a:stretch>
            <a:fillRect/>
          </a:stretch>
        </p:blipFill>
        <p:spPr bwMode="auto">
          <a:xfrm>
            <a:off x="4724400" y="1371600"/>
            <a:ext cx="3962400" cy="5257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27" name="Picture 3" descr="X:\Events\_Federal Disaster Folders\Closed Disasters\DR-1666 06 Hooper Bay Fire\Photos\Claude Denver Field Photos\Claude Denver Photos 8-14-06\Hooper Bay Fire 8-14-06 029.jpg"/>
          <p:cNvPicPr>
            <a:picLocks noChangeAspect="1" noChangeArrowheads="1"/>
          </p:cNvPicPr>
          <p:nvPr/>
        </p:nvPicPr>
        <p:blipFill>
          <a:blip r:embed="rId5" cstate="print"/>
          <a:srcRect/>
          <a:stretch>
            <a:fillRect/>
          </a:stretch>
        </p:blipFill>
        <p:spPr bwMode="auto">
          <a:xfrm>
            <a:off x="381000" y="4191000"/>
            <a:ext cx="4114800" cy="24431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p:cNvSpPr txBox="1"/>
          <p:nvPr/>
        </p:nvSpPr>
        <p:spPr>
          <a:xfrm>
            <a:off x="381000" y="1371600"/>
            <a:ext cx="864339" cy="369332"/>
          </a:xfrm>
          <a:prstGeom prst="rect">
            <a:avLst/>
          </a:prstGeom>
          <a:noFill/>
        </p:spPr>
        <p:txBody>
          <a:bodyPr wrap="none" rtlCol="0">
            <a:spAutoFit/>
          </a:bodyPr>
          <a:lstStyle/>
          <a:p>
            <a:r>
              <a:rPr lang="en-US" dirty="0" smtClean="0">
                <a:latin typeface="Arial" pitchFamily="34" charset="0"/>
                <a:cs typeface="Arial" pitchFamily="34" charset="0"/>
              </a:rPr>
              <a:t>Before</a:t>
            </a:r>
            <a:endParaRPr lang="en-US" dirty="0">
              <a:latin typeface="Arial" pitchFamily="34" charset="0"/>
              <a:cs typeface="Arial" pitchFamily="34" charset="0"/>
            </a:endParaRPr>
          </a:p>
        </p:txBody>
      </p:sp>
      <p:sp>
        <p:nvSpPr>
          <p:cNvPr id="7" name="TextBox 6"/>
          <p:cNvSpPr txBox="1"/>
          <p:nvPr/>
        </p:nvSpPr>
        <p:spPr>
          <a:xfrm>
            <a:off x="381000" y="4191000"/>
            <a:ext cx="671979" cy="369332"/>
          </a:xfrm>
          <a:prstGeom prst="rect">
            <a:avLst/>
          </a:prstGeom>
          <a:noFill/>
        </p:spPr>
        <p:txBody>
          <a:bodyPr wrap="none" rtlCol="0">
            <a:spAutoFit/>
          </a:bodyPr>
          <a:lstStyle/>
          <a:p>
            <a:r>
              <a:rPr lang="en-US" dirty="0" smtClean="0">
                <a:latin typeface="Arial" pitchFamily="34" charset="0"/>
                <a:cs typeface="Arial" pitchFamily="34" charset="0"/>
              </a:rPr>
              <a:t>After</a:t>
            </a:r>
            <a:endParaRPr lang="en-US" dirty="0">
              <a:latin typeface="Arial" pitchFamily="34" charset="0"/>
              <a:cs typeface="Arial"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2007 Kenai River Flood</a:t>
            </a:r>
            <a:endParaRPr lang="en-US" dirty="0"/>
          </a:p>
        </p:txBody>
      </p:sp>
      <p:sp>
        <p:nvSpPr>
          <p:cNvPr id="3" name="Content Placeholder 2"/>
          <p:cNvSpPr>
            <a:spLocks noGrp="1"/>
          </p:cNvSpPr>
          <p:nvPr>
            <p:ph sz="half" idx="1"/>
          </p:nvPr>
        </p:nvSpPr>
        <p:spPr>
          <a:xfrm>
            <a:off x="304800" y="1600200"/>
            <a:ext cx="4191000" cy="4525963"/>
          </a:xfrm>
        </p:spPr>
        <p:txBody>
          <a:bodyPr>
            <a:normAutofit/>
          </a:bodyPr>
          <a:lstStyle/>
          <a:p>
            <a:r>
              <a:rPr lang="en-US" sz="2400" dirty="0" smtClean="0"/>
              <a:t>Well established permitting entity available in community to guide removal/restoration efforts</a:t>
            </a:r>
          </a:p>
          <a:p>
            <a:r>
              <a:rPr lang="en-US" sz="2400" dirty="0" smtClean="0"/>
              <a:t>Recycling and reuse issues – lots of recyclable material here</a:t>
            </a:r>
          </a:p>
          <a:p>
            <a:r>
              <a:rPr lang="en-US" sz="2400" dirty="0" smtClean="0"/>
              <a:t>Seasonal issues created some problems</a:t>
            </a:r>
          </a:p>
        </p:txBody>
      </p:sp>
      <p:pic>
        <p:nvPicPr>
          <p:cNvPr id="10242" name="Picture 2" descr="X:\Events\_State Disaster Folders\Open Disasters\AK-07-223 07 Jan Kenai River Flood\Photos\DOT&amp;PF Photos\Kenai River Flood 1-27-07 0.jpg"/>
          <p:cNvPicPr>
            <a:picLocks noGrp="1" noChangeAspect="1" noChangeArrowheads="1"/>
          </p:cNvPicPr>
          <p:nvPr>
            <p:ph sz="half" idx="2"/>
          </p:nvPr>
        </p:nvPicPr>
        <p:blipFill>
          <a:blip r:embed="rId2" cstate="print"/>
          <a:srcRect/>
          <a:stretch>
            <a:fillRect/>
          </a:stretch>
        </p:blipFill>
        <p:spPr bwMode="auto">
          <a:xfrm>
            <a:off x="4724400" y="1676400"/>
            <a:ext cx="4038600" cy="30289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400" dirty="0" smtClean="0">
                <a:latin typeface="Calibri" pitchFamily="34" charset="0"/>
              </a:rPr>
              <a:t>2009 Spring Flood - Eagle</a:t>
            </a:r>
            <a:endParaRPr lang="en-US" dirty="0"/>
          </a:p>
        </p:txBody>
      </p:sp>
      <p:pic>
        <p:nvPicPr>
          <p:cNvPr id="6146" name="Picture 2" descr="X:\Operations\Response\River Watch\River Watch 2009\Photos\Eagle 09\River Watch 2009 - Upper Yukon 5-8-09P5080019.JPG"/>
          <p:cNvPicPr>
            <a:picLocks noGrp="1" noChangeAspect="1" noChangeArrowheads="1"/>
          </p:cNvPicPr>
          <p:nvPr>
            <p:ph sz="half" idx="1"/>
          </p:nvPr>
        </p:nvPicPr>
        <p:blipFill>
          <a:blip r:embed="rId3" cstate="print"/>
          <a:stretch>
            <a:fillRect/>
          </a:stretch>
        </p:blipFill>
        <p:spPr bwMode="auto">
          <a:xfrm>
            <a:off x="5105400" y="1600200"/>
            <a:ext cx="3581400" cy="23618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Picture 4" descr="X:\Events\_Federal Disaster Folders\Open Disasters\DR-1843 09 Spring Flood\Photos\_Best of\2009 Eagle Flood 008.jpg"/>
          <p:cNvPicPr>
            <a:picLocks noGrp="1" noChangeAspect="1" noChangeArrowheads="1"/>
          </p:cNvPicPr>
          <p:nvPr>
            <p:ph sz="half" idx="2"/>
          </p:nvPr>
        </p:nvPicPr>
        <p:blipFill>
          <a:blip r:embed="rId4" cstate="print"/>
          <a:stretch>
            <a:fillRect/>
          </a:stretch>
        </p:blipFill>
        <p:spPr bwMode="auto">
          <a:xfrm>
            <a:off x="5105400" y="4114800"/>
            <a:ext cx="3620193" cy="238575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5" name="Content Placeholder 2"/>
          <p:cNvSpPr txBox="1">
            <a:spLocks/>
          </p:cNvSpPr>
          <p:nvPr/>
        </p:nvSpPr>
        <p:spPr>
          <a:xfrm>
            <a:off x="381000" y="1524000"/>
            <a:ext cx="4419600" cy="5181600"/>
          </a:xfrm>
          <a:prstGeom prst="rect">
            <a:avLst/>
          </a:prstGeom>
        </p:spPr>
        <p:txBody>
          <a:bodyPr vert="horz" lIns="91440" tIns="45720" rIns="91440" bIns="45720" rtlCol="0">
            <a:normAutofit/>
          </a:bodyPr>
          <a:lstStyle/>
          <a:p>
            <a:pPr marL="285750" indent="-285750">
              <a:spcBef>
                <a:spcPct val="20000"/>
              </a:spcBef>
              <a:buFont typeface="Arial" pitchFamily="34" charset="0"/>
              <a:buChar cha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Agency conflict on debris clearing of Mission Road</a:t>
            </a:r>
          </a:p>
          <a:p>
            <a:pPr marL="285750" indent="-285750">
              <a:spcBef>
                <a:spcPct val="20000"/>
              </a:spcBef>
              <a:buFont typeface="Arial" pitchFamily="34" charset="0"/>
              <a:buChar cha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Haz Mat Management</a:t>
            </a:r>
          </a:p>
          <a:p>
            <a:pPr marL="285750" indent="-285750">
              <a:spcBef>
                <a:spcPct val="20000"/>
              </a:spcBef>
              <a:buFont typeface="Arial" pitchFamily="34" charset="0"/>
              <a:buChar cha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Recycling and reuse issues</a:t>
            </a:r>
          </a:p>
          <a:p>
            <a:pPr marL="285750" indent="-285750">
              <a:spcBef>
                <a:spcPct val="20000"/>
              </a:spcBef>
              <a:buFont typeface="Arial" pitchFamily="34" charset="0"/>
              <a:buChar cha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NRCS EWP Burn Trail use</a:t>
            </a:r>
          </a:p>
          <a:p>
            <a:pPr marL="285750" indent="-285750">
              <a:spcBef>
                <a:spcPct val="20000"/>
              </a:spcBef>
              <a:buFont typeface="Arial" pitchFamily="34" charset="0"/>
              <a:buChar char="•"/>
            </a:pPr>
            <a:r>
              <a:rPr lang="en-US" sz="2400" dirty="0" smtClean="0"/>
              <a:t>Landfill coordination</a:t>
            </a:r>
          </a:p>
          <a:p>
            <a:pPr marL="285750" indent="-285750">
              <a:spcBef>
                <a:spcPct val="20000"/>
              </a:spcBef>
              <a:buFont typeface="Arial" pitchFamily="34" charset="0"/>
              <a:buChar char="•"/>
            </a:pPr>
            <a:r>
              <a:rPr lang="en-US" sz="2400" dirty="0" smtClean="0"/>
              <a:t>Dead animals</a:t>
            </a:r>
          </a:p>
          <a:p>
            <a:pPr marL="285750" indent="-285750">
              <a:spcBef>
                <a:spcPct val="20000"/>
              </a:spcBef>
              <a:buFont typeface="Arial" pitchFamily="34" charset="0"/>
              <a:buChar char="•"/>
            </a:pPr>
            <a:r>
              <a:rPr lang="en-US" sz="2400" dirty="0" smtClean="0"/>
              <a:t>Bldg demolition considerations</a:t>
            </a:r>
          </a:p>
          <a:p>
            <a:pPr marL="285750" indent="-285750">
              <a:spcBef>
                <a:spcPct val="20000"/>
              </a:spcBef>
              <a:buFont typeface="Arial" pitchFamily="34" charset="0"/>
              <a:buChar char="•"/>
            </a:pPr>
            <a:r>
              <a:rPr lang="en-US" sz="2400" dirty="0" smtClean="0"/>
              <a:t>Local debris management challenges</a:t>
            </a:r>
          </a:p>
          <a:p>
            <a:pPr marL="285750" indent="-285750">
              <a:spcBef>
                <a:spcPct val="20000"/>
              </a:spcBef>
              <a:buFont typeface="Arial" pitchFamily="34" charset="0"/>
              <a:buChar char="•"/>
            </a:pPr>
            <a:r>
              <a:rPr lang="en-US" sz="2400" dirty="0" smtClean="0"/>
              <a:t>USACE contractor brought in for debris management</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2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400" dirty="0" smtClean="0">
                <a:latin typeface="Calibri" pitchFamily="34" charset="0"/>
              </a:rPr>
              <a:t>2011 Birch Creek Fire</a:t>
            </a:r>
            <a:endParaRPr lang="en-US" dirty="0"/>
          </a:p>
        </p:txBody>
      </p:sp>
      <p:sp>
        <p:nvSpPr>
          <p:cNvPr id="11" name="Content Placeholder 2"/>
          <p:cNvSpPr txBox="1">
            <a:spLocks noGrp="1"/>
          </p:cNvSpPr>
          <p:nvPr>
            <p:ph sz="half" idx="1"/>
          </p:nvPr>
        </p:nvSpPr>
        <p:spPr>
          <a:xfrm>
            <a:off x="381000" y="1447800"/>
            <a:ext cx="4343400" cy="4373563"/>
          </a:xfrm>
          <a:prstGeom prst="rect">
            <a:avLst/>
          </a:prstGeom>
        </p:spPr>
        <p:txBody>
          <a:bodyPr vert="horz" lIns="91440" tIns="45720" rIns="91440" bIns="45720" rtlCol="0">
            <a:normAutofit/>
          </a:bodyPr>
          <a:lstStyle/>
          <a:p>
            <a:pPr marL="285750" indent="-285750">
              <a:spcBef>
                <a:spcPct val="20000"/>
              </a:spcBef>
              <a:buFont typeface="Arial" pitchFamily="34" charset="0"/>
              <a:buChar char="•"/>
            </a:pPr>
            <a:r>
              <a:rPr kumimoji="0" lang="en-US" sz="2200" b="0" i="0" u="none" strike="noStrike" kern="1200" cap="none" spc="0" normalizeH="0" baseline="0" noProof="0" dirty="0" smtClean="0">
                <a:ln>
                  <a:noFill/>
                </a:ln>
                <a:solidFill>
                  <a:schemeClr val="tx1"/>
                </a:solidFill>
                <a:effectLst/>
                <a:uLnTx/>
                <a:uFillTx/>
                <a:latin typeface="+mn-lt"/>
                <a:ea typeface="+mn-ea"/>
                <a:cs typeface="+mn-cs"/>
              </a:rPr>
              <a:t>Agency coordination</a:t>
            </a:r>
            <a:r>
              <a:rPr kumimoji="0" lang="en-US" sz="2200" b="0" i="0" u="none" strike="noStrike" kern="1200" cap="none" spc="0" normalizeH="0" noProof="0" dirty="0" smtClean="0">
                <a:ln>
                  <a:noFill/>
                </a:ln>
                <a:solidFill>
                  <a:schemeClr val="tx1"/>
                </a:solidFill>
                <a:effectLst/>
                <a:uLnTx/>
                <a:uFillTx/>
                <a:latin typeface="+mn-lt"/>
                <a:ea typeface="+mn-ea"/>
                <a:cs typeface="+mn-cs"/>
              </a:rPr>
              <a:t> with DEC and others.</a:t>
            </a:r>
            <a:endParaRPr kumimoji="0" lang="en-US" sz="2200" b="0" i="0" u="none" strike="noStrike" kern="1200" cap="none" spc="0" normalizeH="0" baseline="0" noProof="0" dirty="0" smtClean="0">
              <a:ln>
                <a:noFill/>
              </a:ln>
              <a:solidFill>
                <a:schemeClr val="tx1"/>
              </a:solidFill>
              <a:effectLst/>
              <a:uLnTx/>
              <a:uFillTx/>
              <a:latin typeface="+mn-lt"/>
              <a:ea typeface="+mn-ea"/>
              <a:cs typeface="+mn-cs"/>
            </a:endParaRPr>
          </a:p>
          <a:p>
            <a:pPr marL="285750" indent="-285750">
              <a:spcBef>
                <a:spcPct val="20000"/>
              </a:spcBef>
              <a:buFont typeface="Arial" pitchFamily="34" charset="0"/>
              <a:buChar char="•"/>
            </a:pPr>
            <a:r>
              <a:rPr kumimoji="0" lang="en-US" sz="2200" b="0" i="0" u="none" strike="noStrike" kern="1200" cap="none" spc="0" normalizeH="0" baseline="0" noProof="0" dirty="0" smtClean="0">
                <a:ln>
                  <a:noFill/>
                </a:ln>
                <a:solidFill>
                  <a:schemeClr val="tx1"/>
                </a:solidFill>
                <a:effectLst/>
                <a:uLnTx/>
                <a:uFillTx/>
                <a:latin typeface="+mn-lt"/>
                <a:ea typeface="+mn-ea"/>
                <a:cs typeface="+mn-cs"/>
              </a:rPr>
              <a:t>Haz Mat Management – Asbestos,</a:t>
            </a:r>
            <a:r>
              <a:rPr kumimoji="0" lang="en-US" sz="2200" b="0" i="0" u="none" strike="noStrike" kern="1200" cap="none" spc="0" normalizeH="0" noProof="0" dirty="0" smtClean="0">
                <a:ln>
                  <a:noFill/>
                </a:ln>
                <a:solidFill>
                  <a:schemeClr val="tx1"/>
                </a:solidFill>
                <a:effectLst/>
                <a:uLnTx/>
                <a:uFillTx/>
                <a:latin typeface="+mn-lt"/>
                <a:ea typeface="+mn-ea"/>
                <a:cs typeface="+mn-cs"/>
              </a:rPr>
              <a:t> fuel spill, batteries.</a:t>
            </a:r>
            <a:endParaRPr kumimoji="0" lang="en-US" sz="2200" b="0" i="0" u="none" strike="noStrike" kern="1200" cap="none" spc="0" normalizeH="0" baseline="0" noProof="0" dirty="0" smtClean="0">
              <a:ln>
                <a:noFill/>
              </a:ln>
              <a:solidFill>
                <a:schemeClr val="tx1"/>
              </a:solidFill>
              <a:effectLst/>
              <a:uLnTx/>
              <a:uFillTx/>
              <a:latin typeface="+mn-lt"/>
              <a:ea typeface="+mn-ea"/>
              <a:cs typeface="+mn-cs"/>
            </a:endParaRPr>
          </a:p>
          <a:p>
            <a:pPr marL="285750" indent="-285750">
              <a:spcBef>
                <a:spcPct val="20000"/>
              </a:spcBef>
              <a:buFont typeface="Arial" pitchFamily="34" charset="0"/>
              <a:buChar char="•"/>
            </a:pPr>
            <a:r>
              <a:rPr lang="en-US" sz="2200" dirty="0" smtClean="0"/>
              <a:t>Landfill not a good option</a:t>
            </a:r>
          </a:p>
          <a:p>
            <a:pPr marL="285750" indent="-285750">
              <a:spcBef>
                <a:spcPct val="20000"/>
              </a:spcBef>
              <a:buFont typeface="Arial" pitchFamily="34" charset="0"/>
              <a:buChar char="•"/>
            </a:pPr>
            <a:r>
              <a:rPr lang="en-US" sz="2200" dirty="0" smtClean="0"/>
              <a:t>Bldg demolition considerations</a:t>
            </a:r>
          </a:p>
          <a:p>
            <a:pPr marL="285750" indent="-285750">
              <a:spcBef>
                <a:spcPct val="20000"/>
              </a:spcBef>
              <a:buFont typeface="Arial" pitchFamily="34" charset="0"/>
              <a:buChar char="•"/>
            </a:pPr>
            <a:r>
              <a:rPr lang="en-US" sz="2200" dirty="0" smtClean="0"/>
              <a:t>Local debris management challenges</a:t>
            </a:r>
          </a:p>
          <a:p>
            <a:pPr marL="285750" indent="-285750">
              <a:spcBef>
                <a:spcPct val="20000"/>
              </a:spcBef>
              <a:buFont typeface="Arial" pitchFamily="34" charset="0"/>
              <a:buChar char="•"/>
            </a:pPr>
            <a:r>
              <a:rPr lang="en-US" sz="2200" dirty="0" smtClean="0"/>
              <a:t>Contractor brought in for hazardous waste sampling, but not debris management</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7170" name="Picture 2" descr="X:\Events\_State Disaster Folders\Open Disasters\AK 11-234 Birch Creek Fire\Photos\Birch Creek Photo 2.JPG"/>
          <p:cNvPicPr>
            <a:picLocks noGrp="1" noChangeAspect="1" noChangeArrowheads="1"/>
          </p:cNvPicPr>
          <p:nvPr>
            <p:ph sz="half" idx="2"/>
          </p:nvPr>
        </p:nvPicPr>
        <p:blipFill>
          <a:blip r:embed="rId3" cstate="print"/>
          <a:srcRect/>
          <a:stretch>
            <a:fillRect/>
          </a:stretch>
        </p:blipFill>
        <p:spPr bwMode="auto">
          <a:xfrm>
            <a:off x="5181600" y="1600200"/>
            <a:ext cx="3505200" cy="246568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171" name="Picture 3" descr="X:\Events\_State Disaster Folders\Open Disasters\AK 11-234 Birch Creek Fire\Photos\BC  Photos\Birch Creek 5 28 2011   mid am  43.jpeg"/>
          <p:cNvPicPr>
            <a:picLocks noChangeAspect="1" noChangeArrowheads="1"/>
          </p:cNvPicPr>
          <p:nvPr/>
        </p:nvPicPr>
        <p:blipFill>
          <a:blip r:embed="rId4" cstate="print"/>
          <a:srcRect/>
          <a:stretch>
            <a:fillRect/>
          </a:stretch>
        </p:blipFill>
        <p:spPr bwMode="auto">
          <a:xfrm>
            <a:off x="5181600" y="4267200"/>
            <a:ext cx="3505200" cy="23431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2010 Haiti Earthquake</a:t>
            </a:r>
            <a:endParaRPr lang="en-US" dirty="0"/>
          </a:p>
        </p:txBody>
      </p:sp>
      <p:pic>
        <p:nvPicPr>
          <p:cNvPr id="48132" name="Picture 4" descr="http://s3.hubimg.com/u/2453814_f520.jpg"/>
          <p:cNvPicPr>
            <a:picLocks noGrp="1" noChangeAspect="1" noChangeArrowheads="1"/>
          </p:cNvPicPr>
          <p:nvPr>
            <p:ph sz="half" idx="1"/>
          </p:nvPr>
        </p:nvPicPr>
        <p:blipFill>
          <a:blip r:embed="rId3" cstate="print"/>
          <a:srcRect/>
          <a:stretch>
            <a:fillRect/>
          </a:stretch>
        </p:blipFill>
        <p:spPr bwMode="auto">
          <a:xfrm>
            <a:off x="381000" y="1524000"/>
            <a:ext cx="4252119" cy="425211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Content Placeholder 3"/>
          <p:cNvSpPr>
            <a:spLocks noGrp="1"/>
          </p:cNvSpPr>
          <p:nvPr>
            <p:ph sz="half" idx="2"/>
          </p:nvPr>
        </p:nvSpPr>
        <p:spPr>
          <a:xfrm>
            <a:off x="4648200" y="1371600"/>
            <a:ext cx="4343400" cy="5334000"/>
          </a:xfrm>
        </p:spPr>
        <p:txBody>
          <a:bodyPr>
            <a:normAutofit/>
          </a:bodyPr>
          <a:lstStyle/>
          <a:p>
            <a:r>
              <a:rPr lang="en-US" sz="2000" dirty="0" smtClean="0"/>
              <a:t>Only about 2% of the estimated 33 million cubic yards of debris generated by the 7.0 M quake last January 12, 2010 had been cleared as of September 2010.</a:t>
            </a:r>
          </a:p>
          <a:p>
            <a:r>
              <a:rPr lang="en-US" sz="2000" dirty="0" smtClean="0"/>
              <a:t>Problems to overcome included:</a:t>
            </a:r>
          </a:p>
          <a:p>
            <a:pPr lvl="1"/>
            <a:r>
              <a:rPr lang="en-US" sz="1600" dirty="0" smtClean="0"/>
              <a:t>Heavy equipment had to shipped in by sea.</a:t>
            </a:r>
          </a:p>
          <a:p>
            <a:pPr lvl="1"/>
            <a:r>
              <a:rPr lang="en-US" sz="1600" dirty="0" smtClean="0"/>
              <a:t>Dump trucks had trouble operating on small dirt roads.</a:t>
            </a:r>
          </a:p>
          <a:p>
            <a:pPr lvl="1"/>
            <a:r>
              <a:rPr lang="en-US" sz="1600" dirty="0" smtClean="0"/>
              <a:t>There are few sites to dump the rubble.</a:t>
            </a:r>
          </a:p>
          <a:p>
            <a:pPr lvl="1"/>
            <a:r>
              <a:rPr lang="en-US" sz="1600" dirty="0" smtClean="0"/>
              <a:t>The Government doesn’t have good property ownership records.</a:t>
            </a:r>
          </a:p>
          <a:p>
            <a:pPr lvl="1"/>
            <a:r>
              <a:rPr lang="en-US" sz="1600" dirty="0" smtClean="0"/>
              <a:t>There is no single Government official  (i.e., a “rubble czar”) in charge of clearing the rubble.</a:t>
            </a:r>
          </a:p>
          <a:p>
            <a:pPr lvl="1"/>
            <a:r>
              <a:rPr lang="en-US" sz="1600" dirty="0" smtClean="0"/>
              <a:t>Government officials as well as the public are “frustrated” with the slow progress.</a:t>
            </a:r>
            <a:endParaRPr lang="en-US" sz="1600" dirty="0"/>
          </a:p>
        </p:txBody>
      </p:sp>
      <p:pic>
        <p:nvPicPr>
          <p:cNvPr id="7" name="Picture 2" descr="Haiti earthquake map.png"/>
          <p:cNvPicPr>
            <a:picLocks noChangeAspect="1" noChangeArrowheads="1"/>
          </p:cNvPicPr>
          <p:nvPr/>
        </p:nvPicPr>
        <p:blipFill>
          <a:blip r:embed="rId4" cstate="print"/>
          <a:srcRect/>
          <a:stretch>
            <a:fillRect/>
          </a:stretch>
        </p:blipFill>
        <p:spPr bwMode="auto">
          <a:xfrm>
            <a:off x="381000" y="1524000"/>
            <a:ext cx="1676400" cy="129418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2011 Joplin Tornado</a:t>
            </a:r>
            <a:endParaRPr lang="en-US" dirty="0"/>
          </a:p>
        </p:txBody>
      </p:sp>
      <p:pic>
        <p:nvPicPr>
          <p:cNvPr id="48134" name="Picture 6" descr="http://www.convoyofhope.org/images/uploads/Article524X2.jpg"/>
          <p:cNvPicPr>
            <a:picLocks noGrp="1" noChangeAspect="1" noChangeArrowheads="1"/>
          </p:cNvPicPr>
          <p:nvPr>
            <p:ph sz="half" idx="1"/>
          </p:nvPr>
        </p:nvPicPr>
        <p:blipFill>
          <a:blip r:embed="rId3" cstate="print"/>
          <a:srcRect/>
          <a:stretch>
            <a:fillRect/>
          </a:stretch>
        </p:blipFill>
        <p:spPr bwMode="auto">
          <a:xfrm>
            <a:off x="381000" y="1447800"/>
            <a:ext cx="3657600" cy="2286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Content Placeholder 3"/>
          <p:cNvSpPr>
            <a:spLocks noGrp="1"/>
          </p:cNvSpPr>
          <p:nvPr>
            <p:ph sz="half" idx="2"/>
          </p:nvPr>
        </p:nvSpPr>
        <p:spPr>
          <a:xfrm>
            <a:off x="4191000" y="1295400"/>
            <a:ext cx="4648200" cy="5334000"/>
          </a:xfrm>
        </p:spPr>
        <p:txBody>
          <a:bodyPr>
            <a:noAutofit/>
          </a:bodyPr>
          <a:lstStyle/>
          <a:p>
            <a:r>
              <a:rPr lang="en-US" sz="2000" dirty="0" smtClean="0"/>
              <a:t>Storm debris-removal efforts for public streets and curbsides in the City of Joplin and surrounding areas began June 1</a:t>
            </a:r>
          </a:p>
          <a:p>
            <a:r>
              <a:rPr lang="en-US" sz="2000" dirty="0" smtClean="0"/>
              <a:t>Debris-removal efforts managed by the U.S. Army Corps of Engineers with authorized subcontractors through a mission assignment from FEMA. </a:t>
            </a:r>
          </a:p>
          <a:p>
            <a:r>
              <a:rPr lang="en-US" sz="2000" dirty="0" smtClean="0"/>
              <a:t>On July 26, Gov. Jay Nixon requested that FEMA extend the Expedited Debris Removal Program that is scheduled to end Aug. 7 </a:t>
            </a:r>
          </a:p>
          <a:p>
            <a:r>
              <a:rPr lang="en-US" sz="2000" dirty="0" smtClean="0"/>
              <a:t>The state has agreed to pay all 25% of the non-federal share debris removal costs after this date. Joplin was to pay 12.5% of the costs.</a:t>
            </a:r>
            <a:endParaRPr lang="en-US" sz="2000" dirty="0"/>
          </a:p>
        </p:txBody>
      </p:sp>
      <p:pic>
        <p:nvPicPr>
          <p:cNvPr id="48136" name="Picture 8" descr="image"/>
          <p:cNvPicPr>
            <a:picLocks noChangeAspect="1" noChangeArrowheads="1"/>
          </p:cNvPicPr>
          <p:nvPr/>
        </p:nvPicPr>
        <p:blipFill>
          <a:blip r:embed="rId4" cstate="print"/>
          <a:srcRect/>
          <a:stretch>
            <a:fillRect/>
          </a:stretch>
        </p:blipFill>
        <p:spPr bwMode="auto">
          <a:xfrm>
            <a:off x="381000" y="4038600"/>
            <a:ext cx="3733800" cy="249443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2011 Hurricane Irene</a:t>
            </a:r>
            <a:endParaRPr lang="en-US" dirty="0"/>
          </a:p>
        </p:txBody>
      </p:sp>
      <p:sp>
        <p:nvSpPr>
          <p:cNvPr id="4" name="Content Placeholder 3"/>
          <p:cNvSpPr>
            <a:spLocks noGrp="1"/>
          </p:cNvSpPr>
          <p:nvPr>
            <p:ph sz="half" idx="2"/>
          </p:nvPr>
        </p:nvSpPr>
        <p:spPr>
          <a:xfrm>
            <a:off x="4724400" y="1371600"/>
            <a:ext cx="4191000" cy="5334000"/>
          </a:xfrm>
        </p:spPr>
        <p:txBody>
          <a:bodyPr>
            <a:noAutofit/>
          </a:bodyPr>
          <a:lstStyle/>
          <a:p>
            <a:pPr>
              <a:spcBef>
                <a:spcPts val="600"/>
              </a:spcBef>
            </a:pPr>
            <a:r>
              <a:rPr lang="en-US" sz="1900" dirty="0" smtClean="0"/>
              <a:t>Landfall was early on August 27 in North Carolina.</a:t>
            </a:r>
          </a:p>
          <a:p>
            <a:pPr>
              <a:spcBef>
                <a:spcPts val="600"/>
              </a:spcBef>
            </a:pPr>
            <a:r>
              <a:rPr lang="en-US" sz="1900" dirty="0" smtClean="0"/>
              <a:t>Widespread damage from the Outer Banks of North Carolina to the flooded hills of Vermont.</a:t>
            </a:r>
          </a:p>
          <a:p>
            <a:pPr>
              <a:spcBef>
                <a:spcPts val="600"/>
              </a:spcBef>
            </a:pPr>
            <a:r>
              <a:rPr lang="en-US" sz="1900" dirty="0" smtClean="0"/>
              <a:t>Dozens of people </a:t>
            </a:r>
            <a:r>
              <a:rPr lang="en-US" sz="1900" dirty="0" smtClean="0"/>
              <a:t>died.</a:t>
            </a:r>
            <a:endParaRPr lang="en-US" sz="1900" dirty="0" smtClean="0"/>
          </a:p>
          <a:p>
            <a:pPr>
              <a:spcBef>
                <a:spcPts val="600"/>
              </a:spcBef>
            </a:pPr>
            <a:r>
              <a:rPr lang="en-US" sz="1900" dirty="0" smtClean="0"/>
              <a:t>Knocked out power to 3.3 million homes and businesses along the U.S. East Coast, forced two nuclear plants to shut down.</a:t>
            </a:r>
          </a:p>
          <a:p>
            <a:pPr>
              <a:spcBef>
                <a:spcPts val="600"/>
              </a:spcBef>
            </a:pPr>
            <a:r>
              <a:rPr lang="en-US" sz="1900" dirty="0" smtClean="0"/>
              <a:t>Several New Jersey and Vermont communities are still struggling with severe flooding, while North Carolina residents pick up the pieces of their lives.</a:t>
            </a:r>
          </a:p>
          <a:p>
            <a:pPr>
              <a:spcBef>
                <a:spcPts val="600"/>
              </a:spcBef>
            </a:pPr>
            <a:r>
              <a:rPr lang="en-US" sz="1900" dirty="0" smtClean="0"/>
              <a:t>E</a:t>
            </a:r>
            <a:r>
              <a:rPr lang="en-US" sz="1900" dirty="0" smtClean="0"/>
              <a:t>stimated </a:t>
            </a:r>
            <a:r>
              <a:rPr lang="en-US" sz="1900" dirty="0" smtClean="0"/>
              <a:t>damages likely as high as $7 billion</a:t>
            </a:r>
            <a:r>
              <a:rPr lang="en-US" sz="1900" dirty="0" smtClean="0"/>
              <a:t>.</a:t>
            </a:r>
            <a:endParaRPr lang="en-US" sz="1900" dirty="0" smtClean="0"/>
          </a:p>
        </p:txBody>
      </p:sp>
      <p:pic>
        <p:nvPicPr>
          <p:cNvPr id="13" name="Picture 2" descr="C:\Documents and Settings\cdenver\Desktop\152382-irene-aftermath-1-of-10.jpg"/>
          <p:cNvPicPr>
            <a:picLocks noGrp="1" noChangeAspect="1" noChangeArrowheads="1"/>
          </p:cNvPicPr>
          <p:nvPr>
            <p:ph sz="half" idx="1"/>
          </p:nvPr>
        </p:nvPicPr>
        <p:blipFill>
          <a:blip r:embed="rId3"/>
          <a:srcRect/>
          <a:stretch>
            <a:fillRect/>
          </a:stretch>
        </p:blipFill>
        <p:spPr bwMode="auto">
          <a:xfrm>
            <a:off x="304800" y="1447800"/>
            <a:ext cx="4213860" cy="5029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latin typeface="Calibri" pitchFamily="34" charset="0"/>
              </a:rPr>
              <a:t>Questions To The Audience</a:t>
            </a:r>
            <a:endParaRPr lang="en-US" sz="4000" dirty="0">
              <a:latin typeface="Calibri" pitchFamily="34" charset="0"/>
            </a:endParaRPr>
          </a:p>
        </p:txBody>
      </p:sp>
      <p:sp>
        <p:nvSpPr>
          <p:cNvPr id="3" name="Content Placeholder 2"/>
          <p:cNvSpPr>
            <a:spLocks noGrp="1"/>
          </p:cNvSpPr>
          <p:nvPr>
            <p:ph idx="1"/>
          </p:nvPr>
        </p:nvSpPr>
        <p:spPr>
          <a:xfrm>
            <a:off x="457200" y="1447800"/>
            <a:ext cx="8229600" cy="5029200"/>
          </a:xfrm>
        </p:spPr>
        <p:txBody>
          <a:bodyPr>
            <a:noAutofit/>
          </a:bodyPr>
          <a:lstStyle/>
          <a:p>
            <a:pPr marL="457200" indent="-457200">
              <a:spcBef>
                <a:spcPts val="1200"/>
              </a:spcBef>
              <a:buSzPct val="100000"/>
              <a:buFont typeface="+mj-lt"/>
              <a:buAutoNum type="arabicPeriod"/>
            </a:pPr>
            <a:r>
              <a:rPr lang="en-US" sz="2400" dirty="0" smtClean="0">
                <a:latin typeface="Calibri" pitchFamily="34" charset="0"/>
              </a:rPr>
              <a:t>Have you been involved in the clearing, removal, segregation, reduction, recycling, or disposal of disaster debris?</a:t>
            </a:r>
          </a:p>
          <a:p>
            <a:pPr marL="457200" indent="-457200">
              <a:spcBef>
                <a:spcPts val="1200"/>
              </a:spcBef>
              <a:buSzPct val="100000"/>
              <a:buFont typeface="+mj-lt"/>
              <a:buAutoNum type="arabicPeriod"/>
            </a:pPr>
            <a:r>
              <a:rPr lang="en-US" sz="2400" dirty="0" smtClean="0">
                <a:latin typeface="Calibri" pitchFamily="34" charset="0"/>
              </a:rPr>
              <a:t>Does your community have a disaster debris management plan?</a:t>
            </a:r>
          </a:p>
          <a:p>
            <a:pPr marL="457200" indent="-457200">
              <a:spcBef>
                <a:spcPts val="1200"/>
              </a:spcBef>
              <a:buSzPct val="100000"/>
              <a:buFont typeface="+mj-lt"/>
              <a:buAutoNum type="arabicPeriod"/>
            </a:pPr>
            <a:r>
              <a:rPr lang="en-US" sz="2400" dirty="0" smtClean="0">
                <a:latin typeface="Calibri" pitchFamily="34" charset="0"/>
              </a:rPr>
              <a:t>What is the </a:t>
            </a:r>
            <a:r>
              <a:rPr lang="en-US" sz="2400" smtClean="0">
                <a:latin typeface="Calibri" pitchFamily="34" charset="0"/>
              </a:rPr>
              <a:t>current capacity of </a:t>
            </a:r>
            <a:r>
              <a:rPr lang="en-US" sz="2400" dirty="0" smtClean="0">
                <a:latin typeface="Calibri" pitchFamily="34" charset="0"/>
              </a:rPr>
              <a:t>your landfill or dump?</a:t>
            </a:r>
          </a:p>
          <a:p>
            <a:pPr marL="457200" indent="-457200">
              <a:spcBef>
                <a:spcPts val="1200"/>
              </a:spcBef>
              <a:buSzPct val="100000"/>
              <a:buFont typeface="+mj-lt"/>
              <a:buAutoNum type="arabicPeriod"/>
            </a:pPr>
            <a:r>
              <a:rPr lang="en-US" sz="2400" dirty="0" smtClean="0">
                <a:latin typeface="Calibri" pitchFamily="34" charset="0"/>
              </a:rPr>
              <a:t>What to you think would be the most significant challenges in debris management following a catastrophic disaster in your community?</a:t>
            </a:r>
          </a:p>
          <a:p>
            <a:pPr>
              <a:buSzPct val="100000"/>
              <a:buFont typeface="Arial" pitchFamily="34" charset="0"/>
              <a:buChar char="•"/>
            </a:pPr>
            <a:endParaRPr lang="en-US" sz="2200" dirty="0" smtClean="0">
              <a:latin typeface="Calibri" pitchFamily="34" charset="0"/>
            </a:endParaRPr>
          </a:p>
          <a:p>
            <a:pPr>
              <a:buNone/>
            </a:pPr>
            <a:endParaRPr lang="en-US" sz="2400" dirty="0" smtClean="0"/>
          </a:p>
          <a:p>
            <a:endParaRPr lang="en-US" sz="2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rmAutofit/>
          </a:bodyPr>
          <a:lstStyle/>
          <a:p>
            <a:r>
              <a:rPr lang="en-US" sz="4000" dirty="0" smtClean="0"/>
              <a:t>2011 Japan Earthquake and Tsunami</a:t>
            </a:r>
            <a:endParaRPr lang="en-US" sz="4000" dirty="0"/>
          </a:p>
        </p:txBody>
      </p:sp>
      <p:pic>
        <p:nvPicPr>
          <p:cNvPr id="8" name="Picture 2" descr="Debris from Japan's earthquake and tsunami crosses the Pacific towards the west coast of America"/>
          <p:cNvPicPr>
            <a:picLocks noGrp="1" noChangeAspect="1" noChangeArrowheads="1"/>
          </p:cNvPicPr>
          <p:nvPr>
            <p:ph sz="half" idx="1"/>
          </p:nvPr>
        </p:nvPicPr>
        <p:blipFill>
          <a:blip r:embed="rId2" cstate="print"/>
          <a:stretch>
            <a:fillRect/>
          </a:stretch>
        </p:blipFill>
        <p:spPr bwMode="auto">
          <a:xfrm>
            <a:off x="457200" y="1406776"/>
            <a:ext cx="4648200" cy="476542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Content Placeholder 8"/>
          <p:cNvSpPr>
            <a:spLocks noGrp="1"/>
          </p:cNvSpPr>
          <p:nvPr>
            <p:ph sz="half" idx="2"/>
          </p:nvPr>
        </p:nvSpPr>
        <p:spPr>
          <a:xfrm>
            <a:off x="5257800" y="1371600"/>
            <a:ext cx="3733800" cy="5257800"/>
          </a:xfrm>
        </p:spPr>
        <p:txBody>
          <a:bodyPr>
            <a:normAutofit lnSpcReduction="10000"/>
          </a:bodyPr>
          <a:lstStyle/>
          <a:p>
            <a:r>
              <a:rPr lang="en-US" sz="2200" dirty="0" smtClean="0"/>
              <a:t>Just because your community didn’t have a tsunami doesn’t mean you won’t have to deal with debris.</a:t>
            </a:r>
          </a:p>
          <a:p>
            <a:r>
              <a:rPr lang="en-US" sz="2200" dirty="0" smtClean="0"/>
              <a:t>The largest "island" of debris stretches 60 nautical miles (69 miles)  and covers more than 2.2 million square feet, according to the US Navy.</a:t>
            </a:r>
          </a:p>
          <a:p>
            <a:r>
              <a:rPr lang="en-US" sz="2200" dirty="0" smtClean="0"/>
              <a:t>It may take up to two years for the floating tsunami debris to hit Hawaii and three years for the West Coast</a:t>
            </a:r>
          </a:p>
          <a:p>
            <a:endParaRPr lang="en-US" sz="2000" dirty="0"/>
          </a:p>
        </p:txBody>
      </p:sp>
      <p:sp>
        <p:nvSpPr>
          <p:cNvPr id="1027" name="Rectangle 3"/>
          <p:cNvSpPr>
            <a:spLocks noChangeArrowheads="1"/>
          </p:cNvSpPr>
          <p:nvPr/>
        </p:nvSpPr>
        <p:spPr bwMode="auto">
          <a:xfrm>
            <a:off x="0" y="0"/>
            <a:ext cx="4429125" cy="0"/>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2"/>
          <p:cNvSpPr>
            <a:spLocks noGrp="1" noChangeArrowheads="1"/>
          </p:cNvSpPr>
          <p:nvPr>
            <p:ph type="sldNum" sz="quarter" idx="12"/>
          </p:nvPr>
        </p:nvSpPr>
        <p:spPr/>
        <p:txBody>
          <a:bodyPr/>
          <a:lstStyle/>
          <a:p>
            <a:pPr>
              <a:defRPr/>
            </a:pPr>
            <a:fld id="{2F3D7C7F-965B-4ACB-96CF-76E84196271E}" type="slidenum">
              <a:rPr lang="en-US"/>
              <a:pPr>
                <a:defRPr/>
              </a:pPr>
              <a:t>21</a:t>
            </a:fld>
            <a:endParaRPr lang="en-US" dirty="0"/>
          </a:p>
        </p:txBody>
      </p:sp>
      <p:sp>
        <p:nvSpPr>
          <p:cNvPr id="8197" name="Rectangle 5"/>
          <p:cNvSpPr>
            <a:spLocks noChangeArrowheads="1"/>
          </p:cNvSpPr>
          <p:nvPr/>
        </p:nvSpPr>
        <p:spPr bwMode="auto">
          <a:xfrm>
            <a:off x="1676400" y="4343400"/>
            <a:ext cx="5943600" cy="1938992"/>
          </a:xfrm>
          <a:prstGeom prst="rect">
            <a:avLst/>
          </a:prstGeom>
          <a:noFill/>
          <a:ln w="9525">
            <a:noFill/>
            <a:miter lim="800000"/>
            <a:headEnd/>
            <a:tailEnd/>
          </a:ln>
          <a:effectLst/>
        </p:spPr>
        <p:txBody>
          <a:bodyPr>
            <a:spAutoFit/>
          </a:bodyPr>
          <a:lstStyle/>
          <a:p>
            <a:pPr algn="ctr">
              <a:defRPr/>
            </a:pPr>
            <a:r>
              <a:rPr lang="en-US" sz="2400" dirty="0">
                <a:solidFill>
                  <a:schemeClr val="tx2"/>
                </a:solidFill>
              </a:rPr>
              <a:t>Claude E. </a:t>
            </a:r>
            <a:r>
              <a:rPr lang="en-US" sz="2400" dirty="0" smtClean="0">
                <a:solidFill>
                  <a:schemeClr val="tx2"/>
                </a:solidFill>
              </a:rPr>
              <a:t>Denver or George Coyle</a:t>
            </a:r>
            <a:r>
              <a:rPr lang="en-US" sz="2400" dirty="0">
                <a:solidFill>
                  <a:schemeClr val="tx2"/>
                </a:solidFill>
              </a:rPr>
              <a:t/>
            </a:r>
            <a:br>
              <a:rPr lang="en-US" sz="2400" dirty="0">
                <a:solidFill>
                  <a:schemeClr val="tx2"/>
                </a:solidFill>
              </a:rPr>
            </a:br>
            <a:r>
              <a:rPr lang="en-US" sz="2400" dirty="0">
                <a:solidFill>
                  <a:schemeClr val="tx2"/>
                </a:solidFill>
              </a:rPr>
              <a:t>(907) </a:t>
            </a:r>
            <a:r>
              <a:rPr lang="en-US" sz="2400" dirty="0" smtClean="0">
                <a:solidFill>
                  <a:schemeClr val="tx2"/>
                </a:solidFill>
              </a:rPr>
              <a:t>428-7100 </a:t>
            </a:r>
          </a:p>
          <a:p>
            <a:pPr algn="ctr">
              <a:defRPr/>
            </a:pPr>
            <a:r>
              <a:rPr lang="en-US" sz="2400" dirty="0" smtClean="0">
                <a:solidFill>
                  <a:schemeClr val="tx2"/>
                </a:solidFill>
                <a:hlinkClick r:id="rId3"/>
              </a:rPr>
              <a:t>claude.denver@alaska.gov</a:t>
            </a:r>
            <a:endParaRPr lang="en-US" sz="2400" dirty="0" smtClean="0">
              <a:solidFill>
                <a:schemeClr val="tx2"/>
              </a:solidFill>
            </a:endParaRPr>
          </a:p>
          <a:p>
            <a:pPr algn="ctr">
              <a:defRPr/>
            </a:pPr>
            <a:r>
              <a:rPr lang="en-US" sz="2400" dirty="0" smtClean="0">
                <a:solidFill>
                  <a:schemeClr val="tx2"/>
                </a:solidFill>
                <a:hlinkClick r:id="rId4"/>
              </a:rPr>
              <a:t>George.coyle@alaska.gov</a:t>
            </a:r>
            <a:endParaRPr lang="en-US" sz="2400" dirty="0" smtClean="0">
              <a:solidFill>
                <a:schemeClr val="tx2"/>
              </a:solidFill>
            </a:endParaRPr>
          </a:p>
          <a:p>
            <a:pPr algn="ctr">
              <a:defRPr/>
            </a:pPr>
            <a:endParaRPr lang="en-US" sz="2400" dirty="0">
              <a:solidFill>
                <a:schemeClr val="tx2"/>
              </a:solidFill>
            </a:endParaRPr>
          </a:p>
        </p:txBody>
      </p:sp>
      <p:sp>
        <p:nvSpPr>
          <p:cNvPr id="34820" name="Text Box 6"/>
          <p:cNvSpPr txBox="1">
            <a:spLocks noChangeArrowheads="1"/>
          </p:cNvSpPr>
          <p:nvPr/>
        </p:nvSpPr>
        <p:spPr bwMode="auto">
          <a:xfrm>
            <a:off x="533400" y="1371600"/>
            <a:ext cx="8077200" cy="1015663"/>
          </a:xfrm>
          <a:prstGeom prst="rect">
            <a:avLst/>
          </a:prstGeom>
          <a:noFill/>
          <a:ln w="9525">
            <a:noFill/>
            <a:miter lim="800000"/>
            <a:headEnd/>
            <a:tailEnd/>
          </a:ln>
        </p:spPr>
        <p:txBody>
          <a:bodyPr>
            <a:spAutoFit/>
          </a:bodyPr>
          <a:lstStyle/>
          <a:p>
            <a:pPr algn="ctr">
              <a:spcBef>
                <a:spcPct val="50000"/>
              </a:spcBef>
            </a:pPr>
            <a:r>
              <a:rPr lang="en-US" sz="6000" dirty="0"/>
              <a:t>Questions???</a:t>
            </a:r>
          </a:p>
        </p:txBody>
      </p:sp>
      <p:sp>
        <p:nvSpPr>
          <p:cNvPr id="8199" name="Rectangle 7"/>
          <p:cNvSpPr>
            <a:spLocks noChangeArrowheads="1"/>
          </p:cNvSpPr>
          <p:nvPr/>
        </p:nvSpPr>
        <p:spPr bwMode="auto">
          <a:xfrm>
            <a:off x="1371600" y="3124200"/>
            <a:ext cx="6553200" cy="830997"/>
          </a:xfrm>
          <a:prstGeom prst="rect">
            <a:avLst/>
          </a:prstGeom>
          <a:noFill/>
          <a:ln w="9525">
            <a:noFill/>
            <a:miter lim="800000"/>
            <a:headEnd/>
            <a:tailEnd/>
          </a:ln>
          <a:effectLst/>
        </p:spPr>
        <p:txBody>
          <a:bodyPr>
            <a:spAutoFit/>
          </a:bodyPr>
          <a:lstStyle/>
          <a:p>
            <a:pPr algn="ctr">
              <a:defRPr/>
            </a:pPr>
            <a:r>
              <a:rPr lang="en-US" sz="2400" dirty="0">
                <a:solidFill>
                  <a:schemeClr val="tx2"/>
                </a:solidFill>
              </a:rPr>
              <a:t>State Emergency Coordination Center</a:t>
            </a:r>
          </a:p>
          <a:p>
            <a:pPr algn="ctr">
              <a:defRPr/>
            </a:pPr>
            <a:r>
              <a:rPr lang="en-US" sz="2400" dirty="0" smtClean="0">
                <a:solidFill>
                  <a:schemeClr val="tx2"/>
                </a:solidFill>
              </a:rPr>
              <a:t>(800) 478-2337 </a:t>
            </a:r>
            <a:r>
              <a:rPr lang="en-US" sz="2400" dirty="0">
                <a:solidFill>
                  <a:schemeClr val="tx2"/>
                </a:solidFill>
              </a:rPr>
              <a:t>(24 hours)</a:t>
            </a:r>
          </a:p>
        </p:txBody>
      </p:sp>
    </p:spTree>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Emergency Management Challenges  In Alaska</a:t>
            </a:r>
            <a:endParaRPr lang="en-US" dirty="0"/>
          </a:p>
        </p:txBody>
      </p:sp>
      <p:sp>
        <p:nvSpPr>
          <p:cNvPr id="3" name="Content Placeholder 2"/>
          <p:cNvSpPr>
            <a:spLocks noGrp="1"/>
          </p:cNvSpPr>
          <p:nvPr>
            <p:ph sz="half" idx="1"/>
          </p:nvPr>
        </p:nvSpPr>
        <p:spPr>
          <a:xfrm>
            <a:off x="457200" y="1600200"/>
            <a:ext cx="4114800" cy="4525963"/>
          </a:xfrm>
        </p:spPr>
        <p:txBody>
          <a:bodyPr>
            <a:normAutofit/>
          </a:bodyPr>
          <a:lstStyle/>
          <a:p>
            <a:r>
              <a:rPr lang="en-US" sz="2200" dirty="0" err="1" smtClean="0"/>
              <a:t>Physiography</a:t>
            </a:r>
            <a:r>
              <a:rPr lang="en-US" sz="2200" dirty="0" smtClean="0"/>
              <a:t> and Hydrology </a:t>
            </a:r>
          </a:p>
          <a:p>
            <a:r>
              <a:rPr lang="en-US" sz="2200" dirty="0" smtClean="0"/>
              <a:t>Demographics </a:t>
            </a:r>
          </a:p>
          <a:p>
            <a:r>
              <a:rPr lang="en-US" sz="2200" dirty="0" smtClean="0"/>
              <a:t>Intra-State Travel  Considerations, especially the use of small aircraft </a:t>
            </a:r>
          </a:p>
          <a:p>
            <a:r>
              <a:rPr lang="en-US" sz="2200" dirty="0" smtClean="0"/>
              <a:t>Local Transportation Availability</a:t>
            </a:r>
          </a:p>
          <a:p>
            <a:r>
              <a:rPr lang="en-US" sz="2200" dirty="0" smtClean="0"/>
              <a:t>Roads and Other Infrastructure</a:t>
            </a:r>
          </a:p>
          <a:p>
            <a:r>
              <a:rPr lang="en-US" sz="2200" dirty="0" smtClean="0"/>
              <a:t>Weather </a:t>
            </a:r>
          </a:p>
          <a:p>
            <a:r>
              <a:rPr lang="en-US" sz="2200" dirty="0" smtClean="0"/>
              <a:t>Emergency Services </a:t>
            </a:r>
          </a:p>
          <a:p>
            <a:endParaRPr lang="en-US" sz="2200" dirty="0" smtClean="0"/>
          </a:p>
          <a:p>
            <a:endParaRPr lang="en-US" sz="2200" dirty="0"/>
          </a:p>
        </p:txBody>
      </p:sp>
      <p:sp>
        <p:nvSpPr>
          <p:cNvPr id="4" name="Content Placeholder 3"/>
          <p:cNvSpPr>
            <a:spLocks noGrp="1"/>
          </p:cNvSpPr>
          <p:nvPr>
            <p:ph sz="half" idx="2"/>
          </p:nvPr>
        </p:nvSpPr>
        <p:spPr/>
        <p:txBody>
          <a:bodyPr>
            <a:noAutofit/>
          </a:bodyPr>
          <a:lstStyle/>
          <a:p>
            <a:r>
              <a:rPr lang="en-US" sz="2200" dirty="0" smtClean="0"/>
              <a:t>Fresh Water </a:t>
            </a:r>
          </a:p>
          <a:p>
            <a:r>
              <a:rPr lang="en-US" sz="2200" dirty="0" smtClean="0"/>
              <a:t>Sanitation </a:t>
            </a:r>
          </a:p>
          <a:p>
            <a:r>
              <a:rPr lang="en-US" sz="2200" dirty="0" smtClean="0"/>
              <a:t>Domestic Waste Disposal </a:t>
            </a:r>
          </a:p>
          <a:p>
            <a:r>
              <a:rPr lang="en-US" sz="2200" dirty="0" smtClean="0"/>
              <a:t>Heating in the Home </a:t>
            </a:r>
          </a:p>
          <a:p>
            <a:r>
              <a:rPr lang="en-US" sz="2200" dirty="0" smtClean="0"/>
              <a:t>Subsistence Issues </a:t>
            </a:r>
          </a:p>
          <a:p>
            <a:r>
              <a:rPr lang="en-US" sz="2200" dirty="0" smtClean="0"/>
              <a:t>Wildlife Considerations </a:t>
            </a:r>
          </a:p>
          <a:p>
            <a:r>
              <a:rPr lang="en-US" sz="2200" dirty="0" smtClean="0"/>
              <a:t>Cultural/Language Considerations </a:t>
            </a:r>
          </a:p>
          <a:p>
            <a:r>
              <a:rPr lang="en-US" sz="2200" dirty="0" smtClean="0"/>
              <a:t>Small Village Dynamics </a:t>
            </a:r>
          </a:p>
          <a:p>
            <a:r>
              <a:rPr lang="en-US" sz="2200" dirty="0" smtClean="0"/>
              <a:t>Special Considerations </a:t>
            </a:r>
            <a:endParaRPr lang="en-US" sz="2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Demographics</a:t>
            </a:r>
            <a:endParaRPr lang="en-US" b="1" dirty="0"/>
          </a:p>
        </p:txBody>
      </p:sp>
      <p:pic>
        <p:nvPicPr>
          <p:cNvPr id="3074" name="Picture 21" descr="unorganized borough limits.png"/>
          <p:cNvPicPr>
            <a:picLocks noGrp="1" noChangeAspect="1" noChangeArrowheads="1"/>
          </p:cNvPicPr>
          <p:nvPr>
            <p:ph sz="half" idx="1"/>
          </p:nvPr>
        </p:nvPicPr>
        <p:blipFill>
          <a:blip r:embed="rId2" cstate="print"/>
          <a:srcRect/>
          <a:stretch>
            <a:fillRect/>
          </a:stretch>
        </p:blipFill>
        <p:spPr bwMode="auto">
          <a:xfrm>
            <a:off x="228599" y="1676400"/>
            <a:ext cx="4419601" cy="2851355"/>
          </a:xfrm>
          <a:prstGeom prst="rect">
            <a:avLst/>
          </a:prstGeom>
          <a:noFill/>
          <a:ln w="9525">
            <a:noFill/>
            <a:miter lim="800000"/>
            <a:headEnd/>
            <a:tailEnd/>
          </a:ln>
        </p:spPr>
      </p:pic>
      <p:sp>
        <p:nvSpPr>
          <p:cNvPr id="4" name="Content Placeholder 3"/>
          <p:cNvSpPr>
            <a:spLocks noGrp="1"/>
          </p:cNvSpPr>
          <p:nvPr>
            <p:ph sz="half" idx="2"/>
          </p:nvPr>
        </p:nvSpPr>
        <p:spPr>
          <a:xfrm>
            <a:off x="4724400" y="1447800"/>
            <a:ext cx="4191000" cy="5029200"/>
          </a:xfrm>
        </p:spPr>
        <p:txBody>
          <a:bodyPr>
            <a:normAutofit/>
          </a:bodyPr>
          <a:lstStyle/>
          <a:p>
            <a:pPr lvl="0">
              <a:spcBef>
                <a:spcPts val="600"/>
              </a:spcBef>
            </a:pPr>
            <a:r>
              <a:rPr lang="en-US" sz="2200" dirty="0" smtClean="0"/>
              <a:t>State population (2010 census) = 710,231 in ~394 communities.</a:t>
            </a:r>
          </a:p>
          <a:p>
            <a:pPr>
              <a:spcBef>
                <a:spcPts val="600"/>
              </a:spcBef>
            </a:pPr>
            <a:r>
              <a:rPr lang="en-US" sz="2200" dirty="0" smtClean="0"/>
              <a:t>18 organized boroughs plus one “unorganized borough” that:</a:t>
            </a:r>
          </a:p>
          <a:p>
            <a:pPr lvl="1">
              <a:spcBef>
                <a:spcPts val="600"/>
              </a:spcBef>
            </a:pPr>
            <a:r>
              <a:rPr lang="en-US" sz="2200" dirty="0" smtClean="0"/>
              <a:t>encompasses half the state-</a:t>
            </a:r>
          </a:p>
          <a:p>
            <a:pPr lvl="1">
              <a:spcBef>
                <a:spcPts val="600"/>
              </a:spcBef>
            </a:pPr>
            <a:r>
              <a:rPr lang="en-US" sz="2200" dirty="0" smtClean="0"/>
              <a:t>has a population of 81,803, or 13% of the population of the state. </a:t>
            </a:r>
            <a:endParaRPr lang="en-US" sz="2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Seasonal and Weather Issues</a:t>
            </a:r>
            <a:endParaRPr lang="en-US" dirty="0"/>
          </a:p>
        </p:txBody>
      </p:sp>
      <p:sp>
        <p:nvSpPr>
          <p:cNvPr id="3" name="Content Placeholder 2"/>
          <p:cNvSpPr>
            <a:spLocks noGrp="1"/>
          </p:cNvSpPr>
          <p:nvPr>
            <p:ph sz="half" idx="1"/>
          </p:nvPr>
        </p:nvSpPr>
        <p:spPr>
          <a:xfrm>
            <a:off x="457200" y="1447800"/>
            <a:ext cx="4038600" cy="4525963"/>
          </a:xfrm>
        </p:spPr>
        <p:txBody>
          <a:bodyPr>
            <a:noAutofit/>
          </a:bodyPr>
          <a:lstStyle/>
          <a:p>
            <a:r>
              <a:rPr lang="en-US" sz="2400" dirty="0" smtClean="0"/>
              <a:t>Daylight and temperature ranges vary regionally and seasonally</a:t>
            </a:r>
          </a:p>
          <a:p>
            <a:r>
              <a:rPr lang="en-US" sz="2400" dirty="0" smtClean="0"/>
              <a:t>Hurricane-force winds and resulting storm surges</a:t>
            </a:r>
          </a:p>
          <a:p>
            <a:pPr lvl="0"/>
            <a:r>
              <a:rPr lang="en-US" sz="2400" dirty="0" smtClean="0"/>
              <a:t>Hard to predict level of impact or exact location of landfall of severe storms</a:t>
            </a:r>
          </a:p>
        </p:txBody>
      </p:sp>
      <p:pic>
        <p:nvPicPr>
          <p:cNvPr id="2050" name="Picture 1" descr="pubwwa1"/>
          <p:cNvPicPr>
            <a:picLocks noGrp="1" noChangeAspect="1" noChangeArrowheads="1"/>
          </p:cNvPicPr>
          <p:nvPr>
            <p:ph sz="half" idx="2"/>
          </p:nvPr>
        </p:nvPicPr>
        <p:blipFill>
          <a:blip r:embed="rId3" cstate="print"/>
          <a:srcRect/>
          <a:stretch>
            <a:fillRect/>
          </a:stretch>
        </p:blipFill>
        <p:spPr bwMode="auto">
          <a:xfrm>
            <a:off x="4572000" y="1600200"/>
            <a:ext cx="4267200" cy="26670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Roads</a:t>
            </a:r>
            <a:endParaRPr lang="en-US" dirty="0"/>
          </a:p>
        </p:txBody>
      </p:sp>
      <p:pic>
        <p:nvPicPr>
          <p:cNvPr id="5" name="Content Placeholder 4"/>
          <p:cNvPicPr>
            <a:picLocks noGrp="1" noChangeAspect="1" noChangeArrowheads="1"/>
          </p:cNvPicPr>
          <p:nvPr>
            <p:ph sz="half" idx="1"/>
          </p:nvPr>
        </p:nvPicPr>
        <p:blipFill>
          <a:blip r:embed="rId2" cstate="print"/>
          <a:srcRect/>
          <a:stretch>
            <a:fillRect/>
          </a:stretch>
        </p:blipFill>
        <p:spPr bwMode="auto">
          <a:xfrm>
            <a:off x="457200" y="1676400"/>
            <a:ext cx="4038600" cy="322460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Content Placeholder 3"/>
          <p:cNvSpPr>
            <a:spLocks noGrp="1"/>
          </p:cNvSpPr>
          <p:nvPr>
            <p:ph sz="half" idx="2"/>
          </p:nvPr>
        </p:nvSpPr>
        <p:spPr>
          <a:xfrm>
            <a:off x="4648200" y="1600200"/>
            <a:ext cx="4191000" cy="4525963"/>
          </a:xfrm>
        </p:spPr>
        <p:txBody>
          <a:bodyPr/>
          <a:lstStyle/>
          <a:p>
            <a:pPr lvl="0"/>
            <a:r>
              <a:rPr lang="en-US" sz="2200" dirty="0" smtClean="0"/>
              <a:t>Alaska’s transportation infrastructure may not easily accommodate a typical debris removal and disposal operation.</a:t>
            </a:r>
          </a:p>
          <a:p>
            <a:pPr lvl="1"/>
            <a:r>
              <a:rPr lang="en-US" sz="2200" dirty="0" smtClean="0"/>
              <a:t>1,900 miles of interstate or principal artery roads </a:t>
            </a:r>
          </a:p>
          <a:p>
            <a:pPr lvl="1"/>
            <a:r>
              <a:rPr lang="en-US" sz="2200" dirty="0" smtClean="0"/>
              <a:t>1,300 miles of principal artery marine highway</a:t>
            </a:r>
          </a:p>
          <a:p>
            <a:pPr lvl="1"/>
            <a:r>
              <a:rPr lang="en-US" sz="2200" dirty="0" smtClean="0"/>
              <a:t>Some roads passable only during good weather or summer season</a:t>
            </a: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Local Considerations</a:t>
            </a:r>
            <a:endParaRPr lang="en-US" dirty="0"/>
          </a:p>
        </p:txBody>
      </p:sp>
      <p:sp>
        <p:nvSpPr>
          <p:cNvPr id="3" name="Content Placeholder 2"/>
          <p:cNvSpPr>
            <a:spLocks noGrp="1"/>
          </p:cNvSpPr>
          <p:nvPr>
            <p:ph sz="half" idx="1"/>
          </p:nvPr>
        </p:nvSpPr>
        <p:spPr>
          <a:xfrm>
            <a:off x="304800" y="1447800"/>
            <a:ext cx="4724400" cy="5105400"/>
          </a:xfrm>
        </p:spPr>
        <p:txBody>
          <a:bodyPr>
            <a:normAutofit/>
          </a:bodyPr>
          <a:lstStyle/>
          <a:p>
            <a:r>
              <a:rPr lang="en-US" sz="2400" dirty="0" smtClean="0"/>
              <a:t>Many city positions are volunteer or unfilled. </a:t>
            </a:r>
          </a:p>
          <a:p>
            <a:pPr lvl="0"/>
            <a:r>
              <a:rPr lang="en-US" sz="2400" dirty="0" smtClean="0"/>
              <a:t>Local labor pool could be severely limited or unavailable.</a:t>
            </a:r>
          </a:p>
          <a:p>
            <a:pPr lvl="0"/>
            <a:r>
              <a:rPr lang="en-US" sz="2400" dirty="0" smtClean="0"/>
              <a:t>Availability of equipment may be insufficient.</a:t>
            </a:r>
          </a:p>
          <a:p>
            <a:pPr lvl="0"/>
            <a:r>
              <a:rPr lang="en-US" sz="2400" dirty="0" smtClean="0"/>
              <a:t>The actual cost of doing business in remote areas will need to be factored into your cost estimates.</a:t>
            </a:r>
          </a:p>
          <a:p>
            <a:pPr lvl="0"/>
            <a:endParaRPr lang="en-US" sz="2400" dirty="0" smtClean="0"/>
          </a:p>
          <a:p>
            <a:pPr lvl="0"/>
            <a:endParaRPr lang="en-US" sz="2200" dirty="0" smtClean="0"/>
          </a:p>
        </p:txBody>
      </p:sp>
      <p:pic>
        <p:nvPicPr>
          <p:cNvPr id="8194" name="Picture 7"/>
          <p:cNvPicPr>
            <a:picLocks noGrp="1" noChangeAspect="1" noChangeArrowheads="1"/>
          </p:cNvPicPr>
          <p:nvPr>
            <p:ph sz="half" idx="2"/>
          </p:nvPr>
        </p:nvPicPr>
        <p:blipFill>
          <a:blip r:embed="rId3" cstate="print"/>
          <a:srcRect/>
          <a:stretch>
            <a:fillRect/>
          </a:stretch>
        </p:blipFill>
        <p:spPr bwMode="auto">
          <a:xfrm>
            <a:off x="5105400" y="1600200"/>
            <a:ext cx="3657600" cy="2857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Landfills and Dumps</a:t>
            </a:r>
            <a:endParaRPr lang="en-US" dirty="0"/>
          </a:p>
        </p:txBody>
      </p:sp>
      <p:sp>
        <p:nvSpPr>
          <p:cNvPr id="3" name="Content Placeholder 2"/>
          <p:cNvSpPr>
            <a:spLocks noGrp="1"/>
          </p:cNvSpPr>
          <p:nvPr>
            <p:ph sz="half" idx="1"/>
          </p:nvPr>
        </p:nvSpPr>
        <p:spPr>
          <a:xfrm>
            <a:off x="457200" y="1524000"/>
            <a:ext cx="4343400" cy="4525963"/>
          </a:xfrm>
        </p:spPr>
        <p:txBody>
          <a:bodyPr>
            <a:normAutofit/>
          </a:bodyPr>
          <a:lstStyle/>
          <a:p>
            <a:pPr lvl="0"/>
            <a:r>
              <a:rPr lang="en-US" sz="2200" dirty="0" smtClean="0"/>
              <a:t>Most communities have landfills or dumps – many unregulated.</a:t>
            </a:r>
          </a:p>
          <a:p>
            <a:pPr lvl="0"/>
            <a:r>
              <a:rPr lang="en-US" sz="2200" dirty="0" smtClean="0"/>
              <a:t>Landfill space is a major concern</a:t>
            </a:r>
          </a:p>
          <a:p>
            <a:pPr lvl="1"/>
            <a:r>
              <a:rPr lang="en-US" sz="2200" dirty="0" smtClean="0"/>
              <a:t>the community may not want their landfill filled up with disaster debris.</a:t>
            </a:r>
          </a:p>
          <a:p>
            <a:pPr lvl="1"/>
            <a:r>
              <a:rPr lang="en-US" sz="2200" dirty="0" smtClean="0"/>
              <a:t>a new landfill site may not be found quickly.</a:t>
            </a:r>
          </a:p>
          <a:p>
            <a:pPr lvl="1"/>
            <a:r>
              <a:rPr lang="en-US" sz="2200" dirty="0" smtClean="0"/>
              <a:t>Hazardous waste (e.g., fuel, chemicals, asbestos, etc) will need transport to a regulated facility outside the village.</a:t>
            </a:r>
          </a:p>
          <a:p>
            <a:pPr lvl="0"/>
            <a:endParaRPr lang="en-US" sz="2200" dirty="0" smtClean="0"/>
          </a:p>
        </p:txBody>
      </p:sp>
      <p:pic>
        <p:nvPicPr>
          <p:cNvPr id="4098" name="Picture 5" descr="Hooper Bay Fire 8-18-06 009"/>
          <p:cNvPicPr>
            <a:picLocks noGrp="1" noChangeAspect="1" noChangeArrowheads="1"/>
          </p:cNvPicPr>
          <p:nvPr>
            <p:ph sz="half" idx="2"/>
          </p:nvPr>
        </p:nvPicPr>
        <p:blipFill>
          <a:blip r:embed="rId2" cstate="print"/>
          <a:srcRect/>
          <a:stretch>
            <a:fillRect/>
          </a:stretch>
        </p:blipFill>
        <p:spPr bwMode="auto">
          <a:xfrm>
            <a:off x="4953000" y="1676400"/>
            <a:ext cx="3733800" cy="28003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Debris Management Issues From Recent and Past Events</a:t>
            </a:r>
            <a:endParaRPr lang="en-US" dirty="0"/>
          </a:p>
        </p:txBody>
      </p:sp>
      <p:sp>
        <p:nvSpPr>
          <p:cNvPr id="3" name="Content Placeholder 2"/>
          <p:cNvSpPr>
            <a:spLocks noGrp="1"/>
          </p:cNvSpPr>
          <p:nvPr>
            <p:ph sz="half" idx="1"/>
          </p:nvPr>
        </p:nvSpPr>
        <p:spPr>
          <a:xfrm>
            <a:off x="533400" y="1600200"/>
            <a:ext cx="4495800" cy="4525963"/>
          </a:xfrm>
        </p:spPr>
        <p:txBody>
          <a:bodyPr>
            <a:normAutofit/>
          </a:bodyPr>
          <a:lstStyle/>
          <a:p>
            <a:pPr>
              <a:buNone/>
            </a:pPr>
            <a:r>
              <a:rPr lang="en-US" sz="2400" u="sng" dirty="0" smtClean="0"/>
              <a:t>Alaska</a:t>
            </a:r>
          </a:p>
          <a:p>
            <a:r>
              <a:rPr lang="en-US" sz="2200" dirty="0" smtClean="0"/>
              <a:t>1964 Good Friday Earthquake</a:t>
            </a:r>
          </a:p>
          <a:p>
            <a:r>
              <a:rPr lang="en-US" sz="2200" dirty="0" smtClean="0"/>
              <a:t>1994 Fall Flood</a:t>
            </a:r>
          </a:p>
          <a:p>
            <a:r>
              <a:rPr lang="en-US" sz="2200" dirty="0" smtClean="0"/>
              <a:t>2005 West Coast Storm</a:t>
            </a:r>
          </a:p>
          <a:p>
            <a:r>
              <a:rPr lang="en-US" sz="2200" dirty="0" smtClean="0"/>
              <a:t>2006 Hooper Bay Fire</a:t>
            </a:r>
          </a:p>
          <a:p>
            <a:r>
              <a:rPr lang="en-US" sz="2200" dirty="0" smtClean="0"/>
              <a:t>2007 Kenai River Flood</a:t>
            </a:r>
          </a:p>
          <a:p>
            <a:r>
              <a:rPr lang="en-US" sz="2200" dirty="0" smtClean="0"/>
              <a:t>2009 Spring Flood </a:t>
            </a:r>
          </a:p>
          <a:p>
            <a:r>
              <a:rPr lang="en-US" sz="2200" dirty="0" smtClean="0"/>
              <a:t>2011 Birch Creek Fire</a:t>
            </a:r>
          </a:p>
          <a:p>
            <a:endParaRPr lang="en-US" dirty="0"/>
          </a:p>
        </p:txBody>
      </p:sp>
      <p:sp>
        <p:nvSpPr>
          <p:cNvPr id="4" name="Content Placeholder 3"/>
          <p:cNvSpPr>
            <a:spLocks noGrp="1"/>
          </p:cNvSpPr>
          <p:nvPr>
            <p:ph sz="half" idx="2"/>
          </p:nvPr>
        </p:nvSpPr>
        <p:spPr>
          <a:xfrm>
            <a:off x="4800600" y="1600200"/>
            <a:ext cx="3886200" cy="4525963"/>
          </a:xfrm>
        </p:spPr>
        <p:txBody>
          <a:bodyPr>
            <a:normAutofit/>
          </a:bodyPr>
          <a:lstStyle/>
          <a:p>
            <a:pPr>
              <a:buNone/>
            </a:pPr>
            <a:r>
              <a:rPr lang="en-US" sz="2400" u="sng" dirty="0" smtClean="0"/>
              <a:t>US and International</a:t>
            </a:r>
          </a:p>
          <a:p>
            <a:r>
              <a:rPr lang="en-US" sz="2200" dirty="0" smtClean="0"/>
              <a:t>2010 Haiti Earthquake</a:t>
            </a:r>
          </a:p>
          <a:p>
            <a:r>
              <a:rPr lang="en-US" sz="2200" dirty="0" smtClean="0"/>
              <a:t>2011 Japan Earthquake and Tsunami</a:t>
            </a:r>
          </a:p>
          <a:p>
            <a:r>
              <a:rPr lang="en-US" sz="2200" dirty="0" smtClean="0"/>
              <a:t>2011 Joplin Tornado</a:t>
            </a:r>
          </a:p>
          <a:p>
            <a:r>
              <a:rPr lang="en-US" sz="2200" dirty="0" smtClean="0"/>
              <a:t>2011 East Coast Flood</a:t>
            </a:r>
          </a:p>
          <a:p>
            <a:endParaRPr lang="en-US" dirty="0" smtClean="0"/>
          </a:p>
          <a:p>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3492</TotalTime>
  <Words>1992</Words>
  <Application>Microsoft Office PowerPoint</Application>
  <PresentationFormat>On-screen Show (4:3)</PresentationFormat>
  <Paragraphs>203</Paragraphs>
  <Slides>21</Slides>
  <Notes>14</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CHALLENGES IN DISASTER DEBRIS MANAGEMENT IN ALASKA </vt:lpstr>
      <vt:lpstr>Questions To The Audience</vt:lpstr>
      <vt:lpstr>Emergency Management Challenges  In Alaska</vt:lpstr>
      <vt:lpstr>Demographics</vt:lpstr>
      <vt:lpstr>Seasonal and Weather Issues</vt:lpstr>
      <vt:lpstr>Roads</vt:lpstr>
      <vt:lpstr>Local Considerations</vt:lpstr>
      <vt:lpstr>Landfills and Dumps</vt:lpstr>
      <vt:lpstr>Debris Management Issues From Recent and Past Events</vt:lpstr>
      <vt:lpstr>1964 Good Friday Earthquake</vt:lpstr>
      <vt:lpstr>2005 West Coast Storm</vt:lpstr>
      <vt:lpstr>2006 Hooper Bay Fire</vt:lpstr>
      <vt:lpstr>2006 Hooper Bay Fire</vt:lpstr>
      <vt:lpstr>2007 Kenai River Flood</vt:lpstr>
      <vt:lpstr>2009 Spring Flood - Eagle</vt:lpstr>
      <vt:lpstr>2011 Birch Creek Fire</vt:lpstr>
      <vt:lpstr>2010 Haiti Earthquake</vt:lpstr>
      <vt:lpstr>2011 Joplin Tornado</vt:lpstr>
      <vt:lpstr>2011 Hurricane Irene</vt:lpstr>
      <vt:lpstr>2011 Japan Earthquake and Tsunami</vt:lpstr>
      <vt:lpstr>Slide 21</vt:lpstr>
    </vt:vector>
  </TitlesOfParts>
  <Company>Department of Military and Veterans Affairs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DEBRIS MANAGEMENT</dc:title>
  <dc:creator>cdenver</dc:creator>
  <cp:lastModifiedBy>ALoach</cp:lastModifiedBy>
  <cp:revision>309</cp:revision>
  <dcterms:created xsi:type="dcterms:W3CDTF">2011-07-14T19:23:29Z</dcterms:created>
  <dcterms:modified xsi:type="dcterms:W3CDTF">2011-09-19T23:15:30Z</dcterms:modified>
</cp:coreProperties>
</file>