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 id="2147483703" r:id="rId2"/>
  </p:sldMasterIdLst>
  <p:notesMasterIdLst>
    <p:notesMasterId r:id="rId35"/>
  </p:notesMasterIdLst>
  <p:handoutMasterIdLst>
    <p:handoutMasterId r:id="rId36"/>
  </p:handoutMasterIdLst>
  <p:sldIdLst>
    <p:sldId id="320" r:id="rId3"/>
    <p:sldId id="269" r:id="rId4"/>
    <p:sldId id="348" r:id="rId5"/>
    <p:sldId id="359" r:id="rId6"/>
    <p:sldId id="374" r:id="rId7"/>
    <p:sldId id="270" r:id="rId8"/>
    <p:sldId id="372" r:id="rId9"/>
    <p:sldId id="360" r:id="rId10"/>
    <p:sldId id="322" r:id="rId11"/>
    <p:sldId id="263" r:id="rId12"/>
    <p:sldId id="265" r:id="rId13"/>
    <p:sldId id="292" r:id="rId14"/>
    <p:sldId id="361" r:id="rId15"/>
    <p:sldId id="297" r:id="rId16"/>
    <p:sldId id="368" r:id="rId17"/>
    <p:sldId id="351" r:id="rId18"/>
    <p:sldId id="373" r:id="rId19"/>
    <p:sldId id="296" r:id="rId20"/>
    <p:sldId id="362" r:id="rId21"/>
    <p:sldId id="363" r:id="rId22"/>
    <p:sldId id="332" r:id="rId23"/>
    <p:sldId id="325" r:id="rId24"/>
    <p:sldId id="315" r:id="rId25"/>
    <p:sldId id="369" r:id="rId26"/>
    <p:sldId id="311" r:id="rId27"/>
    <p:sldId id="316" r:id="rId28"/>
    <p:sldId id="333" r:id="rId29"/>
    <p:sldId id="328" r:id="rId30"/>
    <p:sldId id="309" r:id="rId31"/>
    <p:sldId id="283" r:id="rId32"/>
    <p:sldId id="364" r:id="rId33"/>
    <p:sldId id="271" r:id="rId34"/>
  </p:sldIdLst>
  <p:sldSz cx="9144000" cy="6858000" type="screen4x3"/>
  <p:notesSz cx="7010400" cy="9296400"/>
  <p:defaultTextStyle>
    <a:defPPr>
      <a:defRPr lang="en-US"/>
    </a:defPPr>
    <a:lvl1pPr algn="l" rtl="0" fontAlgn="base">
      <a:spcBef>
        <a:spcPct val="0"/>
      </a:spcBef>
      <a:spcAft>
        <a:spcPct val="0"/>
      </a:spcAft>
      <a:defRPr kern="1200">
        <a:solidFill>
          <a:schemeClr val="bg1"/>
        </a:solidFill>
        <a:latin typeface="Verdana" pitchFamily="34" charset="0"/>
        <a:ea typeface="+mn-ea"/>
        <a:cs typeface="+mn-cs"/>
      </a:defRPr>
    </a:lvl1pPr>
    <a:lvl2pPr marL="457200" algn="l" rtl="0" fontAlgn="base">
      <a:spcBef>
        <a:spcPct val="0"/>
      </a:spcBef>
      <a:spcAft>
        <a:spcPct val="0"/>
      </a:spcAft>
      <a:defRPr kern="1200">
        <a:solidFill>
          <a:schemeClr val="bg1"/>
        </a:solidFill>
        <a:latin typeface="Verdana" pitchFamily="34" charset="0"/>
        <a:ea typeface="+mn-ea"/>
        <a:cs typeface="+mn-cs"/>
      </a:defRPr>
    </a:lvl2pPr>
    <a:lvl3pPr marL="914400" algn="l" rtl="0" fontAlgn="base">
      <a:spcBef>
        <a:spcPct val="0"/>
      </a:spcBef>
      <a:spcAft>
        <a:spcPct val="0"/>
      </a:spcAft>
      <a:defRPr kern="1200">
        <a:solidFill>
          <a:schemeClr val="bg1"/>
        </a:solidFill>
        <a:latin typeface="Verdana" pitchFamily="34" charset="0"/>
        <a:ea typeface="+mn-ea"/>
        <a:cs typeface="+mn-cs"/>
      </a:defRPr>
    </a:lvl3pPr>
    <a:lvl4pPr marL="1371600" algn="l" rtl="0" fontAlgn="base">
      <a:spcBef>
        <a:spcPct val="0"/>
      </a:spcBef>
      <a:spcAft>
        <a:spcPct val="0"/>
      </a:spcAft>
      <a:defRPr kern="1200">
        <a:solidFill>
          <a:schemeClr val="bg1"/>
        </a:solidFill>
        <a:latin typeface="Verdana" pitchFamily="34" charset="0"/>
        <a:ea typeface="+mn-ea"/>
        <a:cs typeface="+mn-cs"/>
      </a:defRPr>
    </a:lvl4pPr>
    <a:lvl5pPr marL="1828800" algn="l" rtl="0" fontAlgn="base">
      <a:spcBef>
        <a:spcPct val="0"/>
      </a:spcBef>
      <a:spcAft>
        <a:spcPct val="0"/>
      </a:spcAft>
      <a:defRPr kern="1200">
        <a:solidFill>
          <a:schemeClr val="bg1"/>
        </a:solidFill>
        <a:latin typeface="Verdana" pitchFamily="34" charset="0"/>
        <a:ea typeface="+mn-ea"/>
        <a:cs typeface="+mn-cs"/>
      </a:defRPr>
    </a:lvl5pPr>
    <a:lvl6pPr marL="2286000" algn="l" defTabSz="914400" rtl="0" eaLnBrk="1" latinLnBrk="0" hangingPunct="1">
      <a:defRPr kern="1200">
        <a:solidFill>
          <a:schemeClr val="bg1"/>
        </a:solidFill>
        <a:latin typeface="Verdana" pitchFamily="34" charset="0"/>
        <a:ea typeface="+mn-ea"/>
        <a:cs typeface="+mn-cs"/>
      </a:defRPr>
    </a:lvl6pPr>
    <a:lvl7pPr marL="2743200" algn="l" defTabSz="914400" rtl="0" eaLnBrk="1" latinLnBrk="0" hangingPunct="1">
      <a:defRPr kern="1200">
        <a:solidFill>
          <a:schemeClr val="bg1"/>
        </a:solidFill>
        <a:latin typeface="Verdana" pitchFamily="34" charset="0"/>
        <a:ea typeface="+mn-ea"/>
        <a:cs typeface="+mn-cs"/>
      </a:defRPr>
    </a:lvl7pPr>
    <a:lvl8pPr marL="3200400" algn="l" defTabSz="914400" rtl="0" eaLnBrk="1" latinLnBrk="0" hangingPunct="1">
      <a:defRPr kern="1200">
        <a:solidFill>
          <a:schemeClr val="bg1"/>
        </a:solidFill>
        <a:latin typeface="Verdana" pitchFamily="34" charset="0"/>
        <a:ea typeface="+mn-ea"/>
        <a:cs typeface="+mn-cs"/>
      </a:defRPr>
    </a:lvl8pPr>
    <a:lvl9pPr marL="3657600" algn="l" defTabSz="914400" rtl="0" eaLnBrk="1" latinLnBrk="0" hangingPunct="1">
      <a:defRPr kern="1200">
        <a:solidFill>
          <a:schemeClr val="bg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1052" autoAdjust="0"/>
  </p:normalViewPr>
  <p:slideViewPr>
    <p:cSldViewPr>
      <p:cViewPr varScale="1">
        <p:scale>
          <a:sx n="57" d="100"/>
          <a:sy n="57" d="100"/>
        </p:scale>
        <p:origin x="1604"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Historical SLCGP Funding</a:t>
            </a:r>
          </a:p>
        </c:rich>
      </c:tx>
      <c:layout>
        <c:manualLayout>
          <c:xMode val="edge"/>
          <c:yMode val="edge"/>
          <c:x val="0.26432633420822399"/>
          <c:y val="2.7777777777777776E-2"/>
        </c:manualLayout>
      </c:layout>
      <c:overlay val="0"/>
    </c:title>
    <c:autoTitleDeleted val="0"/>
    <c:plotArea>
      <c:layout>
        <c:manualLayout>
          <c:layoutTarget val="inner"/>
          <c:xMode val="edge"/>
          <c:yMode val="edge"/>
          <c:x val="0.41021629801916143"/>
          <c:y val="0.18886133202074332"/>
          <c:w val="0.55350009755296103"/>
          <c:h val="0.67528374596375096"/>
        </c:manualLayout>
      </c:layout>
      <c:lineChart>
        <c:grouping val="standard"/>
        <c:varyColors val="0"/>
        <c:ser>
          <c:idx val="1"/>
          <c:order val="0"/>
          <c:cat>
            <c:numRef>
              <c:f>Sheet1!$A$1:$A$2</c:f>
              <c:numCache>
                <c:formatCode>General</c:formatCode>
                <c:ptCount val="2"/>
                <c:pt idx="0">
                  <c:v>2022</c:v>
                </c:pt>
                <c:pt idx="1">
                  <c:v>2023</c:v>
                </c:pt>
              </c:numCache>
            </c:numRef>
          </c:cat>
          <c:val>
            <c:numRef>
              <c:f>Sheet1!$B$1:$B$2</c:f>
              <c:numCache>
                <c:formatCode>_(* #,##0.00_);_(* \(#,##0.00\);_(* "-"??_);_(@_)</c:formatCode>
                <c:ptCount val="2"/>
                <c:pt idx="0">
                  <c:v>2245130</c:v>
                </c:pt>
                <c:pt idx="1">
                  <c:v>4567677</c:v>
                </c:pt>
              </c:numCache>
            </c:numRef>
          </c:val>
          <c:smooth val="0"/>
          <c:extLst>
            <c:ext xmlns:c16="http://schemas.microsoft.com/office/drawing/2014/chart" uri="{C3380CC4-5D6E-409C-BE32-E72D297353CC}">
              <c16:uniqueId val="{00000000-0A2D-4C81-B65D-EDE3D288CB49}"/>
            </c:ext>
          </c:extLst>
        </c:ser>
        <c:dLbls>
          <c:showLegendKey val="0"/>
          <c:showVal val="0"/>
          <c:showCatName val="0"/>
          <c:showSerName val="0"/>
          <c:showPercent val="0"/>
          <c:showBubbleSize val="0"/>
        </c:dLbls>
        <c:marker val="1"/>
        <c:smooth val="0"/>
        <c:axId val="525061120"/>
        <c:axId val="525061512"/>
      </c:lineChart>
      <c:catAx>
        <c:axId val="525061120"/>
        <c:scaling>
          <c:orientation val="minMax"/>
        </c:scaling>
        <c:delete val="0"/>
        <c:axPos val="b"/>
        <c:title>
          <c:tx>
            <c:rich>
              <a:bodyPr/>
              <a:lstStyle/>
              <a:p>
                <a:pPr>
                  <a:defRPr/>
                </a:pPr>
                <a:r>
                  <a:rPr lang="en-US"/>
                  <a:t>Fiscal Year</a:t>
                </a:r>
              </a:p>
            </c:rich>
          </c:tx>
          <c:overlay val="0"/>
        </c:title>
        <c:numFmt formatCode="General" sourceLinked="1"/>
        <c:majorTickMark val="out"/>
        <c:minorTickMark val="none"/>
        <c:tickLblPos val="nextTo"/>
        <c:crossAx val="525061512"/>
        <c:crosses val="autoZero"/>
        <c:auto val="1"/>
        <c:lblAlgn val="ctr"/>
        <c:lblOffset val="100"/>
        <c:noMultiLvlLbl val="0"/>
      </c:catAx>
      <c:valAx>
        <c:axId val="525061512"/>
        <c:scaling>
          <c:orientation val="minMax"/>
        </c:scaling>
        <c:delete val="0"/>
        <c:axPos val="l"/>
        <c:majorGridlines/>
        <c:title>
          <c:tx>
            <c:rich>
              <a:bodyPr rot="-5400000" vert="horz"/>
              <a:lstStyle/>
              <a:p>
                <a:pPr>
                  <a:defRPr/>
                </a:pPr>
                <a:r>
                  <a:rPr lang="en-US"/>
                  <a:t>Funding Amount</a:t>
                </a:r>
              </a:p>
            </c:rich>
          </c:tx>
          <c:overlay val="0"/>
        </c:title>
        <c:numFmt formatCode="&quot;$&quot;#,##0.00" sourceLinked="0"/>
        <c:majorTickMark val="out"/>
        <c:minorTickMark val="none"/>
        <c:tickLblPos val="nextTo"/>
        <c:crossAx val="525061120"/>
        <c:crosses val="autoZero"/>
        <c:crossBetween val="between"/>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05471C-F299-40CE-858F-5F17E39C85D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6171170-9FAE-402C-8803-0ACFFFCD36CB}">
      <dgm:prSet custT="1"/>
      <dgm:spPr/>
      <dgm:t>
        <a:bodyPr/>
        <a:lstStyle/>
        <a:p>
          <a:r>
            <a:rPr lang="en-US" sz="2800" dirty="0"/>
            <a:t>SLCGP Start Date:  February 1, 2024</a:t>
          </a:r>
        </a:p>
      </dgm:t>
    </dgm:pt>
    <dgm:pt modelId="{12707C5C-BEE4-4B2B-B2BD-D5E0E0E109FB}" type="parTrans" cxnId="{91B8DEE1-1EB0-4667-BC2A-B15114C538D9}">
      <dgm:prSet/>
      <dgm:spPr/>
      <dgm:t>
        <a:bodyPr/>
        <a:lstStyle/>
        <a:p>
          <a:endParaRPr lang="en-US" sz="1400"/>
        </a:p>
      </dgm:t>
    </dgm:pt>
    <dgm:pt modelId="{FFB3E24E-42AB-4B19-ACEC-715832FA7F2F}" type="sibTrans" cxnId="{91B8DEE1-1EB0-4667-BC2A-B15114C538D9}">
      <dgm:prSet/>
      <dgm:spPr/>
      <dgm:t>
        <a:bodyPr/>
        <a:lstStyle/>
        <a:p>
          <a:endParaRPr lang="en-US" sz="1400"/>
        </a:p>
      </dgm:t>
    </dgm:pt>
    <dgm:pt modelId="{2054F275-D43B-4B9F-B4E2-FCAAB31D4B65}">
      <dgm:prSet custT="1"/>
      <dgm:spPr/>
      <dgm:t>
        <a:bodyPr/>
        <a:lstStyle/>
        <a:p>
          <a:r>
            <a:rPr lang="en-US" sz="2000" dirty="0"/>
            <a:t>First quarterly report is waived</a:t>
          </a:r>
        </a:p>
      </dgm:t>
    </dgm:pt>
    <dgm:pt modelId="{2E0392EE-38BF-4F28-858F-D0AD7D927715}" type="parTrans" cxnId="{01DEC427-959B-4B44-96E8-1A6D219C1F79}">
      <dgm:prSet/>
      <dgm:spPr/>
      <dgm:t>
        <a:bodyPr/>
        <a:lstStyle/>
        <a:p>
          <a:endParaRPr lang="en-US" sz="1400"/>
        </a:p>
      </dgm:t>
    </dgm:pt>
    <dgm:pt modelId="{D045601A-ED61-4F76-8282-7FF2244DBDDA}" type="sibTrans" cxnId="{01DEC427-959B-4B44-96E8-1A6D219C1F79}">
      <dgm:prSet/>
      <dgm:spPr/>
      <dgm:t>
        <a:bodyPr/>
        <a:lstStyle/>
        <a:p>
          <a:endParaRPr lang="en-US" sz="1400"/>
        </a:p>
      </dgm:t>
    </dgm:pt>
    <dgm:pt modelId="{8CA6B2E7-2290-4138-9742-90292E8D28E5}">
      <dgm:prSet custT="1"/>
      <dgm:spPr/>
      <dgm:t>
        <a:bodyPr/>
        <a:lstStyle/>
        <a:p>
          <a:r>
            <a:rPr lang="en-US" sz="2000" dirty="0"/>
            <a:t>Second quarterly report is due July 20, 2024</a:t>
          </a:r>
        </a:p>
      </dgm:t>
    </dgm:pt>
    <dgm:pt modelId="{353D4300-7186-4BCB-8E92-A7C16A9ECCAA}" type="parTrans" cxnId="{236740CA-C88B-4B21-8757-25EE760AC395}">
      <dgm:prSet/>
      <dgm:spPr/>
      <dgm:t>
        <a:bodyPr/>
        <a:lstStyle/>
        <a:p>
          <a:endParaRPr lang="en-US" sz="1400"/>
        </a:p>
      </dgm:t>
    </dgm:pt>
    <dgm:pt modelId="{59A1D042-0718-4BDC-9755-77E55B749BB0}" type="sibTrans" cxnId="{236740CA-C88B-4B21-8757-25EE760AC395}">
      <dgm:prSet/>
      <dgm:spPr/>
      <dgm:t>
        <a:bodyPr/>
        <a:lstStyle/>
        <a:p>
          <a:endParaRPr lang="en-US" sz="1400"/>
        </a:p>
      </dgm:t>
    </dgm:pt>
    <dgm:pt modelId="{1BF6BB33-3798-4292-A2F2-FB0192F77DA4}">
      <dgm:prSet custT="1"/>
      <dgm:spPr/>
      <dgm:t>
        <a:bodyPr/>
        <a:lstStyle/>
        <a:p>
          <a:r>
            <a:rPr lang="en-US" sz="2800" dirty="0"/>
            <a:t>SLCGP End Date:  December 31, 2025</a:t>
          </a:r>
        </a:p>
      </dgm:t>
    </dgm:pt>
    <dgm:pt modelId="{DAE0FD1A-4D08-44B7-897F-F0D162F86556}" type="parTrans" cxnId="{E8E0E993-7FBC-4856-8AE6-FA3810C6CBE7}">
      <dgm:prSet/>
      <dgm:spPr/>
      <dgm:t>
        <a:bodyPr/>
        <a:lstStyle/>
        <a:p>
          <a:endParaRPr lang="en-US" sz="1400"/>
        </a:p>
      </dgm:t>
    </dgm:pt>
    <dgm:pt modelId="{77577199-CD1B-4D1F-B392-F653BAB3C42F}" type="sibTrans" cxnId="{E8E0E993-7FBC-4856-8AE6-FA3810C6CBE7}">
      <dgm:prSet/>
      <dgm:spPr/>
      <dgm:t>
        <a:bodyPr/>
        <a:lstStyle/>
        <a:p>
          <a:endParaRPr lang="en-US" sz="1400"/>
        </a:p>
      </dgm:t>
    </dgm:pt>
    <dgm:pt modelId="{0EE98F5C-31FA-4ACE-BF66-8661CBCE46C8}">
      <dgm:prSet custT="1"/>
      <dgm:spPr/>
      <dgm:t>
        <a:bodyPr/>
        <a:lstStyle/>
        <a:p>
          <a:r>
            <a:rPr lang="en-US" sz="2000" dirty="0"/>
            <a:t>Last quarterly report due January 20, 2026</a:t>
          </a:r>
        </a:p>
      </dgm:t>
    </dgm:pt>
    <dgm:pt modelId="{896CB09E-A182-4BE0-958E-CD895B3E1580}" type="parTrans" cxnId="{F4E2B2AA-ECC0-4763-BEE9-0294B38422A2}">
      <dgm:prSet/>
      <dgm:spPr/>
      <dgm:t>
        <a:bodyPr/>
        <a:lstStyle/>
        <a:p>
          <a:endParaRPr lang="en-US" sz="1400"/>
        </a:p>
      </dgm:t>
    </dgm:pt>
    <dgm:pt modelId="{9F6AAB40-CEED-4BD4-86E1-BBB8B67EAB53}" type="sibTrans" cxnId="{F4E2B2AA-ECC0-4763-BEE9-0294B38422A2}">
      <dgm:prSet/>
      <dgm:spPr/>
      <dgm:t>
        <a:bodyPr/>
        <a:lstStyle/>
        <a:p>
          <a:endParaRPr lang="en-US" sz="1400"/>
        </a:p>
      </dgm:t>
    </dgm:pt>
    <dgm:pt modelId="{624A2B22-EF90-49A0-A4C7-8D3FA1234467}">
      <dgm:prSet custT="1"/>
      <dgm:spPr/>
      <dgm:t>
        <a:bodyPr/>
        <a:lstStyle/>
        <a:p>
          <a:r>
            <a:rPr lang="en-US" sz="2000" dirty="0"/>
            <a:t>Must show activity within the second Quarter</a:t>
          </a:r>
        </a:p>
      </dgm:t>
    </dgm:pt>
    <dgm:pt modelId="{1BA7F748-8936-44B6-BF2B-68D32E12C1E0}" type="parTrans" cxnId="{9BFF9DEB-5A0D-4F52-A0F3-4F6490B075E0}">
      <dgm:prSet/>
      <dgm:spPr/>
      <dgm:t>
        <a:bodyPr/>
        <a:lstStyle/>
        <a:p>
          <a:endParaRPr lang="en-US" sz="1400"/>
        </a:p>
      </dgm:t>
    </dgm:pt>
    <dgm:pt modelId="{61C55EDF-2CC7-40D6-94EA-186360D07031}" type="sibTrans" cxnId="{9BFF9DEB-5A0D-4F52-A0F3-4F6490B075E0}">
      <dgm:prSet/>
      <dgm:spPr/>
      <dgm:t>
        <a:bodyPr/>
        <a:lstStyle/>
        <a:p>
          <a:endParaRPr lang="en-US" sz="1400"/>
        </a:p>
      </dgm:t>
    </dgm:pt>
    <dgm:pt modelId="{DC829D83-B288-4FEA-956A-CC9BEE0F8BD9}" type="pres">
      <dgm:prSet presAssocID="{6105471C-F299-40CE-858F-5F17E39C85DD}" presName="linear" presStyleCnt="0">
        <dgm:presLayoutVars>
          <dgm:animLvl val="lvl"/>
          <dgm:resizeHandles val="exact"/>
        </dgm:presLayoutVars>
      </dgm:prSet>
      <dgm:spPr/>
    </dgm:pt>
    <dgm:pt modelId="{13B8BD14-C005-4BCF-BBD4-10276E270EB4}" type="pres">
      <dgm:prSet presAssocID="{E6171170-9FAE-402C-8803-0ACFFFCD36CB}" presName="parentText" presStyleLbl="node1" presStyleIdx="0" presStyleCnt="2">
        <dgm:presLayoutVars>
          <dgm:chMax val="0"/>
          <dgm:bulletEnabled val="1"/>
        </dgm:presLayoutVars>
      </dgm:prSet>
      <dgm:spPr/>
    </dgm:pt>
    <dgm:pt modelId="{89A1E6B9-8E0B-4484-975D-98B83B821F62}" type="pres">
      <dgm:prSet presAssocID="{E6171170-9FAE-402C-8803-0ACFFFCD36CB}" presName="childText" presStyleLbl="revTx" presStyleIdx="0" presStyleCnt="2">
        <dgm:presLayoutVars>
          <dgm:bulletEnabled val="1"/>
        </dgm:presLayoutVars>
      </dgm:prSet>
      <dgm:spPr/>
    </dgm:pt>
    <dgm:pt modelId="{82C7EB49-3E33-472A-BB6C-27BEBDB4944B}" type="pres">
      <dgm:prSet presAssocID="{1BF6BB33-3798-4292-A2F2-FB0192F77DA4}" presName="parentText" presStyleLbl="node1" presStyleIdx="1" presStyleCnt="2">
        <dgm:presLayoutVars>
          <dgm:chMax val="0"/>
          <dgm:bulletEnabled val="1"/>
        </dgm:presLayoutVars>
      </dgm:prSet>
      <dgm:spPr/>
    </dgm:pt>
    <dgm:pt modelId="{171B7AD2-3473-4F25-84BA-E4BFF234BCAF}" type="pres">
      <dgm:prSet presAssocID="{1BF6BB33-3798-4292-A2F2-FB0192F77DA4}" presName="childText" presStyleLbl="revTx" presStyleIdx="1" presStyleCnt="2">
        <dgm:presLayoutVars>
          <dgm:bulletEnabled val="1"/>
        </dgm:presLayoutVars>
      </dgm:prSet>
      <dgm:spPr/>
    </dgm:pt>
  </dgm:ptLst>
  <dgm:cxnLst>
    <dgm:cxn modelId="{3A793909-2CAC-47A6-BABE-1464E7AA32A6}" type="presOf" srcId="{6105471C-F299-40CE-858F-5F17E39C85DD}" destId="{DC829D83-B288-4FEA-956A-CC9BEE0F8BD9}" srcOrd="0" destOrd="0" presId="urn:microsoft.com/office/officeart/2005/8/layout/vList2"/>
    <dgm:cxn modelId="{0168F720-094D-4149-9A07-5F6E17F64FF6}" type="presOf" srcId="{8CA6B2E7-2290-4138-9742-90292E8D28E5}" destId="{89A1E6B9-8E0B-4484-975D-98B83B821F62}" srcOrd="0" destOrd="1" presId="urn:microsoft.com/office/officeart/2005/8/layout/vList2"/>
    <dgm:cxn modelId="{01DEC427-959B-4B44-96E8-1A6D219C1F79}" srcId="{E6171170-9FAE-402C-8803-0ACFFFCD36CB}" destId="{2054F275-D43B-4B9F-B4E2-FCAAB31D4B65}" srcOrd="0" destOrd="0" parTransId="{2E0392EE-38BF-4F28-858F-D0AD7D927715}" sibTransId="{D045601A-ED61-4F76-8282-7FF2244DBDDA}"/>
    <dgm:cxn modelId="{C5E65177-6324-4CB8-BF9E-33E68CF898FF}" type="presOf" srcId="{E6171170-9FAE-402C-8803-0ACFFFCD36CB}" destId="{13B8BD14-C005-4BCF-BBD4-10276E270EB4}" srcOrd="0" destOrd="0" presId="urn:microsoft.com/office/officeart/2005/8/layout/vList2"/>
    <dgm:cxn modelId="{5A817F7A-C62B-4ECA-B977-A963F66F0B8D}" type="presOf" srcId="{1BF6BB33-3798-4292-A2F2-FB0192F77DA4}" destId="{82C7EB49-3E33-472A-BB6C-27BEBDB4944B}" srcOrd="0" destOrd="0" presId="urn:microsoft.com/office/officeart/2005/8/layout/vList2"/>
    <dgm:cxn modelId="{E8E0E993-7FBC-4856-8AE6-FA3810C6CBE7}" srcId="{6105471C-F299-40CE-858F-5F17E39C85DD}" destId="{1BF6BB33-3798-4292-A2F2-FB0192F77DA4}" srcOrd="1" destOrd="0" parTransId="{DAE0FD1A-4D08-44B7-897F-F0D162F86556}" sibTransId="{77577199-CD1B-4D1F-B392-F653BAB3C42F}"/>
    <dgm:cxn modelId="{3DE457A9-613B-41FC-B381-216F0F3DB50A}" type="presOf" srcId="{624A2B22-EF90-49A0-A4C7-8D3FA1234467}" destId="{89A1E6B9-8E0B-4484-975D-98B83B821F62}" srcOrd="0" destOrd="2" presId="urn:microsoft.com/office/officeart/2005/8/layout/vList2"/>
    <dgm:cxn modelId="{F4E2B2AA-ECC0-4763-BEE9-0294B38422A2}" srcId="{1BF6BB33-3798-4292-A2F2-FB0192F77DA4}" destId="{0EE98F5C-31FA-4ACE-BF66-8661CBCE46C8}" srcOrd="0" destOrd="0" parTransId="{896CB09E-A182-4BE0-958E-CD895B3E1580}" sibTransId="{9F6AAB40-CEED-4BD4-86E1-BBB8B67EAB53}"/>
    <dgm:cxn modelId="{236740CA-C88B-4B21-8757-25EE760AC395}" srcId="{2054F275-D43B-4B9F-B4E2-FCAAB31D4B65}" destId="{8CA6B2E7-2290-4138-9742-90292E8D28E5}" srcOrd="0" destOrd="0" parTransId="{353D4300-7186-4BCB-8E92-A7C16A9ECCAA}" sibTransId="{59A1D042-0718-4BDC-9755-77E55B749BB0}"/>
    <dgm:cxn modelId="{592B15D0-B6DA-4ABB-840B-B4C2B6E3DE7A}" type="presOf" srcId="{0EE98F5C-31FA-4ACE-BF66-8661CBCE46C8}" destId="{171B7AD2-3473-4F25-84BA-E4BFF234BCAF}" srcOrd="0" destOrd="0" presId="urn:microsoft.com/office/officeart/2005/8/layout/vList2"/>
    <dgm:cxn modelId="{91B8DEE1-1EB0-4667-BC2A-B15114C538D9}" srcId="{6105471C-F299-40CE-858F-5F17E39C85DD}" destId="{E6171170-9FAE-402C-8803-0ACFFFCD36CB}" srcOrd="0" destOrd="0" parTransId="{12707C5C-BEE4-4B2B-B2BD-D5E0E0E109FB}" sibTransId="{FFB3E24E-42AB-4B19-ACEC-715832FA7F2F}"/>
    <dgm:cxn modelId="{9BFF9DEB-5A0D-4F52-A0F3-4F6490B075E0}" srcId="{2054F275-D43B-4B9F-B4E2-FCAAB31D4B65}" destId="{624A2B22-EF90-49A0-A4C7-8D3FA1234467}" srcOrd="1" destOrd="0" parTransId="{1BA7F748-8936-44B6-BF2B-68D32E12C1E0}" sibTransId="{61C55EDF-2CC7-40D6-94EA-186360D07031}"/>
    <dgm:cxn modelId="{4F9799EC-A563-4C4F-ADBE-53270FA80863}" type="presOf" srcId="{2054F275-D43B-4B9F-B4E2-FCAAB31D4B65}" destId="{89A1E6B9-8E0B-4484-975D-98B83B821F62}" srcOrd="0" destOrd="0" presId="urn:microsoft.com/office/officeart/2005/8/layout/vList2"/>
    <dgm:cxn modelId="{D519E2D4-0548-4EBA-9C2C-8A515B63E0F6}" type="presParOf" srcId="{DC829D83-B288-4FEA-956A-CC9BEE0F8BD9}" destId="{13B8BD14-C005-4BCF-BBD4-10276E270EB4}" srcOrd="0" destOrd="0" presId="urn:microsoft.com/office/officeart/2005/8/layout/vList2"/>
    <dgm:cxn modelId="{77217FED-7145-4A9C-80D4-78448BF1FB9A}" type="presParOf" srcId="{DC829D83-B288-4FEA-956A-CC9BEE0F8BD9}" destId="{89A1E6B9-8E0B-4484-975D-98B83B821F62}" srcOrd="1" destOrd="0" presId="urn:microsoft.com/office/officeart/2005/8/layout/vList2"/>
    <dgm:cxn modelId="{C2E9B150-F375-44CB-A32E-64DD34F3F745}" type="presParOf" srcId="{DC829D83-B288-4FEA-956A-CC9BEE0F8BD9}" destId="{82C7EB49-3E33-472A-BB6C-27BEBDB4944B}" srcOrd="2" destOrd="0" presId="urn:microsoft.com/office/officeart/2005/8/layout/vList2"/>
    <dgm:cxn modelId="{51734C83-F8E6-4CF3-8D46-CC1D431763F1}" type="presParOf" srcId="{DC829D83-B288-4FEA-956A-CC9BEE0F8BD9}" destId="{171B7AD2-3473-4F25-84BA-E4BFF234BCAF}" srcOrd="3"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FC4F12-87D4-4AD9-A446-2C269A7F9DBE}" type="doc">
      <dgm:prSet loTypeId="urn:microsoft.com/office/officeart/2005/8/layout/vList5" loCatId="list" qsTypeId="urn:microsoft.com/office/officeart/2005/8/quickstyle/simple3" qsCatId="simple" csTypeId="urn:microsoft.com/office/officeart/2005/8/colors/colorful4" csCatId="colorful" phldr="1"/>
      <dgm:spPr/>
      <dgm:t>
        <a:bodyPr/>
        <a:lstStyle/>
        <a:p>
          <a:endParaRPr lang="en-US"/>
        </a:p>
      </dgm:t>
    </dgm:pt>
    <dgm:pt modelId="{64984C43-F459-4B21-8551-6B4B1A1EE30E}">
      <dgm:prSet phldrT="[Text]"/>
      <dgm:spPr>
        <a:xfrm>
          <a:off x="117" y="2962"/>
          <a:ext cx="3218413" cy="480696"/>
        </a:xfrm>
        <a:scene3d>
          <a:camera prst="orthographicFront"/>
          <a:lightRig rig="flat" dir="t"/>
        </a:scene3d>
        <a:sp3d prstMaterial="dkEdge">
          <a:bevelT w="8200" h="38100"/>
        </a:sp3d>
      </dgm:spPr>
      <dgm:t>
        <a:bodyPr/>
        <a:lstStyle/>
        <a:p>
          <a:r>
            <a:rPr lang="en-US" dirty="0">
              <a:latin typeface="Calibri"/>
              <a:ea typeface="+mn-ea"/>
              <a:cs typeface="+mn-cs"/>
            </a:rPr>
            <a:t>February 2024</a:t>
          </a:r>
        </a:p>
      </dgm:t>
    </dgm:pt>
    <dgm:pt modelId="{BB45E04F-DA34-40D8-B223-3BB31693429F}" type="parTrans" cxnId="{1687B425-B7E6-4ACA-AE2B-D484F9BFBE8F}">
      <dgm:prSet/>
      <dgm:spPr/>
      <dgm:t>
        <a:bodyPr/>
        <a:lstStyle/>
        <a:p>
          <a:endParaRPr lang="en-US"/>
        </a:p>
      </dgm:t>
    </dgm:pt>
    <dgm:pt modelId="{23488663-B293-40F3-AC2F-5C1FAB87BEB3}" type="sibTrans" cxnId="{1687B425-B7E6-4ACA-AE2B-D484F9BFBE8F}">
      <dgm:prSet/>
      <dgm:spPr/>
      <dgm:t>
        <a:bodyPr/>
        <a:lstStyle/>
        <a:p>
          <a:endParaRPr lang="en-US"/>
        </a:p>
      </dgm:t>
    </dgm:pt>
    <dgm:pt modelId="{53A9311A-4F69-4DF4-9156-532A1395FB81}">
      <dgm:prSet phldrT="[Text]"/>
      <dgm:spPr>
        <a:xfrm rot="5400000">
          <a:off x="5797551" y="-2527988"/>
          <a:ext cx="384556" cy="5542597"/>
        </a:xfrm>
      </dgm:spPr>
      <dgm:t>
        <a:bodyPr/>
        <a:lstStyle/>
        <a:p>
          <a:r>
            <a:rPr lang="en-US" dirty="0">
              <a:latin typeface="Calibri"/>
              <a:ea typeface="+mn-ea"/>
              <a:cs typeface="+mn-cs"/>
            </a:rPr>
            <a:t>SLCGP Local Grant Application, State Overview, and Guidelines available</a:t>
          </a:r>
        </a:p>
      </dgm:t>
    </dgm:pt>
    <dgm:pt modelId="{FC5D4294-F0F6-4F71-801A-6ADDF3D9310F}" type="parTrans" cxnId="{EE50BBA7-C70D-4F6B-A503-DD21BE9038DF}">
      <dgm:prSet/>
      <dgm:spPr/>
      <dgm:t>
        <a:bodyPr/>
        <a:lstStyle/>
        <a:p>
          <a:endParaRPr lang="en-US"/>
        </a:p>
      </dgm:t>
    </dgm:pt>
    <dgm:pt modelId="{2D79E576-453A-49A9-BFD9-6C85C127243E}" type="sibTrans" cxnId="{EE50BBA7-C70D-4F6B-A503-DD21BE9038DF}">
      <dgm:prSet/>
      <dgm:spPr/>
      <dgm:t>
        <a:bodyPr/>
        <a:lstStyle/>
        <a:p>
          <a:endParaRPr lang="en-US"/>
        </a:p>
      </dgm:t>
    </dgm:pt>
    <dgm:pt modelId="{2A5DC4D2-D292-432C-A57B-E489DF4B62C4}">
      <dgm:prSet phldrT="[Text]"/>
      <dgm:spPr>
        <a:xfrm>
          <a:off x="117" y="1012424"/>
          <a:ext cx="3218413" cy="480696"/>
        </a:xfrm>
        <a:scene3d>
          <a:camera prst="orthographicFront"/>
          <a:lightRig rig="flat" dir="t"/>
        </a:scene3d>
        <a:sp3d prstMaterial="dkEdge">
          <a:bevelT w="8200" h="38100"/>
        </a:sp3d>
      </dgm:spPr>
      <dgm:t>
        <a:bodyPr/>
        <a:lstStyle/>
        <a:p>
          <a:r>
            <a:rPr lang="en-US" b="1" dirty="0">
              <a:latin typeface="Calibri"/>
              <a:ea typeface="+mn-ea"/>
              <a:cs typeface="+mn-cs"/>
            </a:rPr>
            <a:t>March 29, 2024</a:t>
          </a:r>
        </a:p>
      </dgm:t>
    </dgm:pt>
    <dgm:pt modelId="{185E9552-7306-4A9B-A9AC-C04BD484A468}" type="parTrans" cxnId="{27E5467E-BC4E-4259-AA23-F4EC4C8B9C22}">
      <dgm:prSet/>
      <dgm:spPr/>
      <dgm:t>
        <a:bodyPr/>
        <a:lstStyle/>
        <a:p>
          <a:endParaRPr lang="en-US"/>
        </a:p>
      </dgm:t>
    </dgm:pt>
    <dgm:pt modelId="{3F065167-49B6-4BBF-BF35-F2FEE7CFC9A5}" type="sibTrans" cxnId="{27E5467E-BC4E-4259-AA23-F4EC4C8B9C22}">
      <dgm:prSet/>
      <dgm:spPr/>
      <dgm:t>
        <a:bodyPr/>
        <a:lstStyle/>
        <a:p>
          <a:endParaRPr lang="en-US"/>
        </a:p>
      </dgm:t>
    </dgm:pt>
    <dgm:pt modelId="{4D2DECCE-758A-4E32-8A5D-C9C8FA7B293A}">
      <dgm:prSet phldrT="[Text]"/>
      <dgm:spPr>
        <a:xfrm rot="5400000">
          <a:off x="5797551" y="-1518526"/>
          <a:ext cx="384556" cy="5542597"/>
        </a:xfrm>
      </dgm:spPr>
      <dgm:t>
        <a:bodyPr/>
        <a:lstStyle/>
        <a:p>
          <a:r>
            <a:rPr lang="en-US" b="1" dirty="0">
              <a:latin typeface="Calibri"/>
              <a:ea typeface="+mn-ea"/>
              <a:cs typeface="+mn-cs"/>
            </a:rPr>
            <a:t>Electronically Submit Grant Applications to DHS&amp;EM, NLT 11:59 pm Friday, March 29, 2024</a:t>
          </a:r>
        </a:p>
      </dgm:t>
    </dgm:pt>
    <dgm:pt modelId="{370C8911-AE8B-4487-B413-6A7CA7842909}" type="parTrans" cxnId="{46A1A0DB-3119-4AB2-9AB8-00C6B237F489}">
      <dgm:prSet/>
      <dgm:spPr/>
      <dgm:t>
        <a:bodyPr/>
        <a:lstStyle/>
        <a:p>
          <a:endParaRPr lang="en-US"/>
        </a:p>
      </dgm:t>
    </dgm:pt>
    <dgm:pt modelId="{B730FB66-129C-4BAF-A387-CF2E1365E64B}" type="sibTrans" cxnId="{46A1A0DB-3119-4AB2-9AB8-00C6B237F489}">
      <dgm:prSet/>
      <dgm:spPr/>
      <dgm:t>
        <a:bodyPr/>
        <a:lstStyle/>
        <a:p>
          <a:endParaRPr lang="en-US"/>
        </a:p>
      </dgm:t>
    </dgm:pt>
    <dgm:pt modelId="{80D0BB8D-E83E-4672-AD59-D10D2B45037C}">
      <dgm:prSet phldrT="[Text]"/>
      <dgm:spPr>
        <a:xfrm>
          <a:off x="117" y="1517155"/>
          <a:ext cx="3218413" cy="480696"/>
        </a:xfrm>
        <a:scene3d>
          <a:camera prst="orthographicFront"/>
          <a:lightRig rig="flat" dir="t"/>
        </a:scene3d>
        <a:sp3d prstMaterial="dkEdge">
          <a:bevelT w="8200" h="38100"/>
        </a:sp3d>
      </dgm:spPr>
      <dgm:t>
        <a:bodyPr/>
        <a:lstStyle/>
        <a:p>
          <a:r>
            <a:rPr lang="en-US" dirty="0">
              <a:latin typeface="Calibri"/>
              <a:ea typeface="+mn-ea"/>
              <a:cs typeface="+mn-cs"/>
            </a:rPr>
            <a:t>April 2024</a:t>
          </a:r>
        </a:p>
      </dgm:t>
    </dgm:pt>
    <dgm:pt modelId="{B9B93FFF-5563-4E2F-8494-EBE5197D2951}" type="parTrans" cxnId="{508EF177-975A-4143-81B7-A49C84904A80}">
      <dgm:prSet/>
      <dgm:spPr/>
      <dgm:t>
        <a:bodyPr/>
        <a:lstStyle/>
        <a:p>
          <a:endParaRPr lang="en-US"/>
        </a:p>
      </dgm:t>
    </dgm:pt>
    <dgm:pt modelId="{EE870A29-A006-4A43-955B-FC2B883CEB82}" type="sibTrans" cxnId="{508EF177-975A-4143-81B7-A49C84904A80}">
      <dgm:prSet/>
      <dgm:spPr/>
      <dgm:t>
        <a:bodyPr/>
        <a:lstStyle/>
        <a:p>
          <a:endParaRPr lang="en-US"/>
        </a:p>
      </dgm:t>
    </dgm:pt>
    <dgm:pt modelId="{47A98701-9055-439B-818C-B374F9E74EC2}">
      <dgm:prSet phldrT="[Text]"/>
      <dgm:spPr>
        <a:xfrm rot="5400000">
          <a:off x="5797551" y="-1013795"/>
          <a:ext cx="384556" cy="5542597"/>
        </a:xfrm>
      </dgm:spPr>
      <dgm:t>
        <a:bodyPr/>
        <a:lstStyle/>
        <a:p>
          <a:r>
            <a:rPr lang="en-US" dirty="0">
              <a:latin typeface="Calibri"/>
              <a:ea typeface="+mn-ea"/>
              <a:cs typeface="+mn-cs"/>
            </a:rPr>
            <a:t>DHS&amp;EM Grants review of applications for eligibility</a:t>
          </a:r>
        </a:p>
      </dgm:t>
    </dgm:pt>
    <dgm:pt modelId="{02CD2C1D-073E-4407-BE82-F02BAA87846D}" type="parTrans" cxnId="{6383675A-3E78-4E24-9CCF-46AEE045C710}">
      <dgm:prSet/>
      <dgm:spPr/>
      <dgm:t>
        <a:bodyPr/>
        <a:lstStyle/>
        <a:p>
          <a:endParaRPr lang="en-US"/>
        </a:p>
      </dgm:t>
    </dgm:pt>
    <dgm:pt modelId="{F39A230A-1AFC-4481-9E1A-E52C49C357A8}" type="sibTrans" cxnId="{6383675A-3E78-4E24-9CCF-46AEE045C710}">
      <dgm:prSet/>
      <dgm:spPr/>
      <dgm:t>
        <a:bodyPr/>
        <a:lstStyle/>
        <a:p>
          <a:endParaRPr lang="en-US"/>
        </a:p>
      </dgm:t>
    </dgm:pt>
    <dgm:pt modelId="{4EC362E7-E7D8-4036-9EE9-29D92082793C}">
      <dgm:prSet phldrT="[Text]"/>
      <dgm:spPr>
        <a:xfrm rot="5400000">
          <a:off x="5797551" y="-1013795"/>
          <a:ext cx="384556" cy="5542597"/>
        </a:xfrm>
      </dgm:spPr>
      <dgm:t>
        <a:bodyPr/>
        <a:lstStyle/>
        <a:p>
          <a:r>
            <a:rPr lang="en-US">
              <a:latin typeface="Calibri"/>
              <a:ea typeface="+mn-ea"/>
              <a:cs typeface="+mn-cs"/>
            </a:rPr>
            <a:t>DHS&amp;EM Internal Staff review for comments on feasibility, capability, and reasonableness</a:t>
          </a:r>
          <a:endParaRPr lang="en-US" dirty="0">
            <a:latin typeface="Calibri"/>
            <a:ea typeface="+mn-ea"/>
            <a:cs typeface="+mn-cs"/>
          </a:endParaRPr>
        </a:p>
      </dgm:t>
    </dgm:pt>
    <dgm:pt modelId="{CA7CB1F6-3D76-4323-AE1C-49DF1DF6817C}" type="parTrans" cxnId="{FC4C5C65-64C4-486D-AF54-3336FC53E208}">
      <dgm:prSet/>
      <dgm:spPr/>
      <dgm:t>
        <a:bodyPr/>
        <a:lstStyle/>
        <a:p>
          <a:endParaRPr lang="en-US"/>
        </a:p>
      </dgm:t>
    </dgm:pt>
    <dgm:pt modelId="{CF45D199-1344-45C6-BADC-97FA5FB4D6D4}" type="sibTrans" cxnId="{FC4C5C65-64C4-486D-AF54-3336FC53E208}">
      <dgm:prSet/>
      <dgm:spPr/>
      <dgm:t>
        <a:bodyPr/>
        <a:lstStyle/>
        <a:p>
          <a:endParaRPr lang="en-US"/>
        </a:p>
      </dgm:t>
    </dgm:pt>
    <dgm:pt modelId="{06CE16A1-B605-4881-8AED-7EFD38834A58}">
      <dgm:prSet phldrT="[Text]"/>
      <dgm:spPr>
        <a:xfrm>
          <a:off x="117" y="3031348"/>
          <a:ext cx="3218413" cy="480696"/>
        </a:xfrm>
        <a:scene3d>
          <a:camera prst="orthographicFront"/>
          <a:lightRig rig="flat" dir="t"/>
        </a:scene3d>
        <a:sp3d prstMaterial="dkEdge">
          <a:bevelT w="8200" h="38100"/>
        </a:sp3d>
      </dgm:spPr>
      <dgm:t>
        <a:bodyPr/>
        <a:lstStyle/>
        <a:p>
          <a:r>
            <a:rPr lang="en-US" dirty="0">
              <a:latin typeface="Calibri"/>
              <a:ea typeface="+mn-ea"/>
              <a:cs typeface="+mn-cs"/>
            </a:rPr>
            <a:t>June 2024</a:t>
          </a:r>
        </a:p>
      </dgm:t>
    </dgm:pt>
    <dgm:pt modelId="{7EC21300-5032-40E5-913C-EC479EBE0125}" type="parTrans" cxnId="{ED3192D1-3132-40DA-9223-2DA2C9696F56}">
      <dgm:prSet/>
      <dgm:spPr/>
      <dgm:t>
        <a:bodyPr/>
        <a:lstStyle/>
        <a:p>
          <a:endParaRPr lang="en-US"/>
        </a:p>
      </dgm:t>
    </dgm:pt>
    <dgm:pt modelId="{C0A02CED-11C9-4E7D-B235-447AAE72A233}" type="sibTrans" cxnId="{ED3192D1-3132-40DA-9223-2DA2C9696F56}">
      <dgm:prSet/>
      <dgm:spPr/>
      <dgm:t>
        <a:bodyPr/>
        <a:lstStyle/>
        <a:p>
          <a:endParaRPr lang="en-US"/>
        </a:p>
      </dgm:t>
    </dgm:pt>
    <dgm:pt modelId="{E882A155-3DD5-4B5E-8FD4-4E1927867237}">
      <dgm:prSet phldrT="[Text]"/>
      <dgm:spPr>
        <a:xfrm rot="5400000">
          <a:off x="5797551" y="500397"/>
          <a:ext cx="384556" cy="5542597"/>
        </a:xfrm>
      </dgm:spPr>
      <dgm:t>
        <a:bodyPr/>
        <a:lstStyle/>
        <a:p>
          <a:r>
            <a:rPr lang="en-US" dirty="0">
              <a:latin typeface="Calibri"/>
              <a:ea typeface="+mn-ea"/>
              <a:cs typeface="+mn-cs"/>
            </a:rPr>
            <a:t>DHS&amp;EM Writes Project Worksheets and submits to USDHS for funding hold release</a:t>
          </a:r>
        </a:p>
      </dgm:t>
    </dgm:pt>
    <dgm:pt modelId="{40638DDA-B4A2-43D5-8F5C-9136F4F9105F}" type="parTrans" cxnId="{AC774E11-CCBF-48B7-8AC5-96BDDCA00096}">
      <dgm:prSet/>
      <dgm:spPr/>
      <dgm:t>
        <a:bodyPr/>
        <a:lstStyle/>
        <a:p>
          <a:endParaRPr lang="en-US"/>
        </a:p>
      </dgm:t>
    </dgm:pt>
    <dgm:pt modelId="{80544DF3-3926-4945-A42E-088BCB77B46B}" type="sibTrans" cxnId="{AC774E11-CCBF-48B7-8AC5-96BDDCA00096}">
      <dgm:prSet/>
      <dgm:spPr/>
      <dgm:t>
        <a:bodyPr/>
        <a:lstStyle/>
        <a:p>
          <a:endParaRPr lang="en-US"/>
        </a:p>
      </dgm:t>
    </dgm:pt>
    <dgm:pt modelId="{E7C351D2-1048-40C6-BF59-9E41466286C2}">
      <dgm:prSet phldrT="[Text]"/>
      <dgm:spPr>
        <a:xfrm>
          <a:off x="117" y="4040810"/>
          <a:ext cx="3218413" cy="480696"/>
        </a:xfrm>
        <a:scene3d>
          <a:camera prst="orthographicFront"/>
          <a:lightRig rig="flat" dir="t"/>
        </a:scene3d>
        <a:sp3d prstMaterial="dkEdge">
          <a:bevelT w="8200" h="38100"/>
        </a:sp3d>
      </dgm:spPr>
      <dgm:t>
        <a:bodyPr/>
        <a:lstStyle/>
        <a:p>
          <a:r>
            <a:rPr lang="en-US" dirty="0">
              <a:latin typeface="Calibri"/>
              <a:ea typeface="+mn-ea"/>
              <a:cs typeface="+mn-cs"/>
            </a:rPr>
            <a:t>September-October 2024</a:t>
          </a:r>
        </a:p>
      </dgm:t>
    </dgm:pt>
    <dgm:pt modelId="{B9019543-94E4-4149-9A3F-1531E7B564E9}" type="parTrans" cxnId="{74FE718E-B25D-4AFF-AC26-87095C5301D8}">
      <dgm:prSet/>
      <dgm:spPr/>
      <dgm:t>
        <a:bodyPr/>
        <a:lstStyle/>
        <a:p>
          <a:endParaRPr lang="en-US"/>
        </a:p>
      </dgm:t>
    </dgm:pt>
    <dgm:pt modelId="{4B4A58A0-DB38-4657-A36A-C58296EC771D}" type="sibTrans" cxnId="{74FE718E-B25D-4AFF-AC26-87095C5301D8}">
      <dgm:prSet/>
      <dgm:spPr/>
      <dgm:t>
        <a:bodyPr/>
        <a:lstStyle/>
        <a:p>
          <a:endParaRPr lang="en-US"/>
        </a:p>
      </dgm:t>
    </dgm:pt>
    <dgm:pt modelId="{D7A5AE29-ED72-4376-9479-CC6E06ABCF1A}">
      <dgm:prSet phldrT="[Text]"/>
      <dgm:spPr>
        <a:xfrm rot="5400000">
          <a:off x="5797551" y="1509859"/>
          <a:ext cx="384556" cy="5542597"/>
        </a:xfrm>
      </dgm:spPr>
      <dgm:t>
        <a:bodyPr/>
        <a:lstStyle/>
        <a:p>
          <a:r>
            <a:rPr lang="en-US">
              <a:latin typeface="Calibri"/>
              <a:ea typeface="+mn-ea"/>
              <a:cs typeface="+mn-cs"/>
            </a:rPr>
            <a:t>Funding notification sent out to all applicants</a:t>
          </a:r>
          <a:endParaRPr lang="en-US" dirty="0">
            <a:latin typeface="Calibri"/>
            <a:ea typeface="+mn-ea"/>
            <a:cs typeface="+mn-cs"/>
          </a:endParaRPr>
        </a:p>
      </dgm:t>
    </dgm:pt>
    <dgm:pt modelId="{106C515D-6783-422C-9F6D-D1143754086D}" type="parTrans" cxnId="{039AE19D-6B5F-4B2F-99E3-5A5C0B04DD50}">
      <dgm:prSet/>
      <dgm:spPr/>
      <dgm:t>
        <a:bodyPr/>
        <a:lstStyle/>
        <a:p>
          <a:endParaRPr lang="en-US"/>
        </a:p>
      </dgm:t>
    </dgm:pt>
    <dgm:pt modelId="{1F38BF4A-E30F-49F4-8EFB-FBF693083286}" type="sibTrans" cxnId="{039AE19D-6B5F-4B2F-99E3-5A5C0B04DD50}">
      <dgm:prSet/>
      <dgm:spPr/>
      <dgm:t>
        <a:bodyPr/>
        <a:lstStyle/>
        <a:p>
          <a:endParaRPr lang="en-US"/>
        </a:p>
      </dgm:t>
    </dgm:pt>
    <dgm:pt modelId="{2C2F6458-53E0-4384-8EF3-6F0CD5644CC7}">
      <dgm:prSet phldrT="[Text]"/>
      <dgm:spPr>
        <a:xfrm rot="5400000">
          <a:off x="5797551" y="1509859"/>
          <a:ext cx="384556" cy="5542597"/>
        </a:xfrm>
      </dgm:spPr>
      <dgm:t>
        <a:bodyPr/>
        <a:lstStyle/>
        <a:p>
          <a:r>
            <a:rPr lang="en-US" dirty="0">
              <a:latin typeface="Calibri"/>
              <a:ea typeface="+mn-ea"/>
              <a:cs typeface="+mn-cs"/>
            </a:rPr>
            <a:t>DHS&amp;EM e-mails awards to subrecipients (NLT 45 days after official hold release notification)</a:t>
          </a:r>
        </a:p>
      </dgm:t>
    </dgm:pt>
    <dgm:pt modelId="{3890A63B-2048-4A47-B4F5-88C24EF74366}" type="parTrans" cxnId="{99EB73F8-87CE-4862-9195-CA1938BD4DF5}">
      <dgm:prSet/>
      <dgm:spPr/>
      <dgm:t>
        <a:bodyPr/>
        <a:lstStyle/>
        <a:p>
          <a:endParaRPr lang="en-US"/>
        </a:p>
      </dgm:t>
    </dgm:pt>
    <dgm:pt modelId="{DA88C6C6-FD23-4D19-8855-D0CF5B8D228D}" type="sibTrans" cxnId="{99EB73F8-87CE-4862-9195-CA1938BD4DF5}">
      <dgm:prSet/>
      <dgm:spPr/>
      <dgm:t>
        <a:bodyPr/>
        <a:lstStyle/>
        <a:p>
          <a:endParaRPr lang="en-US"/>
        </a:p>
      </dgm:t>
    </dgm:pt>
    <dgm:pt modelId="{34887FCD-089B-4425-B655-F682417F3504}">
      <dgm:prSet phldrT="[Text]"/>
      <dgm:spPr>
        <a:xfrm>
          <a:off x="117" y="4545541"/>
          <a:ext cx="3218413" cy="480696"/>
        </a:xfrm>
        <a:scene3d>
          <a:camera prst="orthographicFront"/>
          <a:lightRig rig="flat" dir="t"/>
        </a:scene3d>
        <a:sp3d prstMaterial="dkEdge">
          <a:bevelT w="8200" h="38100"/>
        </a:sp3d>
      </dgm:spPr>
      <dgm:t>
        <a:bodyPr/>
        <a:lstStyle/>
        <a:p>
          <a:r>
            <a:rPr lang="en-US" dirty="0">
              <a:latin typeface="Calibri"/>
              <a:ea typeface="+mn-ea"/>
              <a:cs typeface="+mn-cs"/>
            </a:rPr>
            <a:t>October-November 2024</a:t>
          </a:r>
        </a:p>
      </dgm:t>
    </dgm:pt>
    <dgm:pt modelId="{0CACD01D-46A7-4659-AA78-7E480EB5B159}" type="parTrans" cxnId="{A22B690E-8639-44AA-95F1-C4B3D9B69B5C}">
      <dgm:prSet/>
      <dgm:spPr/>
      <dgm:t>
        <a:bodyPr/>
        <a:lstStyle/>
        <a:p>
          <a:endParaRPr lang="en-US"/>
        </a:p>
      </dgm:t>
    </dgm:pt>
    <dgm:pt modelId="{A09A8412-1DEF-4B6F-BB5B-23D1F46EDFDC}" type="sibTrans" cxnId="{A22B690E-8639-44AA-95F1-C4B3D9B69B5C}">
      <dgm:prSet/>
      <dgm:spPr/>
      <dgm:t>
        <a:bodyPr/>
        <a:lstStyle/>
        <a:p>
          <a:endParaRPr lang="en-US"/>
        </a:p>
      </dgm:t>
    </dgm:pt>
    <dgm:pt modelId="{9D0635D5-6C7C-4969-AAD5-0E2A00067CBD}">
      <dgm:prSet phldrT="[Text]"/>
      <dgm:spPr>
        <a:xfrm rot="5400000">
          <a:off x="5797551" y="2014590"/>
          <a:ext cx="384556" cy="5542597"/>
        </a:xfrm>
      </dgm:spPr>
      <dgm:t>
        <a:bodyPr/>
        <a:lstStyle/>
        <a:p>
          <a:r>
            <a:rPr lang="en-US">
              <a:latin typeface="Calibri"/>
              <a:ea typeface="+mn-ea"/>
              <a:cs typeface="+mn-cs"/>
            </a:rPr>
            <a:t>Grant Kick-Off Meetings held with Subrecipients</a:t>
          </a:r>
          <a:endParaRPr lang="en-US" dirty="0">
            <a:latin typeface="Calibri"/>
            <a:ea typeface="+mn-ea"/>
            <a:cs typeface="+mn-cs"/>
          </a:endParaRPr>
        </a:p>
      </dgm:t>
    </dgm:pt>
    <dgm:pt modelId="{2854913D-64EF-4E77-9F94-0C79DD8D002C}" type="parTrans" cxnId="{9B4D6F89-8015-4D14-9141-FB28B26C54E2}">
      <dgm:prSet/>
      <dgm:spPr/>
      <dgm:t>
        <a:bodyPr/>
        <a:lstStyle/>
        <a:p>
          <a:endParaRPr lang="en-US"/>
        </a:p>
      </dgm:t>
    </dgm:pt>
    <dgm:pt modelId="{10789F48-3B4F-4A42-800C-7CD8A5469945}" type="sibTrans" cxnId="{9B4D6F89-8015-4D14-9141-FB28B26C54E2}">
      <dgm:prSet/>
      <dgm:spPr/>
      <dgm:t>
        <a:bodyPr/>
        <a:lstStyle/>
        <a:p>
          <a:endParaRPr lang="en-US"/>
        </a:p>
      </dgm:t>
    </dgm:pt>
    <dgm:pt modelId="{5E76629F-76BC-407B-A516-7C27CECB8CA1}">
      <dgm:prSet phldrT="[Text]"/>
      <dgm:spPr>
        <a:xfrm rot="5400000">
          <a:off x="5786607" y="-15286"/>
          <a:ext cx="384556" cy="5564505"/>
        </a:xfrm>
      </dgm:spPr>
      <dgm:t>
        <a:bodyPr/>
        <a:lstStyle/>
        <a:p>
          <a:r>
            <a:rPr lang="en-US">
              <a:latin typeface="Calibri"/>
              <a:ea typeface="+mn-ea"/>
              <a:cs typeface="+mn-cs"/>
            </a:rPr>
            <a:t>Interagency Review committee held to determine funding recommendations</a:t>
          </a:r>
          <a:endParaRPr lang="en-US" dirty="0">
            <a:latin typeface="Calibri"/>
            <a:ea typeface="+mn-ea"/>
            <a:cs typeface="+mn-cs"/>
          </a:endParaRPr>
        </a:p>
      </dgm:t>
    </dgm:pt>
    <dgm:pt modelId="{0EFA873E-4FF3-4BBE-AA26-64744F5FBB4D}" type="parTrans" cxnId="{36EB8041-C7E1-47D2-8060-FCDF170CFC56}">
      <dgm:prSet/>
      <dgm:spPr/>
      <dgm:t>
        <a:bodyPr/>
        <a:lstStyle/>
        <a:p>
          <a:endParaRPr lang="en-US"/>
        </a:p>
      </dgm:t>
    </dgm:pt>
    <dgm:pt modelId="{DA1C173F-E8E8-48BC-A07E-76A6CC3292D8}" type="sibTrans" cxnId="{36EB8041-C7E1-47D2-8060-FCDF170CFC56}">
      <dgm:prSet/>
      <dgm:spPr/>
      <dgm:t>
        <a:bodyPr/>
        <a:lstStyle/>
        <a:p>
          <a:endParaRPr lang="en-US"/>
        </a:p>
      </dgm:t>
    </dgm:pt>
    <dgm:pt modelId="{8B115C38-E74B-4541-8447-156C5C61FB50}">
      <dgm:prSet phldrT="[Text]"/>
      <dgm:spPr>
        <a:xfrm>
          <a:off x="117" y="2526617"/>
          <a:ext cx="3196515" cy="480696"/>
        </a:xfrm>
        <a:scene3d>
          <a:camera prst="orthographicFront"/>
          <a:lightRig rig="flat" dir="t"/>
        </a:scene3d>
        <a:sp3d prstMaterial="dkEdge">
          <a:bevelT w="8200" h="38100"/>
        </a:sp3d>
      </dgm:spPr>
      <dgm:t>
        <a:bodyPr/>
        <a:lstStyle/>
        <a:p>
          <a:r>
            <a:rPr lang="en-US" dirty="0">
              <a:latin typeface="Calibri"/>
              <a:ea typeface="+mn-ea"/>
              <a:cs typeface="+mn-cs"/>
            </a:rPr>
            <a:t>May 21-23, 2024</a:t>
          </a:r>
        </a:p>
      </dgm:t>
    </dgm:pt>
    <dgm:pt modelId="{759530A8-317C-4608-8502-52FD22CE1C4B}" type="parTrans" cxnId="{28C44720-6FB2-48B4-867D-6509E44BC7F0}">
      <dgm:prSet/>
      <dgm:spPr/>
      <dgm:t>
        <a:bodyPr/>
        <a:lstStyle/>
        <a:p>
          <a:endParaRPr lang="en-US"/>
        </a:p>
      </dgm:t>
    </dgm:pt>
    <dgm:pt modelId="{BA22E09B-749D-429C-B296-FE542C579E5B}" type="sibTrans" cxnId="{28C44720-6FB2-48B4-867D-6509E44BC7F0}">
      <dgm:prSet/>
      <dgm:spPr/>
      <dgm:t>
        <a:bodyPr/>
        <a:lstStyle/>
        <a:p>
          <a:endParaRPr lang="en-US"/>
        </a:p>
      </dgm:t>
    </dgm:pt>
    <dgm:pt modelId="{2C923CDF-6CD2-4181-8DD3-21D3BEF84D5F}">
      <dgm:prSet phldrT="[Text]"/>
      <dgm:spPr>
        <a:xfrm>
          <a:off x="117" y="507693"/>
          <a:ext cx="3203356" cy="480696"/>
        </a:xfrm>
        <a:scene3d>
          <a:camera prst="orthographicFront"/>
          <a:lightRig rig="flat" dir="t"/>
        </a:scene3d>
        <a:sp3d prstMaterial="dkEdge">
          <a:bevelT w="8200" h="38100"/>
        </a:sp3d>
      </dgm:spPr>
      <dgm:t>
        <a:bodyPr/>
        <a:lstStyle/>
        <a:p>
          <a:r>
            <a:rPr lang="en-US" dirty="0">
              <a:latin typeface="Calibri"/>
              <a:ea typeface="+mn-ea"/>
              <a:cs typeface="+mn-cs"/>
            </a:rPr>
            <a:t>July-August 2024</a:t>
          </a:r>
        </a:p>
      </dgm:t>
    </dgm:pt>
    <dgm:pt modelId="{10F862CD-A558-46BE-8139-43DDD3C46CAB}" type="parTrans" cxnId="{CCB14CD4-9A23-479C-A82A-A343300C15A0}">
      <dgm:prSet/>
      <dgm:spPr/>
      <dgm:t>
        <a:bodyPr/>
        <a:lstStyle/>
        <a:p>
          <a:endParaRPr lang="en-US"/>
        </a:p>
      </dgm:t>
    </dgm:pt>
    <dgm:pt modelId="{D68B9118-46F7-485C-89E6-988EA3BBA495}" type="sibTrans" cxnId="{CCB14CD4-9A23-479C-A82A-A343300C15A0}">
      <dgm:prSet/>
      <dgm:spPr/>
      <dgm:t>
        <a:bodyPr/>
        <a:lstStyle/>
        <a:p>
          <a:endParaRPr lang="en-US"/>
        </a:p>
      </dgm:t>
    </dgm:pt>
    <dgm:pt modelId="{F6A674E6-5439-41D9-A653-75F811E967B0}">
      <dgm:prSet phldrT="[Text]"/>
      <dgm:spPr>
        <a:xfrm>
          <a:off x="117" y="507693"/>
          <a:ext cx="3203356" cy="480696"/>
        </a:xfrm>
        <a:scene3d>
          <a:camera prst="orthographicFront"/>
          <a:lightRig rig="flat" dir="t"/>
        </a:scene3d>
        <a:sp3d prstMaterial="dkEdge">
          <a:bevelT w="8200" h="38100"/>
        </a:sp3d>
      </dgm:spPr>
      <dgm:t>
        <a:bodyPr/>
        <a:lstStyle/>
        <a:p>
          <a:r>
            <a:rPr lang="en-US" dirty="0">
              <a:latin typeface="Calibri"/>
              <a:ea typeface="+mn-ea"/>
              <a:cs typeface="+mn-cs"/>
            </a:rPr>
            <a:t>DHS&amp;EM receives release of funds from USDHS</a:t>
          </a:r>
        </a:p>
      </dgm:t>
    </dgm:pt>
    <dgm:pt modelId="{D6302B38-2D9A-46CC-9659-D3A0483F71B4}" type="parTrans" cxnId="{C776F7EB-8CDE-4C59-9687-E034AD0A388C}">
      <dgm:prSet/>
      <dgm:spPr/>
      <dgm:t>
        <a:bodyPr/>
        <a:lstStyle/>
        <a:p>
          <a:endParaRPr lang="en-US"/>
        </a:p>
      </dgm:t>
    </dgm:pt>
    <dgm:pt modelId="{AA23FEA3-8A57-4157-BCD6-10A84FB8571C}" type="sibTrans" cxnId="{C776F7EB-8CDE-4C59-9687-E034AD0A388C}">
      <dgm:prSet/>
      <dgm:spPr/>
      <dgm:t>
        <a:bodyPr/>
        <a:lstStyle/>
        <a:p>
          <a:endParaRPr lang="en-US"/>
        </a:p>
      </dgm:t>
    </dgm:pt>
    <dgm:pt modelId="{15916251-0B52-41B5-9723-FB4CD20BFC4E}">
      <dgm:prSet phldrT="[Text]"/>
      <dgm:spPr>
        <a:xfrm rot="5400000">
          <a:off x="5797551" y="-2527988"/>
          <a:ext cx="384556" cy="5542597"/>
        </a:xfrm>
      </dgm:spPr>
      <dgm:t>
        <a:bodyPr/>
        <a:lstStyle/>
        <a:p>
          <a:r>
            <a:rPr lang="en-US" dirty="0">
              <a:latin typeface="Calibri"/>
              <a:ea typeface="+mn-ea"/>
              <a:cs typeface="+mn-cs"/>
            </a:rPr>
            <a:t>Grants webinar will be held for interested jurisdictions.	</a:t>
          </a:r>
        </a:p>
      </dgm:t>
    </dgm:pt>
    <dgm:pt modelId="{DA27EBF4-F413-4726-BF9D-35BDD47A59D6}" type="parTrans" cxnId="{9F5F4084-7DF2-4B86-B734-4C340BCDE3E2}">
      <dgm:prSet/>
      <dgm:spPr/>
      <dgm:t>
        <a:bodyPr/>
        <a:lstStyle/>
        <a:p>
          <a:endParaRPr lang="en-US"/>
        </a:p>
      </dgm:t>
    </dgm:pt>
    <dgm:pt modelId="{511753B4-6011-4CBE-8DC9-B0885F9F09A7}" type="sibTrans" cxnId="{9F5F4084-7DF2-4B86-B734-4C340BCDE3E2}">
      <dgm:prSet/>
      <dgm:spPr/>
      <dgm:t>
        <a:bodyPr/>
        <a:lstStyle/>
        <a:p>
          <a:endParaRPr lang="en-US"/>
        </a:p>
      </dgm:t>
    </dgm:pt>
    <dgm:pt modelId="{0AF84427-0D2A-4E8F-9954-939166C6CC31}" type="pres">
      <dgm:prSet presAssocID="{81FC4F12-87D4-4AD9-A446-2C269A7F9DBE}" presName="Name0" presStyleCnt="0">
        <dgm:presLayoutVars>
          <dgm:dir/>
          <dgm:animLvl val="lvl"/>
          <dgm:resizeHandles val="exact"/>
        </dgm:presLayoutVars>
      </dgm:prSet>
      <dgm:spPr/>
    </dgm:pt>
    <dgm:pt modelId="{212AC8E2-632D-4B88-8BAB-96BC91F36231}" type="pres">
      <dgm:prSet presAssocID="{64984C43-F459-4B21-8551-6B4B1A1EE30E}" presName="linNode" presStyleCnt="0"/>
      <dgm:spPr/>
    </dgm:pt>
    <dgm:pt modelId="{1BDBF201-92F4-4048-B4F4-1F568038A3D7}" type="pres">
      <dgm:prSet presAssocID="{64984C43-F459-4B21-8551-6B4B1A1EE30E}" presName="parentText" presStyleLbl="node1" presStyleIdx="0" presStyleCnt="8" custScaleX="103230" custLinFactNeighborX="-5499" custLinFactNeighborY="-616">
        <dgm:presLayoutVars>
          <dgm:chMax val="1"/>
          <dgm:bulletEnabled val="1"/>
        </dgm:presLayoutVars>
      </dgm:prSet>
      <dgm:spPr>
        <a:prstGeom prst="roundRect">
          <a:avLst/>
        </a:prstGeom>
      </dgm:spPr>
    </dgm:pt>
    <dgm:pt modelId="{49773552-5701-40E1-813D-AF9C245BC62D}" type="pres">
      <dgm:prSet presAssocID="{64984C43-F459-4B21-8551-6B4B1A1EE30E}" presName="descendantText" presStyleLbl="alignAccFollowNode1" presStyleIdx="0" presStyleCnt="8">
        <dgm:presLayoutVars>
          <dgm:bulletEnabled val="1"/>
        </dgm:presLayoutVars>
      </dgm:prSet>
      <dgm:spPr>
        <a:prstGeom prst="round2SameRect">
          <a:avLst/>
        </a:prstGeom>
      </dgm:spPr>
    </dgm:pt>
    <dgm:pt modelId="{2992392D-8042-4BE8-938C-CF919EF25A6D}" type="pres">
      <dgm:prSet presAssocID="{23488663-B293-40F3-AC2F-5C1FAB87BEB3}" presName="sp" presStyleCnt="0"/>
      <dgm:spPr/>
    </dgm:pt>
    <dgm:pt modelId="{B2A43C58-91AE-4934-8ADD-FE5AD4B93176}" type="pres">
      <dgm:prSet presAssocID="{2A5DC4D2-D292-432C-A57B-E489DF4B62C4}" presName="linNode" presStyleCnt="0"/>
      <dgm:spPr/>
    </dgm:pt>
    <dgm:pt modelId="{8D5C1477-19EA-4A95-861D-2C5DAAEDF804}" type="pres">
      <dgm:prSet presAssocID="{2A5DC4D2-D292-432C-A57B-E489DF4B62C4}" presName="parentText" presStyleLbl="node1" presStyleIdx="1" presStyleCnt="8" custScaleX="103230">
        <dgm:presLayoutVars>
          <dgm:chMax val="1"/>
          <dgm:bulletEnabled val="1"/>
        </dgm:presLayoutVars>
      </dgm:prSet>
      <dgm:spPr>
        <a:prstGeom prst="roundRect">
          <a:avLst/>
        </a:prstGeom>
      </dgm:spPr>
    </dgm:pt>
    <dgm:pt modelId="{ADA5E442-973F-461F-ABBC-C6F588819F32}" type="pres">
      <dgm:prSet presAssocID="{2A5DC4D2-D292-432C-A57B-E489DF4B62C4}" presName="descendantText" presStyleLbl="alignAccFollowNode1" presStyleIdx="1" presStyleCnt="8">
        <dgm:presLayoutVars>
          <dgm:bulletEnabled val="1"/>
        </dgm:presLayoutVars>
      </dgm:prSet>
      <dgm:spPr>
        <a:prstGeom prst="round2SameRect">
          <a:avLst/>
        </a:prstGeom>
      </dgm:spPr>
    </dgm:pt>
    <dgm:pt modelId="{AA2D2614-EA3C-4BA1-8E94-EF0CC7748AA6}" type="pres">
      <dgm:prSet presAssocID="{3F065167-49B6-4BBF-BF35-F2FEE7CFC9A5}" presName="sp" presStyleCnt="0"/>
      <dgm:spPr/>
    </dgm:pt>
    <dgm:pt modelId="{5B9254F2-3E03-41B3-AC86-8129BC1CF5BC}" type="pres">
      <dgm:prSet presAssocID="{80D0BB8D-E83E-4672-AD59-D10D2B45037C}" presName="linNode" presStyleCnt="0"/>
      <dgm:spPr/>
    </dgm:pt>
    <dgm:pt modelId="{F3BA8AA5-B492-43BD-AD81-DFF29BBE17B3}" type="pres">
      <dgm:prSet presAssocID="{80D0BB8D-E83E-4672-AD59-D10D2B45037C}" presName="parentText" presStyleLbl="node1" presStyleIdx="2" presStyleCnt="8" custScaleX="103230">
        <dgm:presLayoutVars>
          <dgm:chMax val="1"/>
          <dgm:bulletEnabled val="1"/>
        </dgm:presLayoutVars>
      </dgm:prSet>
      <dgm:spPr>
        <a:prstGeom prst="roundRect">
          <a:avLst/>
        </a:prstGeom>
      </dgm:spPr>
    </dgm:pt>
    <dgm:pt modelId="{F21533CF-C518-4CAF-93CA-3F134BA1EAD3}" type="pres">
      <dgm:prSet presAssocID="{80D0BB8D-E83E-4672-AD59-D10D2B45037C}" presName="descendantText" presStyleLbl="alignAccFollowNode1" presStyleIdx="2" presStyleCnt="8">
        <dgm:presLayoutVars>
          <dgm:bulletEnabled val="1"/>
        </dgm:presLayoutVars>
      </dgm:prSet>
      <dgm:spPr>
        <a:prstGeom prst="round2SameRect">
          <a:avLst/>
        </a:prstGeom>
      </dgm:spPr>
    </dgm:pt>
    <dgm:pt modelId="{01F06EBA-2869-4C9F-8FEF-FE413D211FA6}" type="pres">
      <dgm:prSet presAssocID="{EE870A29-A006-4A43-955B-FC2B883CEB82}" presName="sp" presStyleCnt="0"/>
      <dgm:spPr/>
    </dgm:pt>
    <dgm:pt modelId="{2AF680F2-8314-4E35-818B-15D54977D430}" type="pres">
      <dgm:prSet presAssocID="{8B115C38-E74B-4541-8447-156C5C61FB50}" presName="linNode" presStyleCnt="0"/>
      <dgm:spPr/>
    </dgm:pt>
    <dgm:pt modelId="{DAA5C7A1-F38B-4BE8-8D40-A2552BBD6C38}" type="pres">
      <dgm:prSet presAssocID="{8B115C38-E74B-4541-8447-156C5C61FB50}" presName="parentText" presStyleLbl="node1" presStyleIdx="3" presStyleCnt="8" custScaleX="102124">
        <dgm:presLayoutVars>
          <dgm:chMax val="1"/>
          <dgm:bulletEnabled val="1"/>
        </dgm:presLayoutVars>
      </dgm:prSet>
      <dgm:spPr>
        <a:prstGeom prst="roundRect">
          <a:avLst/>
        </a:prstGeom>
      </dgm:spPr>
    </dgm:pt>
    <dgm:pt modelId="{3AF8599E-DD35-442A-8E93-3ABAD6B4E827}" type="pres">
      <dgm:prSet presAssocID="{8B115C38-E74B-4541-8447-156C5C61FB50}" presName="descendantText" presStyleLbl="alignAccFollowNode1" presStyleIdx="3" presStyleCnt="8">
        <dgm:presLayoutVars>
          <dgm:bulletEnabled val="1"/>
        </dgm:presLayoutVars>
      </dgm:prSet>
      <dgm:spPr>
        <a:prstGeom prst="round2SameRect">
          <a:avLst/>
        </a:prstGeom>
      </dgm:spPr>
    </dgm:pt>
    <dgm:pt modelId="{30A2811D-A865-4BEA-90B7-F4D432082463}" type="pres">
      <dgm:prSet presAssocID="{BA22E09B-749D-429C-B296-FE542C579E5B}" presName="sp" presStyleCnt="0"/>
      <dgm:spPr/>
    </dgm:pt>
    <dgm:pt modelId="{266FBC2B-9706-4D40-A948-E87482119E3A}" type="pres">
      <dgm:prSet presAssocID="{06CE16A1-B605-4881-8AED-7EFD38834A58}" presName="linNode" presStyleCnt="0"/>
      <dgm:spPr/>
    </dgm:pt>
    <dgm:pt modelId="{9C99FD6F-054D-4D67-B148-121FAFEB4123}" type="pres">
      <dgm:prSet presAssocID="{06CE16A1-B605-4881-8AED-7EFD38834A58}" presName="parentText" presStyleLbl="node1" presStyleIdx="4" presStyleCnt="8" custScaleX="103230">
        <dgm:presLayoutVars>
          <dgm:chMax val="1"/>
          <dgm:bulletEnabled val="1"/>
        </dgm:presLayoutVars>
      </dgm:prSet>
      <dgm:spPr>
        <a:prstGeom prst="roundRect">
          <a:avLst/>
        </a:prstGeom>
      </dgm:spPr>
    </dgm:pt>
    <dgm:pt modelId="{41203D95-0783-401B-9DA0-2DEBA41EA702}" type="pres">
      <dgm:prSet presAssocID="{06CE16A1-B605-4881-8AED-7EFD38834A58}" presName="descendantText" presStyleLbl="alignAccFollowNode1" presStyleIdx="4" presStyleCnt="8">
        <dgm:presLayoutVars>
          <dgm:bulletEnabled val="1"/>
        </dgm:presLayoutVars>
      </dgm:prSet>
      <dgm:spPr>
        <a:prstGeom prst="round2SameRect">
          <a:avLst/>
        </a:prstGeom>
      </dgm:spPr>
    </dgm:pt>
    <dgm:pt modelId="{A4134249-97D5-40D5-B131-E0190A1A783A}" type="pres">
      <dgm:prSet presAssocID="{C0A02CED-11C9-4E7D-B235-447AAE72A233}" presName="sp" presStyleCnt="0"/>
      <dgm:spPr/>
    </dgm:pt>
    <dgm:pt modelId="{DC3F6CAF-447B-4B70-B397-7D5E6BE9E81A}" type="pres">
      <dgm:prSet presAssocID="{2C923CDF-6CD2-4181-8DD3-21D3BEF84D5F}" presName="linNode" presStyleCnt="0"/>
      <dgm:spPr/>
    </dgm:pt>
    <dgm:pt modelId="{B3F06B02-B31B-47A0-B2AB-97DDC02B2308}" type="pres">
      <dgm:prSet presAssocID="{2C923CDF-6CD2-4181-8DD3-21D3BEF84D5F}" presName="parentText" presStyleLbl="node1" presStyleIdx="5" presStyleCnt="8" custScaleX="109568">
        <dgm:presLayoutVars>
          <dgm:chMax val="1"/>
          <dgm:bulletEnabled val="1"/>
        </dgm:presLayoutVars>
      </dgm:prSet>
      <dgm:spPr>
        <a:prstGeom prst="roundRect">
          <a:avLst/>
        </a:prstGeom>
      </dgm:spPr>
    </dgm:pt>
    <dgm:pt modelId="{57FD8DAD-1901-4D7F-A0B4-4816CD4E8980}" type="pres">
      <dgm:prSet presAssocID="{2C923CDF-6CD2-4181-8DD3-21D3BEF84D5F}" presName="descendantText" presStyleLbl="alignAccFollowNode1" presStyleIdx="5" presStyleCnt="8" custScaleX="106962">
        <dgm:presLayoutVars>
          <dgm:bulletEnabled val="1"/>
        </dgm:presLayoutVars>
      </dgm:prSet>
      <dgm:spPr>
        <a:prstGeom prst="round2SameRect">
          <a:avLst/>
        </a:prstGeom>
      </dgm:spPr>
    </dgm:pt>
    <dgm:pt modelId="{12CFCAC1-8DBA-44FA-A68A-B18036B14F23}" type="pres">
      <dgm:prSet presAssocID="{D68B9118-46F7-485C-89E6-988EA3BBA495}" presName="sp" presStyleCnt="0"/>
      <dgm:spPr/>
    </dgm:pt>
    <dgm:pt modelId="{3608BB8A-65E7-441E-A627-8422AA50997E}" type="pres">
      <dgm:prSet presAssocID="{E7C351D2-1048-40C6-BF59-9E41466286C2}" presName="linNode" presStyleCnt="0"/>
      <dgm:spPr/>
    </dgm:pt>
    <dgm:pt modelId="{68D951AA-AA11-4FCD-A353-EEB89501F6F6}" type="pres">
      <dgm:prSet presAssocID="{E7C351D2-1048-40C6-BF59-9E41466286C2}" presName="parentText" presStyleLbl="node1" presStyleIdx="6" presStyleCnt="8" custScaleX="103230">
        <dgm:presLayoutVars>
          <dgm:chMax val="1"/>
          <dgm:bulletEnabled val="1"/>
        </dgm:presLayoutVars>
      </dgm:prSet>
      <dgm:spPr>
        <a:prstGeom prst="roundRect">
          <a:avLst/>
        </a:prstGeom>
      </dgm:spPr>
    </dgm:pt>
    <dgm:pt modelId="{02F902BC-D93C-4D48-AC4C-CDDFFE801F16}" type="pres">
      <dgm:prSet presAssocID="{E7C351D2-1048-40C6-BF59-9E41466286C2}" presName="descendantText" presStyleLbl="alignAccFollowNode1" presStyleIdx="6" presStyleCnt="8">
        <dgm:presLayoutVars>
          <dgm:bulletEnabled val="1"/>
        </dgm:presLayoutVars>
      </dgm:prSet>
      <dgm:spPr>
        <a:prstGeom prst="round2SameRect">
          <a:avLst/>
        </a:prstGeom>
      </dgm:spPr>
    </dgm:pt>
    <dgm:pt modelId="{A4E2EA86-9FC4-4BF8-BD3E-B20A8E2E394B}" type="pres">
      <dgm:prSet presAssocID="{4B4A58A0-DB38-4657-A36A-C58296EC771D}" presName="sp" presStyleCnt="0"/>
      <dgm:spPr/>
    </dgm:pt>
    <dgm:pt modelId="{C0E3CFCA-2B95-4111-8C46-39418B033DD1}" type="pres">
      <dgm:prSet presAssocID="{34887FCD-089B-4425-B655-F682417F3504}" presName="linNode" presStyleCnt="0"/>
      <dgm:spPr/>
    </dgm:pt>
    <dgm:pt modelId="{E6825A6A-CB75-4D5B-87FF-F98DF79AA2EA}" type="pres">
      <dgm:prSet presAssocID="{34887FCD-089B-4425-B655-F682417F3504}" presName="parentText" presStyleLbl="node1" presStyleIdx="7" presStyleCnt="8" custScaleX="103230">
        <dgm:presLayoutVars>
          <dgm:chMax val="1"/>
          <dgm:bulletEnabled val="1"/>
        </dgm:presLayoutVars>
      </dgm:prSet>
      <dgm:spPr>
        <a:prstGeom prst="roundRect">
          <a:avLst/>
        </a:prstGeom>
      </dgm:spPr>
    </dgm:pt>
    <dgm:pt modelId="{E389F9AB-93EF-4565-9DDB-2CE5C4D077E0}" type="pres">
      <dgm:prSet presAssocID="{34887FCD-089B-4425-B655-F682417F3504}" presName="descendantText" presStyleLbl="alignAccFollowNode1" presStyleIdx="7" presStyleCnt="8">
        <dgm:presLayoutVars>
          <dgm:bulletEnabled val="1"/>
        </dgm:presLayoutVars>
      </dgm:prSet>
      <dgm:spPr/>
    </dgm:pt>
  </dgm:ptLst>
  <dgm:cxnLst>
    <dgm:cxn modelId="{50868B0A-84CB-490C-A246-71E28D5BBAAD}" type="presOf" srcId="{64984C43-F459-4B21-8551-6B4B1A1EE30E}" destId="{1BDBF201-92F4-4048-B4F4-1F568038A3D7}" srcOrd="0" destOrd="0" presId="urn:microsoft.com/office/officeart/2005/8/layout/vList5"/>
    <dgm:cxn modelId="{24E7CD0A-547E-4BA4-8FB5-D01ADF59033C}" type="presOf" srcId="{9D0635D5-6C7C-4969-AAD5-0E2A00067CBD}" destId="{E389F9AB-93EF-4565-9DDB-2CE5C4D077E0}" srcOrd="0" destOrd="0" presId="urn:microsoft.com/office/officeart/2005/8/layout/vList5"/>
    <dgm:cxn modelId="{BE6D070C-A04C-4F07-90F3-1125300250D0}" type="presOf" srcId="{F6A674E6-5439-41D9-A653-75F811E967B0}" destId="{57FD8DAD-1901-4D7F-A0B4-4816CD4E8980}" srcOrd="0" destOrd="0" presId="urn:microsoft.com/office/officeart/2005/8/layout/vList5"/>
    <dgm:cxn modelId="{60CCB30C-B58A-4911-9798-E7D8FF7A6AA4}" type="presOf" srcId="{E882A155-3DD5-4B5E-8FD4-4E1927867237}" destId="{41203D95-0783-401B-9DA0-2DEBA41EA702}" srcOrd="0" destOrd="0" presId="urn:microsoft.com/office/officeart/2005/8/layout/vList5"/>
    <dgm:cxn modelId="{A22B690E-8639-44AA-95F1-C4B3D9B69B5C}" srcId="{81FC4F12-87D4-4AD9-A446-2C269A7F9DBE}" destId="{34887FCD-089B-4425-B655-F682417F3504}" srcOrd="7" destOrd="0" parTransId="{0CACD01D-46A7-4659-AA78-7E480EB5B159}" sibTransId="{A09A8412-1DEF-4B6F-BB5B-23D1F46EDFDC}"/>
    <dgm:cxn modelId="{AC774E11-CCBF-48B7-8AC5-96BDDCA00096}" srcId="{06CE16A1-B605-4881-8AED-7EFD38834A58}" destId="{E882A155-3DD5-4B5E-8FD4-4E1927867237}" srcOrd="0" destOrd="0" parTransId="{40638DDA-B4A2-43D5-8F5C-9136F4F9105F}" sibTransId="{80544DF3-3926-4945-A42E-088BCB77B46B}"/>
    <dgm:cxn modelId="{28C44720-6FB2-48B4-867D-6509E44BC7F0}" srcId="{81FC4F12-87D4-4AD9-A446-2C269A7F9DBE}" destId="{8B115C38-E74B-4541-8447-156C5C61FB50}" srcOrd="3" destOrd="0" parTransId="{759530A8-317C-4608-8502-52FD22CE1C4B}" sibTransId="{BA22E09B-749D-429C-B296-FE542C579E5B}"/>
    <dgm:cxn modelId="{1687B425-B7E6-4ACA-AE2B-D484F9BFBE8F}" srcId="{81FC4F12-87D4-4AD9-A446-2C269A7F9DBE}" destId="{64984C43-F459-4B21-8551-6B4B1A1EE30E}" srcOrd="0" destOrd="0" parTransId="{BB45E04F-DA34-40D8-B223-3BB31693429F}" sibTransId="{23488663-B293-40F3-AC2F-5C1FAB87BEB3}"/>
    <dgm:cxn modelId="{DCABD92C-9D4C-4861-9D47-0756740043AF}" type="presOf" srcId="{47A98701-9055-439B-818C-B374F9E74EC2}" destId="{F21533CF-C518-4CAF-93CA-3F134BA1EAD3}" srcOrd="0" destOrd="0" presId="urn:microsoft.com/office/officeart/2005/8/layout/vList5"/>
    <dgm:cxn modelId="{1879115B-E9BF-4FF9-8DF6-B3EB0FF24E91}" type="presOf" srcId="{06CE16A1-B605-4881-8AED-7EFD38834A58}" destId="{9C99FD6F-054D-4D67-B148-121FAFEB4123}" srcOrd="0" destOrd="0" presId="urn:microsoft.com/office/officeart/2005/8/layout/vList5"/>
    <dgm:cxn modelId="{8FD7D35F-0FBA-4010-B9BA-68C324A4EA24}" type="presOf" srcId="{15916251-0B52-41B5-9723-FB4CD20BFC4E}" destId="{49773552-5701-40E1-813D-AF9C245BC62D}" srcOrd="0" destOrd="1" presId="urn:microsoft.com/office/officeart/2005/8/layout/vList5"/>
    <dgm:cxn modelId="{36EB8041-C7E1-47D2-8060-FCDF170CFC56}" srcId="{8B115C38-E74B-4541-8447-156C5C61FB50}" destId="{5E76629F-76BC-407B-A516-7C27CECB8CA1}" srcOrd="0" destOrd="0" parTransId="{0EFA873E-4FF3-4BBE-AA26-64744F5FBB4D}" sibTransId="{DA1C173F-E8E8-48BC-A07E-76A6CC3292D8}"/>
    <dgm:cxn modelId="{7FBD3143-709B-485F-811A-7D4EFA42716E}" type="presOf" srcId="{2C2F6458-53E0-4384-8EF3-6F0CD5644CC7}" destId="{02F902BC-D93C-4D48-AC4C-CDDFFE801F16}" srcOrd="0" destOrd="1" presId="urn:microsoft.com/office/officeart/2005/8/layout/vList5"/>
    <dgm:cxn modelId="{FC4C5C65-64C4-486D-AF54-3336FC53E208}" srcId="{80D0BB8D-E83E-4672-AD59-D10D2B45037C}" destId="{4EC362E7-E7D8-4036-9EE9-29D92082793C}" srcOrd="1" destOrd="0" parTransId="{CA7CB1F6-3D76-4323-AE1C-49DF1DF6817C}" sibTransId="{CF45D199-1344-45C6-BADC-97FA5FB4D6D4}"/>
    <dgm:cxn modelId="{EA0BA268-F227-4AD0-AD1E-B56E93168024}" type="presOf" srcId="{53A9311A-4F69-4DF4-9156-532A1395FB81}" destId="{49773552-5701-40E1-813D-AF9C245BC62D}" srcOrd="0" destOrd="0" presId="urn:microsoft.com/office/officeart/2005/8/layout/vList5"/>
    <dgm:cxn modelId="{4B2FC068-504E-4728-AE72-1B16282A6CB8}" type="presOf" srcId="{34887FCD-089B-4425-B655-F682417F3504}" destId="{E6825A6A-CB75-4D5B-87FF-F98DF79AA2EA}" srcOrd="0" destOrd="0" presId="urn:microsoft.com/office/officeart/2005/8/layout/vList5"/>
    <dgm:cxn modelId="{869A266C-EDCF-4AB6-8820-EBC38251B010}" type="presOf" srcId="{D7A5AE29-ED72-4376-9479-CC6E06ABCF1A}" destId="{02F902BC-D93C-4D48-AC4C-CDDFFE801F16}" srcOrd="0" destOrd="0" presId="urn:microsoft.com/office/officeart/2005/8/layout/vList5"/>
    <dgm:cxn modelId="{BAA1DD52-032E-4C99-9634-EC0BB6F7FE1C}" type="presOf" srcId="{81FC4F12-87D4-4AD9-A446-2C269A7F9DBE}" destId="{0AF84427-0D2A-4E8F-9954-939166C6CC31}" srcOrd="0" destOrd="0" presId="urn:microsoft.com/office/officeart/2005/8/layout/vList5"/>
    <dgm:cxn modelId="{508EF177-975A-4143-81B7-A49C84904A80}" srcId="{81FC4F12-87D4-4AD9-A446-2C269A7F9DBE}" destId="{80D0BB8D-E83E-4672-AD59-D10D2B45037C}" srcOrd="2" destOrd="0" parTransId="{B9B93FFF-5563-4E2F-8494-EBE5197D2951}" sibTransId="{EE870A29-A006-4A43-955B-FC2B883CEB82}"/>
    <dgm:cxn modelId="{6383675A-3E78-4E24-9CCF-46AEE045C710}" srcId="{80D0BB8D-E83E-4672-AD59-D10D2B45037C}" destId="{47A98701-9055-439B-818C-B374F9E74EC2}" srcOrd="0" destOrd="0" parTransId="{02CD2C1D-073E-4407-BE82-F02BAA87846D}" sibTransId="{F39A230A-1AFC-4481-9E1A-E52C49C357A8}"/>
    <dgm:cxn modelId="{27E5467E-BC4E-4259-AA23-F4EC4C8B9C22}" srcId="{81FC4F12-87D4-4AD9-A446-2C269A7F9DBE}" destId="{2A5DC4D2-D292-432C-A57B-E489DF4B62C4}" srcOrd="1" destOrd="0" parTransId="{185E9552-7306-4A9B-A9AC-C04BD484A468}" sibTransId="{3F065167-49B6-4BBF-BF35-F2FEE7CFC9A5}"/>
    <dgm:cxn modelId="{01F4F383-159C-4B00-ABDF-79676EE3FD11}" type="presOf" srcId="{80D0BB8D-E83E-4672-AD59-D10D2B45037C}" destId="{F3BA8AA5-B492-43BD-AD81-DFF29BBE17B3}" srcOrd="0" destOrd="0" presId="urn:microsoft.com/office/officeart/2005/8/layout/vList5"/>
    <dgm:cxn modelId="{9F5F4084-7DF2-4B86-B734-4C340BCDE3E2}" srcId="{64984C43-F459-4B21-8551-6B4B1A1EE30E}" destId="{15916251-0B52-41B5-9723-FB4CD20BFC4E}" srcOrd="1" destOrd="0" parTransId="{DA27EBF4-F413-4726-BF9D-35BDD47A59D6}" sibTransId="{511753B4-6011-4CBE-8DC9-B0885F9F09A7}"/>
    <dgm:cxn modelId="{9B4D6F89-8015-4D14-9141-FB28B26C54E2}" srcId="{34887FCD-089B-4425-B655-F682417F3504}" destId="{9D0635D5-6C7C-4969-AAD5-0E2A00067CBD}" srcOrd="0" destOrd="0" parTransId="{2854913D-64EF-4E77-9F94-0C79DD8D002C}" sibTransId="{10789F48-3B4F-4A42-800C-7CD8A5469945}"/>
    <dgm:cxn modelId="{74FE718E-B25D-4AFF-AC26-87095C5301D8}" srcId="{81FC4F12-87D4-4AD9-A446-2C269A7F9DBE}" destId="{E7C351D2-1048-40C6-BF59-9E41466286C2}" srcOrd="6" destOrd="0" parTransId="{B9019543-94E4-4149-9A3F-1531E7B564E9}" sibTransId="{4B4A58A0-DB38-4657-A36A-C58296EC771D}"/>
    <dgm:cxn modelId="{2D6ABB92-8DD4-4CEA-B665-AFB2A2EAE4AC}" type="presOf" srcId="{8B115C38-E74B-4541-8447-156C5C61FB50}" destId="{DAA5C7A1-F38B-4BE8-8D40-A2552BBD6C38}" srcOrd="0" destOrd="0" presId="urn:microsoft.com/office/officeart/2005/8/layout/vList5"/>
    <dgm:cxn modelId="{039AE19D-6B5F-4B2F-99E3-5A5C0B04DD50}" srcId="{E7C351D2-1048-40C6-BF59-9E41466286C2}" destId="{D7A5AE29-ED72-4376-9479-CC6E06ABCF1A}" srcOrd="0" destOrd="0" parTransId="{106C515D-6783-422C-9F6D-D1143754086D}" sibTransId="{1F38BF4A-E30F-49F4-8EFB-FBF693083286}"/>
    <dgm:cxn modelId="{EE50BBA7-C70D-4F6B-A503-DD21BE9038DF}" srcId="{64984C43-F459-4B21-8551-6B4B1A1EE30E}" destId="{53A9311A-4F69-4DF4-9156-532A1395FB81}" srcOrd="0" destOrd="0" parTransId="{FC5D4294-F0F6-4F71-801A-6ADDF3D9310F}" sibTransId="{2D79E576-453A-49A9-BFD9-6C85C127243E}"/>
    <dgm:cxn modelId="{9C65EEA7-F275-4299-AE12-DF3A7CE45354}" type="presOf" srcId="{2A5DC4D2-D292-432C-A57B-E489DF4B62C4}" destId="{8D5C1477-19EA-4A95-861D-2C5DAAEDF804}" srcOrd="0" destOrd="0" presId="urn:microsoft.com/office/officeart/2005/8/layout/vList5"/>
    <dgm:cxn modelId="{6E7BA6AD-A432-44E1-95C6-857D9012A0E0}" type="presOf" srcId="{5E76629F-76BC-407B-A516-7C27CECB8CA1}" destId="{3AF8599E-DD35-442A-8E93-3ABAD6B4E827}" srcOrd="0" destOrd="0" presId="urn:microsoft.com/office/officeart/2005/8/layout/vList5"/>
    <dgm:cxn modelId="{5C669EB7-7F3D-46BC-ACAB-FE9F04EBB172}" type="presOf" srcId="{2C923CDF-6CD2-4181-8DD3-21D3BEF84D5F}" destId="{B3F06B02-B31B-47A0-B2AB-97DDC02B2308}" srcOrd="0" destOrd="0" presId="urn:microsoft.com/office/officeart/2005/8/layout/vList5"/>
    <dgm:cxn modelId="{C9164DC4-CE32-450F-942E-398A60A10D52}" type="presOf" srcId="{4EC362E7-E7D8-4036-9EE9-29D92082793C}" destId="{F21533CF-C518-4CAF-93CA-3F134BA1EAD3}" srcOrd="0" destOrd="1" presId="urn:microsoft.com/office/officeart/2005/8/layout/vList5"/>
    <dgm:cxn modelId="{370DBDCA-F115-4486-8EE5-14E33599AEDD}" type="presOf" srcId="{E7C351D2-1048-40C6-BF59-9E41466286C2}" destId="{68D951AA-AA11-4FCD-A353-EEB89501F6F6}" srcOrd="0" destOrd="0" presId="urn:microsoft.com/office/officeart/2005/8/layout/vList5"/>
    <dgm:cxn modelId="{ED3192D1-3132-40DA-9223-2DA2C9696F56}" srcId="{81FC4F12-87D4-4AD9-A446-2C269A7F9DBE}" destId="{06CE16A1-B605-4881-8AED-7EFD38834A58}" srcOrd="4" destOrd="0" parTransId="{7EC21300-5032-40E5-913C-EC479EBE0125}" sibTransId="{C0A02CED-11C9-4E7D-B235-447AAE72A233}"/>
    <dgm:cxn modelId="{CCB14CD4-9A23-479C-A82A-A343300C15A0}" srcId="{81FC4F12-87D4-4AD9-A446-2C269A7F9DBE}" destId="{2C923CDF-6CD2-4181-8DD3-21D3BEF84D5F}" srcOrd="5" destOrd="0" parTransId="{10F862CD-A558-46BE-8139-43DDD3C46CAB}" sibTransId="{D68B9118-46F7-485C-89E6-988EA3BBA495}"/>
    <dgm:cxn modelId="{46A1A0DB-3119-4AB2-9AB8-00C6B237F489}" srcId="{2A5DC4D2-D292-432C-A57B-E489DF4B62C4}" destId="{4D2DECCE-758A-4E32-8A5D-C9C8FA7B293A}" srcOrd="0" destOrd="0" parTransId="{370C8911-AE8B-4487-B413-6A7CA7842909}" sibTransId="{B730FB66-129C-4BAF-A387-CF2E1365E64B}"/>
    <dgm:cxn modelId="{963BDBDE-A45A-448B-BC6C-2FFAD1F3A229}" type="presOf" srcId="{4D2DECCE-758A-4E32-8A5D-C9C8FA7B293A}" destId="{ADA5E442-973F-461F-ABBC-C6F588819F32}" srcOrd="0" destOrd="0" presId="urn:microsoft.com/office/officeart/2005/8/layout/vList5"/>
    <dgm:cxn modelId="{C776F7EB-8CDE-4C59-9687-E034AD0A388C}" srcId="{2C923CDF-6CD2-4181-8DD3-21D3BEF84D5F}" destId="{F6A674E6-5439-41D9-A653-75F811E967B0}" srcOrd="0" destOrd="0" parTransId="{D6302B38-2D9A-46CC-9659-D3A0483F71B4}" sibTransId="{AA23FEA3-8A57-4157-BCD6-10A84FB8571C}"/>
    <dgm:cxn modelId="{99EB73F8-87CE-4862-9195-CA1938BD4DF5}" srcId="{E7C351D2-1048-40C6-BF59-9E41466286C2}" destId="{2C2F6458-53E0-4384-8EF3-6F0CD5644CC7}" srcOrd="1" destOrd="0" parTransId="{3890A63B-2048-4A47-B4F5-88C24EF74366}" sibTransId="{DA88C6C6-FD23-4D19-8855-D0CF5B8D228D}"/>
    <dgm:cxn modelId="{27A46080-94EF-4AC0-BF2F-FC4C1DC2736C}" type="presParOf" srcId="{0AF84427-0D2A-4E8F-9954-939166C6CC31}" destId="{212AC8E2-632D-4B88-8BAB-96BC91F36231}" srcOrd="0" destOrd="0" presId="urn:microsoft.com/office/officeart/2005/8/layout/vList5"/>
    <dgm:cxn modelId="{1B53E315-B80B-45C5-9750-50C95292A2BC}" type="presParOf" srcId="{212AC8E2-632D-4B88-8BAB-96BC91F36231}" destId="{1BDBF201-92F4-4048-B4F4-1F568038A3D7}" srcOrd="0" destOrd="0" presId="urn:microsoft.com/office/officeart/2005/8/layout/vList5"/>
    <dgm:cxn modelId="{84E8B3DB-6D18-42CE-B22D-19AAD24E5A52}" type="presParOf" srcId="{212AC8E2-632D-4B88-8BAB-96BC91F36231}" destId="{49773552-5701-40E1-813D-AF9C245BC62D}" srcOrd="1" destOrd="0" presId="urn:microsoft.com/office/officeart/2005/8/layout/vList5"/>
    <dgm:cxn modelId="{35BD8911-EB70-4E08-BAD4-9DD6D79E6EBB}" type="presParOf" srcId="{0AF84427-0D2A-4E8F-9954-939166C6CC31}" destId="{2992392D-8042-4BE8-938C-CF919EF25A6D}" srcOrd="1" destOrd="0" presId="urn:microsoft.com/office/officeart/2005/8/layout/vList5"/>
    <dgm:cxn modelId="{638F214C-142D-4FAF-AD21-16CD76391B8B}" type="presParOf" srcId="{0AF84427-0D2A-4E8F-9954-939166C6CC31}" destId="{B2A43C58-91AE-4934-8ADD-FE5AD4B93176}" srcOrd="2" destOrd="0" presId="urn:microsoft.com/office/officeart/2005/8/layout/vList5"/>
    <dgm:cxn modelId="{F8BAA8B1-9A1A-4458-ACD3-AEE3C83C50AA}" type="presParOf" srcId="{B2A43C58-91AE-4934-8ADD-FE5AD4B93176}" destId="{8D5C1477-19EA-4A95-861D-2C5DAAEDF804}" srcOrd="0" destOrd="0" presId="urn:microsoft.com/office/officeart/2005/8/layout/vList5"/>
    <dgm:cxn modelId="{ECD5984F-92A4-411F-88F0-53A20E0B512F}" type="presParOf" srcId="{B2A43C58-91AE-4934-8ADD-FE5AD4B93176}" destId="{ADA5E442-973F-461F-ABBC-C6F588819F32}" srcOrd="1" destOrd="0" presId="urn:microsoft.com/office/officeart/2005/8/layout/vList5"/>
    <dgm:cxn modelId="{6A47F2C8-DC3B-4D37-BD21-0788AC55B7C0}" type="presParOf" srcId="{0AF84427-0D2A-4E8F-9954-939166C6CC31}" destId="{AA2D2614-EA3C-4BA1-8E94-EF0CC7748AA6}" srcOrd="3" destOrd="0" presId="urn:microsoft.com/office/officeart/2005/8/layout/vList5"/>
    <dgm:cxn modelId="{9EF67ACB-DEB8-4D9D-B508-A1B87A73A294}" type="presParOf" srcId="{0AF84427-0D2A-4E8F-9954-939166C6CC31}" destId="{5B9254F2-3E03-41B3-AC86-8129BC1CF5BC}" srcOrd="4" destOrd="0" presId="urn:microsoft.com/office/officeart/2005/8/layout/vList5"/>
    <dgm:cxn modelId="{2D6919C4-A15A-46E7-BECA-1E4D4C633979}" type="presParOf" srcId="{5B9254F2-3E03-41B3-AC86-8129BC1CF5BC}" destId="{F3BA8AA5-B492-43BD-AD81-DFF29BBE17B3}" srcOrd="0" destOrd="0" presId="urn:microsoft.com/office/officeart/2005/8/layout/vList5"/>
    <dgm:cxn modelId="{1FB88F5C-05FE-45B0-9BDC-1AC443C6E854}" type="presParOf" srcId="{5B9254F2-3E03-41B3-AC86-8129BC1CF5BC}" destId="{F21533CF-C518-4CAF-93CA-3F134BA1EAD3}" srcOrd="1" destOrd="0" presId="urn:microsoft.com/office/officeart/2005/8/layout/vList5"/>
    <dgm:cxn modelId="{653EF4D7-BFEA-42CF-9317-EA8CB3660313}" type="presParOf" srcId="{0AF84427-0D2A-4E8F-9954-939166C6CC31}" destId="{01F06EBA-2869-4C9F-8FEF-FE413D211FA6}" srcOrd="5" destOrd="0" presId="urn:microsoft.com/office/officeart/2005/8/layout/vList5"/>
    <dgm:cxn modelId="{F1AF1F5C-13D8-4E8A-815E-441F33CDD379}" type="presParOf" srcId="{0AF84427-0D2A-4E8F-9954-939166C6CC31}" destId="{2AF680F2-8314-4E35-818B-15D54977D430}" srcOrd="6" destOrd="0" presId="urn:microsoft.com/office/officeart/2005/8/layout/vList5"/>
    <dgm:cxn modelId="{31827335-2255-4EF3-9C8F-415F36EF81D1}" type="presParOf" srcId="{2AF680F2-8314-4E35-818B-15D54977D430}" destId="{DAA5C7A1-F38B-4BE8-8D40-A2552BBD6C38}" srcOrd="0" destOrd="0" presId="urn:microsoft.com/office/officeart/2005/8/layout/vList5"/>
    <dgm:cxn modelId="{1F52A1AF-7C25-4BF7-82C4-71657BA3D423}" type="presParOf" srcId="{2AF680F2-8314-4E35-818B-15D54977D430}" destId="{3AF8599E-DD35-442A-8E93-3ABAD6B4E827}" srcOrd="1" destOrd="0" presId="urn:microsoft.com/office/officeart/2005/8/layout/vList5"/>
    <dgm:cxn modelId="{2A1E0C93-6E4D-4D78-91AB-C8ABAF25D05C}" type="presParOf" srcId="{0AF84427-0D2A-4E8F-9954-939166C6CC31}" destId="{30A2811D-A865-4BEA-90B7-F4D432082463}" srcOrd="7" destOrd="0" presId="urn:microsoft.com/office/officeart/2005/8/layout/vList5"/>
    <dgm:cxn modelId="{1F5E9CCD-182B-4862-A11A-0D3EE296F7C1}" type="presParOf" srcId="{0AF84427-0D2A-4E8F-9954-939166C6CC31}" destId="{266FBC2B-9706-4D40-A948-E87482119E3A}" srcOrd="8" destOrd="0" presId="urn:microsoft.com/office/officeart/2005/8/layout/vList5"/>
    <dgm:cxn modelId="{EA9F0ECC-4B23-4006-AE50-DCE81781DE07}" type="presParOf" srcId="{266FBC2B-9706-4D40-A948-E87482119E3A}" destId="{9C99FD6F-054D-4D67-B148-121FAFEB4123}" srcOrd="0" destOrd="0" presId="urn:microsoft.com/office/officeart/2005/8/layout/vList5"/>
    <dgm:cxn modelId="{3426113E-8B8B-4703-A098-11B56BEBFDFD}" type="presParOf" srcId="{266FBC2B-9706-4D40-A948-E87482119E3A}" destId="{41203D95-0783-401B-9DA0-2DEBA41EA702}" srcOrd="1" destOrd="0" presId="urn:microsoft.com/office/officeart/2005/8/layout/vList5"/>
    <dgm:cxn modelId="{F51325AA-1816-4517-93EE-CDF4DEE548A9}" type="presParOf" srcId="{0AF84427-0D2A-4E8F-9954-939166C6CC31}" destId="{A4134249-97D5-40D5-B131-E0190A1A783A}" srcOrd="9" destOrd="0" presId="urn:microsoft.com/office/officeart/2005/8/layout/vList5"/>
    <dgm:cxn modelId="{219AA092-E40D-4123-9095-4A9F6E79ACE8}" type="presParOf" srcId="{0AF84427-0D2A-4E8F-9954-939166C6CC31}" destId="{DC3F6CAF-447B-4B70-B397-7D5E6BE9E81A}" srcOrd="10" destOrd="0" presId="urn:microsoft.com/office/officeart/2005/8/layout/vList5"/>
    <dgm:cxn modelId="{DCCE8DEB-CE93-4054-B833-64120CA00474}" type="presParOf" srcId="{DC3F6CAF-447B-4B70-B397-7D5E6BE9E81A}" destId="{B3F06B02-B31B-47A0-B2AB-97DDC02B2308}" srcOrd="0" destOrd="0" presId="urn:microsoft.com/office/officeart/2005/8/layout/vList5"/>
    <dgm:cxn modelId="{DF69FCDD-1B4A-4901-A34B-01165690AB42}" type="presParOf" srcId="{DC3F6CAF-447B-4B70-B397-7D5E6BE9E81A}" destId="{57FD8DAD-1901-4D7F-A0B4-4816CD4E8980}" srcOrd="1" destOrd="0" presId="urn:microsoft.com/office/officeart/2005/8/layout/vList5"/>
    <dgm:cxn modelId="{C2861C54-F37A-44E8-B344-C428ACE33FE8}" type="presParOf" srcId="{0AF84427-0D2A-4E8F-9954-939166C6CC31}" destId="{12CFCAC1-8DBA-44FA-A68A-B18036B14F23}" srcOrd="11" destOrd="0" presId="urn:microsoft.com/office/officeart/2005/8/layout/vList5"/>
    <dgm:cxn modelId="{A73C44C3-7AAC-47A3-A191-BC14AFD59627}" type="presParOf" srcId="{0AF84427-0D2A-4E8F-9954-939166C6CC31}" destId="{3608BB8A-65E7-441E-A627-8422AA50997E}" srcOrd="12" destOrd="0" presId="urn:microsoft.com/office/officeart/2005/8/layout/vList5"/>
    <dgm:cxn modelId="{000C55D0-1AB2-4C50-942D-1B2E9A41A840}" type="presParOf" srcId="{3608BB8A-65E7-441E-A627-8422AA50997E}" destId="{68D951AA-AA11-4FCD-A353-EEB89501F6F6}" srcOrd="0" destOrd="0" presId="urn:microsoft.com/office/officeart/2005/8/layout/vList5"/>
    <dgm:cxn modelId="{FF8BC47D-0D75-4F1E-BE3E-634A9E9CDFDC}" type="presParOf" srcId="{3608BB8A-65E7-441E-A627-8422AA50997E}" destId="{02F902BC-D93C-4D48-AC4C-CDDFFE801F16}" srcOrd="1" destOrd="0" presId="urn:microsoft.com/office/officeart/2005/8/layout/vList5"/>
    <dgm:cxn modelId="{3E6ED95F-B20D-4A12-BBB5-9427229FF4DE}" type="presParOf" srcId="{0AF84427-0D2A-4E8F-9954-939166C6CC31}" destId="{A4E2EA86-9FC4-4BF8-BD3E-B20A8E2E394B}" srcOrd="13" destOrd="0" presId="urn:microsoft.com/office/officeart/2005/8/layout/vList5"/>
    <dgm:cxn modelId="{89B451D1-4DFA-471C-9EBC-4D4CCC7B2624}" type="presParOf" srcId="{0AF84427-0D2A-4E8F-9954-939166C6CC31}" destId="{C0E3CFCA-2B95-4111-8C46-39418B033DD1}" srcOrd="14" destOrd="0" presId="urn:microsoft.com/office/officeart/2005/8/layout/vList5"/>
    <dgm:cxn modelId="{19F372DB-4B17-48CD-978A-B7FC9AEAB59F}" type="presParOf" srcId="{C0E3CFCA-2B95-4111-8C46-39418B033DD1}" destId="{E6825A6A-CB75-4D5B-87FF-F98DF79AA2EA}" srcOrd="0" destOrd="0" presId="urn:microsoft.com/office/officeart/2005/8/layout/vList5"/>
    <dgm:cxn modelId="{02A173B3-E481-4485-892C-9E2396E9CD25}" type="presParOf" srcId="{C0E3CFCA-2B95-4111-8C46-39418B033DD1}" destId="{E389F9AB-93EF-4565-9DDB-2CE5C4D077E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0A28A8-C243-4A42-8114-369BC91E9997}"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74148ACB-F20F-4DC8-ACE4-203282512604}">
      <dgm:prSet/>
      <dgm:spPr/>
      <dgm:t>
        <a:bodyPr/>
        <a:lstStyle/>
        <a:p>
          <a:r>
            <a:rPr lang="en-US" u="sng" dirty="0"/>
            <a:t>http://ready.alaska.gov/grants.htm</a:t>
          </a:r>
          <a:endParaRPr lang="en-US" dirty="0"/>
        </a:p>
      </dgm:t>
    </dgm:pt>
    <dgm:pt modelId="{EEA54048-7E88-4137-A9A4-2FF282B7C5FC}" type="parTrans" cxnId="{B45EB4FE-6A52-4581-B012-832EEE71E86E}">
      <dgm:prSet/>
      <dgm:spPr/>
      <dgm:t>
        <a:bodyPr/>
        <a:lstStyle/>
        <a:p>
          <a:endParaRPr lang="en-US"/>
        </a:p>
      </dgm:t>
    </dgm:pt>
    <dgm:pt modelId="{3137C8E6-8004-48DB-8C15-4EAB7D79C652}" type="sibTrans" cxnId="{B45EB4FE-6A52-4581-B012-832EEE71E86E}">
      <dgm:prSet/>
      <dgm:spPr/>
      <dgm:t>
        <a:bodyPr/>
        <a:lstStyle/>
        <a:p>
          <a:endParaRPr lang="en-US"/>
        </a:p>
      </dgm:t>
    </dgm:pt>
    <dgm:pt modelId="{58C7354D-77E5-499D-9F3E-C63951E04D84}">
      <dgm:prSet/>
      <dgm:spPr/>
      <dgm:t>
        <a:bodyPr/>
        <a:lstStyle/>
        <a:p>
          <a:r>
            <a:rPr lang="en-US" dirty="0"/>
            <a:t>1-800-478-2337</a:t>
          </a:r>
        </a:p>
        <a:p>
          <a:r>
            <a:rPr lang="en-US" dirty="0"/>
            <a:t>or 907-428-7000</a:t>
          </a:r>
        </a:p>
      </dgm:t>
    </dgm:pt>
    <dgm:pt modelId="{65A8B517-7098-4998-941E-4EA952FB2025}" type="parTrans" cxnId="{BA4BCAB8-FAEA-462A-8A3B-B54AE1FCF46E}">
      <dgm:prSet/>
      <dgm:spPr/>
      <dgm:t>
        <a:bodyPr/>
        <a:lstStyle/>
        <a:p>
          <a:endParaRPr lang="en-US"/>
        </a:p>
      </dgm:t>
    </dgm:pt>
    <dgm:pt modelId="{B5DCF2AD-EE6F-49EA-B091-6E731064D229}" type="sibTrans" cxnId="{BA4BCAB8-FAEA-462A-8A3B-B54AE1FCF46E}">
      <dgm:prSet/>
      <dgm:spPr/>
      <dgm:t>
        <a:bodyPr/>
        <a:lstStyle/>
        <a:p>
          <a:endParaRPr lang="en-US"/>
        </a:p>
      </dgm:t>
    </dgm:pt>
    <dgm:pt modelId="{895AA0CF-D120-48DC-9D8B-C4F79E04E6B2}">
      <dgm:prSet/>
      <dgm:spPr/>
      <dgm:t>
        <a:bodyPr/>
        <a:lstStyle/>
        <a:p>
          <a:r>
            <a:rPr lang="en-US" dirty="0"/>
            <a:t>Email: mva.grants@alaska.gov</a:t>
          </a:r>
        </a:p>
      </dgm:t>
    </dgm:pt>
    <dgm:pt modelId="{D0994C85-FEE2-4B98-95A6-54C105F6D525}" type="parTrans" cxnId="{E8038300-A1C3-47D5-A3D7-4195C14AA572}">
      <dgm:prSet/>
      <dgm:spPr/>
      <dgm:t>
        <a:bodyPr/>
        <a:lstStyle/>
        <a:p>
          <a:endParaRPr lang="en-US"/>
        </a:p>
      </dgm:t>
    </dgm:pt>
    <dgm:pt modelId="{CACDFC30-4CE5-46BD-B288-EBEC140A8A29}" type="sibTrans" cxnId="{E8038300-A1C3-47D5-A3D7-4195C14AA572}">
      <dgm:prSet/>
      <dgm:spPr/>
      <dgm:t>
        <a:bodyPr/>
        <a:lstStyle/>
        <a:p>
          <a:endParaRPr lang="en-US"/>
        </a:p>
      </dgm:t>
    </dgm:pt>
    <dgm:pt modelId="{5DAC00FA-994B-4504-B05F-2531C5590E38}" type="pres">
      <dgm:prSet presAssocID="{B90A28A8-C243-4A42-8114-369BC91E9997}" presName="Name0" presStyleCnt="0">
        <dgm:presLayoutVars>
          <dgm:dir/>
          <dgm:animLvl val="lvl"/>
          <dgm:resizeHandles val="exact"/>
        </dgm:presLayoutVars>
      </dgm:prSet>
      <dgm:spPr/>
    </dgm:pt>
    <dgm:pt modelId="{03A2E4B4-4BF7-412C-90DC-3FE7AF01BF82}" type="pres">
      <dgm:prSet presAssocID="{74148ACB-F20F-4DC8-ACE4-203282512604}" presName="linNode" presStyleCnt="0"/>
      <dgm:spPr/>
    </dgm:pt>
    <dgm:pt modelId="{F4B8A038-8208-4443-9CB7-3E670C91DB56}" type="pres">
      <dgm:prSet presAssocID="{74148ACB-F20F-4DC8-ACE4-203282512604}" presName="parentText" presStyleLbl="node1" presStyleIdx="0" presStyleCnt="3">
        <dgm:presLayoutVars>
          <dgm:chMax val="1"/>
          <dgm:bulletEnabled val="1"/>
        </dgm:presLayoutVars>
      </dgm:prSet>
      <dgm:spPr/>
    </dgm:pt>
    <dgm:pt modelId="{4991D274-16A5-4999-9E02-29D354CD39C3}" type="pres">
      <dgm:prSet presAssocID="{3137C8E6-8004-48DB-8C15-4EAB7D79C652}" presName="sp" presStyleCnt="0"/>
      <dgm:spPr/>
    </dgm:pt>
    <dgm:pt modelId="{446A9835-7A7D-463E-9A35-8F6A13A0E79A}" type="pres">
      <dgm:prSet presAssocID="{58C7354D-77E5-499D-9F3E-C63951E04D84}" presName="linNode" presStyleCnt="0"/>
      <dgm:spPr/>
    </dgm:pt>
    <dgm:pt modelId="{CD602A45-B7B6-43A9-8B50-5F65FEF73F38}" type="pres">
      <dgm:prSet presAssocID="{58C7354D-77E5-499D-9F3E-C63951E04D84}" presName="parentText" presStyleLbl="node1" presStyleIdx="1" presStyleCnt="3">
        <dgm:presLayoutVars>
          <dgm:chMax val="1"/>
          <dgm:bulletEnabled val="1"/>
        </dgm:presLayoutVars>
      </dgm:prSet>
      <dgm:spPr/>
    </dgm:pt>
    <dgm:pt modelId="{A3816F89-7783-4B66-B485-DA2CAE69040B}" type="pres">
      <dgm:prSet presAssocID="{B5DCF2AD-EE6F-49EA-B091-6E731064D229}" presName="sp" presStyleCnt="0"/>
      <dgm:spPr/>
    </dgm:pt>
    <dgm:pt modelId="{D8F70BD4-67F6-4B91-B486-7373DBB32FA4}" type="pres">
      <dgm:prSet presAssocID="{895AA0CF-D120-48DC-9D8B-C4F79E04E6B2}" presName="linNode" presStyleCnt="0"/>
      <dgm:spPr/>
    </dgm:pt>
    <dgm:pt modelId="{66E6FD45-4E6D-4806-9EBE-7F8DE66F1E67}" type="pres">
      <dgm:prSet presAssocID="{895AA0CF-D120-48DC-9D8B-C4F79E04E6B2}" presName="parentText" presStyleLbl="node1" presStyleIdx="2" presStyleCnt="3">
        <dgm:presLayoutVars>
          <dgm:chMax val="1"/>
          <dgm:bulletEnabled val="1"/>
        </dgm:presLayoutVars>
      </dgm:prSet>
      <dgm:spPr/>
    </dgm:pt>
  </dgm:ptLst>
  <dgm:cxnLst>
    <dgm:cxn modelId="{E8038300-A1C3-47D5-A3D7-4195C14AA572}" srcId="{B90A28A8-C243-4A42-8114-369BC91E9997}" destId="{895AA0CF-D120-48DC-9D8B-C4F79E04E6B2}" srcOrd="2" destOrd="0" parTransId="{D0994C85-FEE2-4B98-95A6-54C105F6D525}" sibTransId="{CACDFC30-4CE5-46BD-B288-EBEC140A8A29}"/>
    <dgm:cxn modelId="{39EEDE0C-8958-40BA-AC55-E8318DB9B7A6}" type="presOf" srcId="{B90A28A8-C243-4A42-8114-369BC91E9997}" destId="{5DAC00FA-994B-4504-B05F-2531C5590E38}" srcOrd="0" destOrd="0" presId="urn:microsoft.com/office/officeart/2005/8/layout/vList5"/>
    <dgm:cxn modelId="{78A7C123-5E46-4195-A904-473C5402B9EF}" type="presOf" srcId="{895AA0CF-D120-48DC-9D8B-C4F79E04E6B2}" destId="{66E6FD45-4E6D-4806-9EBE-7F8DE66F1E67}" srcOrd="0" destOrd="0" presId="urn:microsoft.com/office/officeart/2005/8/layout/vList5"/>
    <dgm:cxn modelId="{51D94129-A688-4C66-AC3A-5083E3865C19}" type="presOf" srcId="{58C7354D-77E5-499D-9F3E-C63951E04D84}" destId="{CD602A45-B7B6-43A9-8B50-5F65FEF73F38}" srcOrd="0" destOrd="0" presId="urn:microsoft.com/office/officeart/2005/8/layout/vList5"/>
    <dgm:cxn modelId="{57791A4A-6E56-4469-87D6-74481BEEAA18}" type="presOf" srcId="{74148ACB-F20F-4DC8-ACE4-203282512604}" destId="{F4B8A038-8208-4443-9CB7-3E670C91DB56}" srcOrd="0" destOrd="0" presId="urn:microsoft.com/office/officeart/2005/8/layout/vList5"/>
    <dgm:cxn modelId="{BA4BCAB8-FAEA-462A-8A3B-B54AE1FCF46E}" srcId="{B90A28A8-C243-4A42-8114-369BC91E9997}" destId="{58C7354D-77E5-499D-9F3E-C63951E04D84}" srcOrd="1" destOrd="0" parTransId="{65A8B517-7098-4998-941E-4EA952FB2025}" sibTransId="{B5DCF2AD-EE6F-49EA-B091-6E731064D229}"/>
    <dgm:cxn modelId="{B45EB4FE-6A52-4581-B012-832EEE71E86E}" srcId="{B90A28A8-C243-4A42-8114-369BC91E9997}" destId="{74148ACB-F20F-4DC8-ACE4-203282512604}" srcOrd="0" destOrd="0" parTransId="{EEA54048-7E88-4137-A9A4-2FF282B7C5FC}" sibTransId="{3137C8E6-8004-48DB-8C15-4EAB7D79C652}"/>
    <dgm:cxn modelId="{81B23ABE-9D76-4933-90C6-D4B202CCDBAC}" type="presParOf" srcId="{5DAC00FA-994B-4504-B05F-2531C5590E38}" destId="{03A2E4B4-4BF7-412C-90DC-3FE7AF01BF82}" srcOrd="0" destOrd="0" presId="urn:microsoft.com/office/officeart/2005/8/layout/vList5"/>
    <dgm:cxn modelId="{26AB4F32-4968-461F-877E-695D60828850}" type="presParOf" srcId="{03A2E4B4-4BF7-412C-90DC-3FE7AF01BF82}" destId="{F4B8A038-8208-4443-9CB7-3E670C91DB56}" srcOrd="0" destOrd="0" presId="urn:microsoft.com/office/officeart/2005/8/layout/vList5"/>
    <dgm:cxn modelId="{2F888654-EE77-4682-BD0A-81984B6D2A23}" type="presParOf" srcId="{5DAC00FA-994B-4504-B05F-2531C5590E38}" destId="{4991D274-16A5-4999-9E02-29D354CD39C3}" srcOrd="1" destOrd="0" presId="urn:microsoft.com/office/officeart/2005/8/layout/vList5"/>
    <dgm:cxn modelId="{BA6487F6-9055-4589-9E87-23A07AEAADB5}" type="presParOf" srcId="{5DAC00FA-994B-4504-B05F-2531C5590E38}" destId="{446A9835-7A7D-463E-9A35-8F6A13A0E79A}" srcOrd="2" destOrd="0" presId="urn:microsoft.com/office/officeart/2005/8/layout/vList5"/>
    <dgm:cxn modelId="{2F562637-94F3-4E44-8E78-11B1661F4842}" type="presParOf" srcId="{446A9835-7A7D-463E-9A35-8F6A13A0E79A}" destId="{CD602A45-B7B6-43A9-8B50-5F65FEF73F38}" srcOrd="0" destOrd="0" presId="urn:microsoft.com/office/officeart/2005/8/layout/vList5"/>
    <dgm:cxn modelId="{592A80EB-0C33-44B0-B15A-D3B34AC45B07}" type="presParOf" srcId="{5DAC00FA-994B-4504-B05F-2531C5590E38}" destId="{A3816F89-7783-4B66-B485-DA2CAE69040B}" srcOrd="3" destOrd="0" presId="urn:microsoft.com/office/officeart/2005/8/layout/vList5"/>
    <dgm:cxn modelId="{6C1CE349-5937-438D-BA87-5A3C7471E8C4}" type="presParOf" srcId="{5DAC00FA-994B-4504-B05F-2531C5590E38}" destId="{D8F70BD4-67F6-4B91-B486-7373DBB32FA4}" srcOrd="4" destOrd="0" presId="urn:microsoft.com/office/officeart/2005/8/layout/vList5"/>
    <dgm:cxn modelId="{9ADDC081-9D5D-4B96-9FD2-0F54DF5B2512}" type="presParOf" srcId="{D8F70BD4-67F6-4B91-B486-7373DBB32FA4}" destId="{66E6FD45-4E6D-4806-9EBE-7F8DE66F1E67}"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8BD14-C005-4BCF-BBD4-10276E270EB4}">
      <dsp:nvSpPr>
        <dsp:cNvPr id="0" name=""/>
        <dsp:cNvSpPr/>
      </dsp:nvSpPr>
      <dsp:spPr>
        <a:xfrm>
          <a:off x="0" y="464418"/>
          <a:ext cx="5823528" cy="1216800"/>
        </a:xfrm>
        <a:prstGeom prst="roundRect">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SLCGP Start Date:  February 1, 2024</a:t>
          </a:r>
        </a:p>
      </dsp:txBody>
      <dsp:txXfrm>
        <a:off x="59399" y="523817"/>
        <a:ext cx="5704730" cy="1098002"/>
      </dsp:txXfrm>
    </dsp:sp>
    <dsp:sp modelId="{89A1E6B9-8E0B-4484-975D-98B83B821F62}">
      <dsp:nvSpPr>
        <dsp:cNvPr id="0" name=""/>
        <dsp:cNvSpPr/>
      </dsp:nvSpPr>
      <dsp:spPr>
        <a:xfrm>
          <a:off x="0" y="1681218"/>
          <a:ext cx="5823528" cy="1580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897"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First quarterly report is waived</a:t>
          </a:r>
        </a:p>
        <a:p>
          <a:pPr marL="457200" lvl="2" indent="-228600" algn="l" defTabSz="889000">
            <a:lnSpc>
              <a:spcPct val="90000"/>
            </a:lnSpc>
            <a:spcBef>
              <a:spcPct val="0"/>
            </a:spcBef>
            <a:spcAft>
              <a:spcPct val="20000"/>
            </a:spcAft>
            <a:buChar char="•"/>
          </a:pPr>
          <a:r>
            <a:rPr lang="en-US" sz="2000" kern="1200" dirty="0"/>
            <a:t>Second quarterly report is due July 20, 2024</a:t>
          </a:r>
        </a:p>
        <a:p>
          <a:pPr marL="457200" lvl="2" indent="-228600" algn="l" defTabSz="889000">
            <a:lnSpc>
              <a:spcPct val="90000"/>
            </a:lnSpc>
            <a:spcBef>
              <a:spcPct val="0"/>
            </a:spcBef>
            <a:spcAft>
              <a:spcPct val="20000"/>
            </a:spcAft>
            <a:buChar char="•"/>
          </a:pPr>
          <a:r>
            <a:rPr lang="en-US" sz="2000" kern="1200" dirty="0"/>
            <a:t>Must show activity within the second Quarter</a:t>
          </a:r>
        </a:p>
      </dsp:txBody>
      <dsp:txXfrm>
        <a:off x="0" y="1681218"/>
        <a:ext cx="5823528" cy="1580962"/>
      </dsp:txXfrm>
    </dsp:sp>
    <dsp:sp modelId="{82C7EB49-3E33-472A-BB6C-27BEBDB4944B}">
      <dsp:nvSpPr>
        <dsp:cNvPr id="0" name=""/>
        <dsp:cNvSpPr/>
      </dsp:nvSpPr>
      <dsp:spPr>
        <a:xfrm>
          <a:off x="0" y="3262181"/>
          <a:ext cx="5823528" cy="1216800"/>
        </a:xfrm>
        <a:prstGeom prst="roundRect">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SLCGP End Date:  December 31, 2025</a:t>
          </a:r>
        </a:p>
      </dsp:txBody>
      <dsp:txXfrm>
        <a:off x="59399" y="3321580"/>
        <a:ext cx="5704730" cy="1098002"/>
      </dsp:txXfrm>
    </dsp:sp>
    <dsp:sp modelId="{171B7AD2-3473-4F25-84BA-E4BFF234BCAF}">
      <dsp:nvSpPr>
        <dsp:cNvPr id="0" name=""/>
        <dsp:cNvSpPr/>
      </dsp:nvSpPr>
      <dsp:spPr>
        <a:xfrm>
          <a:off x="0" y="4478981"/>
          <a:ext cx="5823528"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897"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Last quarterly report due January 20, 2026</a:t>
          </a:r>
        </a:p>
      </dsp:txBody>
      <dsp:txXfrm>
        <a:off x="0" y="4478981"/>
        <a:ext cx="5823528" cy="1076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773552-5701-40E1-813D-AF9C245BC62D}">
      <dsp:nvSpPr>
        <dsp:cNvPr id="0" name=""/>
        <dsp:cNvSpPr/>
      </dsp:nvSpPr>
      <dsp:spPr>
        <a:xfrm rot="5400000">
          <a:off x="5719728" y="-2433449"/>
          <a:ext cx="540201" cy="5542597"/>
        </a:xfrm>
        <a:prstGeom prst="round2SameRect">
          <a:avLst/>
        </a:prstGeom>
        <a:solidFill>
          <a:schemeClr val="accent4">
            <a:tint val="40000"/>
            <a:alpha val="90000"/>
            <a:hueOff val="0"/>
            <a:satOff val="0"/>
            <a:lumOff val="0"/>
            <a:alphaOff val="0"/>
          </a:schemeClr>
        </a:solidFill>
        <a:ln w="9525" cap="rnd"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a:latin typeface="Calibri"/>
              <a:ea typeface="+mn-ea"/>
              <a:cs typeface="+mn-cs"/>
            </a:rPr>
            <a:t>SLCGP Local Grant Application, State Overview, and Guidelines available</a:t>
          </a:r>
        </a:p>
        <a:p>
          <a:pPr marL="57150" lvl="1" indent="-57150" algn="l" defTabSz="488950">
            <a:lnSpc>
              <a:spcPct val="90000"/>
            </a:lnSpc>
            <a:spcBef>
              <a:spcPct val="0"/>
            </a:spcBef>
            <a:spcAft>
              <a:spcPct val="15000"/>
            </a:spcAft>
            <a:buChar char="•"/>
          </a:pPr>
          <a:r>
            <a:rPr lang="en-US" sz="1100" kern="1200" dirty="0">
              <a:latin typeface="Calibri"/>
              <a:ea typeface="+mn-ea"/>
              <a:cs typeface="+mn-cs"/>
            </a:rPr>
            <a:t>Grants webinar will be held for interested jurisdictions.	</a:t>
          </a:r>
        </a:p>
      </dsp:txBody>
      <dsp:txXfrm rot="-5400000">
        <a:off x="3218530" y="94119"/>
        <a:ext cx="5516227" cy="487461"/>
      </dsp:txXfrm>
    </dsp:sp>
    <dsp:sp modelId="{1BDBF201-92F4-4048-B4F4-1F568038A3D7}">
      <dsp:nvSpPr>
        <dsp:cNvPr id="0" name=""/>
        <dsp:cNvSpPr/>
      </dsp:nvSpPr>
      <dsp:spPr>
        <a:xfrm>
          <a:off x="0" y="0"/>
          <a:ext cx="3218413" cy="675251"/>
        </a:xfrm>
        <a:prstGeom prst="roundRect">
          <a:avLst/>
        </a:prstGeom>
        <a:gradFill rotWithShape="0">
          <a:gsLst>
            <a:gs pos="0">
              <a:schemeClr val="accent4">
                <a:hueOff val="0"/>
                <a:satOff val="0"/>
                <a:lumOff val="0"/>
                <a:alphaOff val="0"/>
                <a:tint val="62000"/>
                <a:hueMod val="94000"/>
                <a:satMod val="140000"/>
                <a:lumMod val="110000"/>
              </a:schemeClr>
            </a:gs>
            <a:gs pos="100000">
              <a:schemeClr val="accent4">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Calibri"/>
              <a:ea typeface="+mn-ea"/>
              <a:cs typeface="+mn-cs"/>
            </a:rPr>
            <a:t>February 2024</a:t>
          </a:r>
        </a:p>
      </dsp:txBody>
      <dsp:txXfrm>
        <a:off x="32963" y="32963"/>
        <a:ext cx="3152487" cy="609325"/>
      </dsp:txXfrm>
    </dsp:sp>
    <dsp:sp modelId="{ADA5E442-973F-461F-ABBC-C6F588819F32}">
      <dsp:nvSpPr>
        <dsp:cNvPr id="0" name=""/>
        <dsp:cNvSpPr/>
      </dsp:nvSpPr>
      <dsp:spPr>
        <a:xfrm rot="5400000">
          <a:off x="5719728" y="-1724434"/>
          <a:ext cx="540201" cy="5542597"/>
        </a:xfrm>
        <a:prstGeom prst="round2SameRect">
          <a:avLst/>
        </a:prstGeom>
        <a:solidFill>
          <a:schemeClr val="accent4">
            <a:tint val="40000"/>
            <a:alpha val="90000"/>
            <a:hueOff val="-694508"/>
            <a:satOff val="6728"/>
            <a:lumOff val="694"/>
            <a:alphaOff val="0"/>
          </a:schemeClr>
        </a:solidFill>
        <a:ln w="9525" cap="rnd" cmpd="sng" algn="ctr">
          <a:solidFill>
            <a:schemeClr val="accent4">
              <a:tint val="40000"/>
              <a:alpha val="90000"/>
              <a:hueOff val="-694508"/>
              <a:satOff val="6728"/>
              <a:lumOff val="69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b="1" kern="1200" dirty="0">
              <a:latin typeface="Calibri"/>
              <a:ea typeface="+mn-ea"/>
              <a:cs typeface="+mn-cs"/>
            </a:rPr>
            <a:t>Electronically Submit Grant Applications to DHS&amp;EM, NLT 11:59 pm Friday, March 29, 2024</a:t>
          </a:r>
        </a:p>
      </dsp:txBody>
      <dsp:txXfrm rot="-5400000">
        <a:off x="3218530" y="803134"/>
        <a:ext cx="5516227" cy="487461"/>
      </dsp:txXfrm>
    </dsp:sp>
    <dsp:sp modelId="{8D5C1477-19EA-4A95-861D-2C5DAAEDF804}">
      <dsp:nvSpPr>
        <dsp:cNvPr id="0" name=""/>
        <dsp:cNvSpPr/>
      </dsp:nvSpPr>
      <dsp:spPr>
        <a:xfrm>
          <a:off x="117" y="709238"/>
          <a:ext cx="3218413" cy="675251"/>
        </a:xfrm>
        <a:prstGeom prst="roundRect">
          <a:avLst/>
        </a:prstGeom>
        <a:gradFill rotWithShape="0">
          <a:gsLst>
            <a:gs pos="0">
              <a:schemeClr val="accent4">
                <a:hueOff val="-521453"/>
                <a:satOff val="1739"/>
                <a:lumOff val="2745"/>
                <a:alphaOff val="0"/>
                <a:tint val="62000"/>
                <a:hueMod val="94000"/>
                <a:satMod val="140000"/>
                <a:lumMod val="110000"/>
              </a:schemeClr>
            </a:gs>
            <a:gs pos="100000">
              <a:schemeClr val="accent4">
                <a:hueOff val="-521453"/>
                <a:satOff val="1739"/>
                <a:lumOff val="2745"/>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b="1" kern="1200" dirty="0">
              <a:latin typeface="Calibri"/>
              <a:ea typeface="+mn-ea"/>
              <a:cs typeface="+mn-cs"/>
            </a:rPr>
            <a:t>March 29, 2024</a:t>
          </a:r>
        </a:p>
      </dsp:txBody>
      <dsp:txXfrm>
        <a:off x="33080" y="742201"/>
        <a:ext cx="3152487" cy="609325"/>
      </dsp:txXfrm>
    </dsp:sp>
    <dsp:sp modelId="{F21533CF-C518-4CAF-93CA-3F134BA1EAD3}">
      <dsp:nvSpPr>
        <dsp:cNvPr id="0" name=""/>
        <dsp:cNvSpPr/>
      </dsp:nvSpPr>
      <dsp:spPr>
        <a:xfrm rot="5400000">
          <a:off x="5719728" y="-1015420"/>
          <a:ext cx="540201" cy="5542597"/>
        </a:xfrm>
        <a:prstGeom prst="round2SameRect">
          <a:avLst/>
        </a:prstGeom>
        <a:solidFill>
          <a:schemeClr val="accent4">
            <a:tint val="40000"/>
            <a:alpha val="90000"/>
            <a:hueOff val="-1389016"/>
            <a:satOff val="13456"/>
            <a:lumOff val="1387"/>
            <a:alphaOff val="0"/>
          </a:schemeClr>
        </a:solidFill>
        <a:ln w="9525" cap="rnd" cmpd="sng" algn="ctr">
          <a:solidFill>
            <a:schemeClr val="accent4">
              <a:tint val="40000"/>
              <a:alpha val="90000"/>
              <a:hueOff val="-1389016"/>
              <a:satOff val="13456"/>
              <a:lumOff val="138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a:latin typeface="Calibri"/>
              <a:ea typeface="+mn-ea"/>
              <a:cs typeface="+mn-cs"/>
            </a:rPr>
            <a:t>DHS&amp;EM Grants review of applications for eligibility</a:t>
          </a:r>
        </a:p>
        <a:p>
          <a:pPr marL="57150" lvl="1" indent="-57150" algn="l" defTabSz="488950">
            <a:lnSpc>
              <a:spcPct val="90000"/>
            </a:lnSpc>
            <a:spcBef>
              <a:spcPct val="0"/>
            </a:spcBef>
            <a:spcAft>
              <a:spcPct val="15000"/>
            </a:spcAft>
            <a:buChar char="•"/>
          </a:pPr>
          <a:r>
            <a:rPr lang="en-US" sz="1100" kern="1200">
              <a:latin typeface="Calibri"/>
              <a:ea typeface="+mn-ea"/>
              <a:cs typeface="+mn-cs"/>
            </a:rPr>
            <a:t>DHS&amp;EM Internal Staff review for comments on feasibility, capability, and reasonableness</a:t>
          </a:r>
          <a:endParaRPr lang="en-US" sz="1100" kern="1200" dirty="0">
            <a:latin typeface="Calibri"/>
            <a:ea typeface="+mn-ea"/>
            <a:cs typeface="+mn-cs"/>
          </a:endParaRPr>
        </a:p>
      </dsp:txBody>
      <dsp:txXfrm rot="-5400000">
        <a:off x="3218530" y="1512148"/>
        <a:ext cx="5516227" cy="487461"/>
      </dsp:txXfrm>
    </dsp:sp>
    <dsp:sp modelId="{F3BA8AA5-B492-43BD-AD81-DFF29BBE17B3}">
      <dsp:nvSpPr>
        <dsp:cNvPr id="0" name=""/>
        <dsp:cNvSpPr/>
      </dsp:nvSpPr>
      <dsp:spPr>
        <a:xfrm>
          <a:off x="117" y="1418252"/>
          <a:ext cx="3218413" cy="675251"/>
        </a:xfrm>
        <a:prstGeom prst="roundRect">
          <a:avLst/>
        </a:prstGeom>
        <a:gradFill rotWithShape="0">
          <a:gsLst>
            <a:gs pos="0">
              <a:schemeClr val="accent4">
                <a:hueOff val="-1042906"/>
                <a:satOff val="3478"/>
                <a:lumOff val="5490"/>
                <a:alphaOff val="0"/>
                <a:tint val="62000"/>
                <a:hueMod val="94000"/>
                <a:satMod val="140000"/>
                <a:lumMod val="110000"/>
              </a:schemeClr>
            </a:gs>
            <a:gs pos="100000">
              <a:schemeClr val="accent4">
                <a:hueOff val="-1042906"/>
                <a:satOff val="3478"/>
                <a:lumOff val="549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Calibri"/>
              <a:ea typeface="+mn-ea"/>
              <a:cs typeface="+mn-cs"/>
            </a:rPr>
            <a:t>April 2024</a:t>
          </a:r>
        </a:p>
      </dsp:txBody>
      <dsp:txXfrm>
        <a:off x="33080" y="1451215"/>
        <a:ext cx="3152487" cy="609325"/>
      </dsp:txXfrm>
    </dsp:sp>
    <dsp:sp modelId="{3AF8599E-DD35-442A-8E93-3ABAD6B4E827}">
      <dsp:nvSpPr>
        <dsp:cNvPr id="0" name=""/>
        <dsp:cNvSpPr/>
      </dsp:nvSpPr>
      <dsp:spPr>
        <a:xfrm rot="5400000">
          <a:off x="5708785" y="-317359"/>
          <a:ext cx="540201" cy="5564505"/>
        </a:xfrm>
        <a:prstGeom prst="round2SameRect">
          <a:avLst/>
        </a:prstGeom>
        <a:solidFill>
          <a:schemeClr val="accent4">
            <a:tint val="40000"/>
            <a:alpha val="90000"/>
            <a:hueOff val="-2083525"/>
            <a:satOff val="20184"/>
            <a:lumOff val="2081"/>
            <a:alphaOff val="0"/>
          </a:schemeClr>
        </a:solidFill>
        <a:ln w="9525" cap="rnd" cmpd="sng" algn="ctr">
          <a:solidFill>
            <a:schemeClr val="accent4">
              <a:tint val="40000"/>
              <a:alpha val="90000"/>
              <a:hueOff val="-2083525"/>
              <a:satOff val="20184"/>
              <a:lumOff val="208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a:latin typeface="Calibri"/>
              <a:ea typeface="+mn-ea"/>
              <a:cs typeface="+mn-cs"/>
            </a:rPr>
            <a:t>Interagency Review committee held to determine funding recommendations</a:t>
          </a:r>
          <a:endParaRPr lang="en-US" sz="1100" kern="1200" dirty="0">
            <a:latin typeface="Calibri"/>
            <a:ea typeface="+mn-ea"/>
            <a:cs typeface="+mn-cs"/>
          </a:endParaRPr>
        </a:p>
      </dsp:txBody>
      <dsp:txXfrm rot="-5400000">
        <a:off x="3196633" y="2221163"/>
        <a:ext cx="5538135" cy="487461"/>
      </dsp:txXfrm>
    </dsp:sp>
    <dsp:sp modelId="{DAA5C7A1-F38B-4BE8-8D40-A2552BBD6C38}">
      <dsp:nvSpPr>
        <dsp:cNvPr id="0" name=""/>
        <dsp:cNvSpPr/>
      </dsp:nvSpPr>
      <dsp:spPr>
        <a:xfrm>
          <a:off x="117" y="2127266"/>
          <a:ext cx="3196515" cy="675251"/>
        </a:xfrm>
        <a:prstGeom prst="roundRect">
          <a:avLst/>
        </a:prstGeom>
        <a:gradFill rotWithShape="0">
          <a:gsLst>
            <a:gs pos="0">
              <a:schemeClr val="accent4">
                <a:hueOff val="-1564360"/>
                <a:satOff val="5217"/>
                <a:lumOff val="8235"/>
                <a:alphaOff val="0"/>
                <a:tint val="62000"/>
                <a:hueMod val="94000"/>
                <a:satMod val="140000"/>
                <a:lumMod val="110000"/>
              </a:schemeClr>
            </a:gs>
            <a:gs pos="100000">
              <a:schemeClr val="accent4">
                <a:hueOff val="-1564360"/>
                <a:satOff val="5217"/>
                <a:lumOff val="8235"/>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Calibri"/>
              <a:ea typeface="+mn-ea"/>
              <a:cs typeface="+mn-cs"/>
            </a:rPr>
            <a:t>May 21-23, 2024</a:t>
          </a:r>
        </a:p>
      </dsp:txBody>
      <dsp:txXfrm>
        <a:off x="33080" y="2160229"/>
        <a:ext cx="3130589" cy="609325"/>
      </dsp:txXfrm>
    </dsp:sp>
    <dsp:sp modelId="{41203D95-0783-401B-9DA0-2DEBA41EA702}">
      <dsp:nvSpPr>
        <dsp:cNvPr id="0" name=""/>
        <dsp:cNvSpPr/>
      </dsp:nvSpPr>
      <dsp:spPr>
        <a:xfrm rot="5400000">
          <a:off x="5719728" y="402608"/>
          <a:ext cx="540201" cy="5542597"/>
        </a:xfrm>
        <a:prstGeom prst="round2SameRect">
          <a:avLst/>
        </a:prstGeom>
        <a:solidFill>
          <a:schemeClr val="accent4">
            <a:tint val="40000"/>
            <a:alpha val="90000"/>
            <a:hueOff val="-2778033"/>
            <a:satOff val="26911"/>
            <a:lumOff val="2774"/>
            <a:alphaOff val="0"/>
          </a:schemeClr>
        </a:solidFill>
        <a:ln w="9525" cap="rnd" cmpd="sng" algn="ctr">
          <a:solidFill>
            <a:schemeClr val="accent4">
              <a:tint val="40000"/>
              <a:alpha val="90000"/>
              <a:hueOff val="-2778033"/>
              <a:satOff val="26911"/>
              <a:lumOff val="277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a:latin typeface="Calibri"/>
              <a:ea typeface="+mn-ea"/>
              <a:cs typeface="+mn-cs"/>
            </a:rPr>
            <a:t>DHS&amp;EM Writes Project Worksheets and submits to USDHS for funding hold release</a:t>
          </a:r>
        </a:p>
      </dsp:txBody>
      <dsp:txXfrm rot="-5400000">
        <a:off x="3218530" y="2930176"/>
        <a:ext cx="5516227" cy="487461"/>
      </dsp:txXfrm>
    </dsp:sp>
    <dsp:sp modelId="{9C99FD6F-054D-4D67-B148-121FAFEB4123}">
      <dsp:nvSpPr>
        <dsp:cNvPr id="0" name=""/>
        <dsp:cNvSpPr/>
      </dsp:nvSpPr>
      <dsp:spPr>
        <a:xfrm>
          <a:off x="117" y="2836281"/>
          <a:ext cx="3218413" cy="675251"/>
        </a:xfrm>
        <a:prstGeom prst="roundRect">
          <a:avLst/>
        </a:prstGeom>
        <a:gradFill rotWithShape="0">
          <a:gsLst>
            <a:gs pos="0">
              <a:schemeClr val="accent4">
                <a:hueOff val="-2085813"/>
                <a:satOff val="6957"/>
                <a:lumOff val="10981"/>
                <a:alphaOff val="0"/>
                <a:tint val="62000"/>
                <a:hueMod val="94000"/>
                <a:satMod val="140000"/>
                <a:lumMod val="110000"/>
              </a:schemeClr>
            </a:gs>
            <a:gs pos="100000">
              <a:schemeClr val="accent4">
                <a:hueOff val="-2085813"/>
                <a:satOff val="6957"/>
                <a:lumOff val="10981"/>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Calibri"/>
              <a:ea typeface="+mn-ea"/>
              <a:cs typeface="+mn-cs"/>
            </a:rPr>
            <a:t>June 2024</a:t>
          </a:r>
        </a:p>
      </dsp:txBody>
      <dsp:txXfrm>
        <a:off x="33080" y="2869244"/>
        <a:ext cx="3152487" cy="609325"/>
      </dsp:txXfrm>
    </dsp:sp>
    <dsp:sp modelId="{57FD8DAD-1901-4D7F-A0B4-4816CD4E8980}">
      <dsp:nvSpPr>
        <dsp:cNvPr id="0" name=""/>
        <dsp:cNvSpPr/>
      </dsp:nvSpPr>
      <dsp:spPr>
        <a:xfrm rot="5400000">
          <a:off x="5713077" y="1103217"/>
          <a:ext cx="540201" cy="5559408"/>
        </a:xfrm>
        <a:prstGeom prst="round2SameRect">
          <a:avLst/>
        </a:prstGeom>
        <a:solidFill>
          <a:schemeClr val="accent4">
            <a:tint val="40000"/>
            <a:alpha val="90000"/>
            <a:hueOff val="-3472541"/>
            <a:satOff val="33639"/>
            <a:lumOff val="3468"/>
            <a:alphaOff val="0"/>
          </a:schemeClr>
        </a:solidFill>
        <a:ln w="9525" cap="rnd" cmpd="sng" algn="ctr">
          <a:solidFill>
            <a:schemeClr val="accent4">
              <a:tint val="40000"/>
              <a:alpha val="90000"/>
              <a:hueOff val="-3472541"/>
              <a:satOff val="33639"/>
              <a:lumOff val="3468"/>
              <a:alphaOff val="0"/>
            </a:schemeClr>
          </a:solidFill>
          <a:prstDash val="solid"/>
        </a:ln>
        <a:effectLst/>
        <a:scene3d>
          <a:camera prst="orthographicFront"/>
          <a:lightRig rig="flat" dir="t"/>
        </a:scene3d>
        <a:sp3d prstMaterial="dkEdge">
          <a:bevelT w="8200" h="38100"/>
        </a:sp3d>
      </dsp:spPr>
      <dsp:style>
        <a:lnRef idx="1">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a:latin typeface="Calibri"/>
              <a:ea typeface="+mn-ea"/>
              <a:cs typeface="+mn-cs"/>
            </a:rPr>
            <a:t>DHS&amp;EM receives release of funds from USDHS</a:t>
          </a:r>
        </a:p>
      </dsp:txBody>
      <dsp:txXfrm rot="-5400000">
        <a:off x="3203474" y="3639190"/>
        <a:ext cx="5533038" cy="487461"/>
      </dsp:txXfrm>
    </dsp:sp>
    <dsp:sp modelId="{B3F06B02-B31B-47A0-B2AB-97DDC02B2308}">
      <dsp:nvSpPr>
        <dsp:cNvPr id="0" name=""/>
        <dsp:cNvSpPr/>
      </dsp:nvSpPr>
      <dsp:spPr>
        <a:xfrm>
          <a:off x="117" y="3545295"/>
          <a:ext cx="3203356" cy="675251"/>
        </a:xfrm>
        <a:prstGeom prst="roundRect">
          <a:avLst/>
        </a:prstGeom>
        <a:gradFill rotWithShape="0">
          <a:gsLst>
            <a:gs pos="0">
              <a:schemeClr val="accent4">
                <a:hueOff val="-2607266"/>
                <a:satOff val="8696"/>
                <a:lumOff val="13726"/>
                <a:alphaOff val="0"/>
                <a:tint val="62000"/>
                <a:hueMod val="94000"/>
                <a:satMod val="140000"/>
                <a:lumMod val="110000"/>
              </a:schemeClr>
            </a:gs>
            <a:gs pos="100000">
              <a:schemeClr val="accent4">
                <a:hueOff val="-2607266"/>
                <a:satOff val="8696"/>
                <a:lumOff val="13726"/>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Calibri"/>
              <a:ea typeface="+mn-ea"/>
              <a:cs typeface="+mn-cs"/>
            </a:rPr>
            <a:t>July-August 2024</a:t>
          </a:r>
        </a:p>
      </dsp:txBody>
      <dsp:txXfrm>
        <a:off x="33080" y="3578258"/>
        <a:ext cx="3137430" cy="609325"/>
      </dsp:txXfrm>
    </dsp:sp>
    <dsp:sp modelId="{02F902BC-D93C-4D48-AC4C-CDDFFE801F16}">
      <dsp:nvSpPr>
        <dsp:cNvPr id="0" name=""/>
        <dsp:cNvSpPr/>
      </dsp:nvSpPr>
      <dsp:spPr>
        <a:xfrm rot="5400000">
          <a:off x="5719728" y="1820637"/>
          <a:ext cx="540201" cy="5542597"/>
        </a:xfrm>
        <a:prstGeom prst="round2SameRect">
          <a:avLst/>
        </a:prstGeom>
        <a:solidFill>
          <a:schemeClr val="accent4">
            <a:tint val="40000"/>
            <a:alpha val="90000"/>
            <a:hueOff val="-4167049"/>
            <a:satOff val="40367"/>
            <a:lumOff val="4161"/>
            <a:alphaOff val="0"/>
          </a:schemeClr>
        </a:solidFill>
        <a:ln w="9525" cap="rnd" cmpd="sng" algn="ctr">
          <a:solidFill>
            <a:schemeClr val="accent4">
              <a:tint val="40000"/>
              <a:alpha val="90000"/>
              <a:hueOff val="-4167049"/>
              <a:satOff val="40367"/>
              <a:lumOff val="416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a:latin typeface="Calibri"/>
              <a:ea typeface="+mn-ea"/>
              <a:cs typeface="+mn-cs"/>
            </a:rPr>
            <a:t>Funding notification sent out to all applicants</a:t>
          </a:r>
          <a:endParaRPr lang="en-US" sz="1100" kern="1200" dirty="0">
            <a:latin typeface="Calibri"/>
            <a:ea typeface="+mn-ea"/>
            <a:cs typeface="+mn-cs"/>
          </a:endParaRPr>
        </a:p>
        <a:p>
          <a:pPr marL="57150" lvl="1" indent="-57150" algn="l" defTabSz="488950">
            <a:lnSpc>
              <a:spcPct val="90000"/>
            </a:lnSpc>
            <a:spcBef>
              <a:spcPct val="0"/>
            </a:spcBef>
            <a:spcAft>
              <a:spcPct val="15000"/>
            </a:spcAft>
            <a:buChar char="•"/>
          </a:pPr>
          <a:r>
            <a:rPr lang="en-US" sz="1100" kern="1200" dirty="0">
              <a:latin typeface="Calibri"/>
              <a:ea typeface="+mn-ea"/>
              <a:cs typeface="+mn-cs"/>
            </a:rPr>
            <a:t>DHS&amp;EM e-mails awards to subrecipients (NLT 45 days after official hold release notification)</a:t>
          </a:r>
        </a:p>
      </dsp:txBody>
      <dsp:txXfrm rot="-5400000">
        <a:off x="3218530" y="4348205"/>
        <a:ext cx="5516227" cy="487461"/>
      </dsp:txXfrm>
    </dsp:sp>
    <dsp:sp modelId="{68D951AA-AA11-4FCD-A353-EEB89501F6F6}">
      <dsp:nvSpPr>
        <dsp:cNvPr id="0" name=""/>
        <dsp:cNvSpPr/>
      </dsp:nvSpPr>
      <dsp:spPr>
        <a:xfrm>
          <a:off x="117" y="4254310"/>
          <a:ext cx="3218413" cy="675251"/>
        </a:xfrm>
        <a:prstGeom prst="roundRect">
          <a:avLst/>
        </a:prstGeom>
        <a:gradFill rotWithShape="0">
          <a:gsLst>
            <a:gs pos="0">
              <a:schemeClr val="accent4">
                <a:hueOff val="-3128719"/>
                <a:satOff val="10435"/>
                <a:lumOff val="16471"/>
                <a:alphaOff val="0"/>
                <a:tint val="62000"/>
                <a:hueMod val="94000"/>
                <a:satMod val="140000"/>
                <a:lumMod val="110000"/>
              </a:schemeClr>
            </a:gs>
            <a:gs pos="100000">
              <a:schemeClr val="accent4">
                <a:hueOff val="-3128719"/>
                <a:satOff val="10435"/>
                <a:lumOff val="16471"/>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Calibri"/>
              <a:ea typeface="+mn-ea"/>
              <a:cs typeface="+mn-cs"/>
            </a:rPr>
            <a:t>September-October 2024</a:t>
          </a:r>
        </a:p>
      </dsp:txBody>
      <dsp:txXfrm>
        <a:off x="33080" y="4287273"/>
        <a:ext cx="3152487" cy="609325"/>
      </dsp:txXfrm>
    </dsp:sp>
    <dsp:sp modelId="{E389F9AB-93EF-4565-9DDB-2CE5C4D077E0}">
      <dsp:nvSpPr>
        <dsp:cNvPr id="0" name=""/>
        <dsp:cNvSpPr/>
      </dsp:nvSpPr>
      <dsp:spPr>
        <a:xfrm rot="5400000">
          <a:off x="5719728" y="2529651"/>
          <a:ext cx="540201" cy="5542597"/>
        </a:xfrm>
        <a:prstGeom prst="round2SameRect">
          <a:avLst/>
        </a:prstGeom>
        <a:solidFill>
          <a:schemeClr val="accent4">
            <a:tint val="40000"/>
            <a:alpha val="90000"/>
            <a:hueOff val="-4861557"/>
            <a:satOff val="47095"/>
            <a:lumOff val="4855"/>
            <a:alphaOff val="0"/>
          </a:schemeClr>
        </a:solidFill>
        <a:ln w="9525" cap="rnd" cmpd="sng" algn="ctr">
          <a:solidFill>
            <a:schemeClr val="accent4">
              <a:tint val="40000"/>
              <a:alpha val="90000"/>
              <a:hueOff val="-4861557"/>
              <a:satOff val="47095"/>
              <a:lumOff val="485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a:latin typeface="Calibri"/>
              <a:ea typeface="+mn-ea"/>
              <a:cs typeface="+mn-cs"/>
            </a:rPr>
            <a:t>Grant Kick-Off Meetings held with Subrecipients</a:t>
          </a:r>
          <a:endParaRPr lang="en-US" sz="1100" kern="1200" dirty="0">
            <a:latin typeface="Calibri"/>
            <a:ea typeface="+mn-ea"/>
            <a:cs typeface="+mn-cs"/>
          </a:endParaRPr>
        </a:p>
      </dsp:txBody>
      <dsp:txXfrm rot="-5400000">
        <a:off x="3218530" y="5057219"/>
        <a:ext cx="5516227" cy="487461"/>
      </dsp:txXfrm>
    </dsp:sp>
    <dsp:sp modelId="{E6825A6A-CB75-4D5B-87FF-F98DF79AA2EA}">
      <dsp:nvSpPr>
        <dsp:cNvPr id="0" name=""/>
        <dsp:cNvSpPr/>
      </dsp:nvSpPr>
      <dsp:spPr>
        <a:xfrm>
          <a:off x="117" y="4963324"/>
          <a:ext cx="3218413" cy="675251"/>
        </a:xfrm>
        <a:prstGeom prst="roundRect">
          <a:avLst/>
        </a:prstGeom>
        <a:gradFill rotWithShape="0">
          <a:gsLst>
            <a:gs pos="0">
              <a:schemeClr val="accent4">
                <a:hueOff val="-3650173"/>
                <a:satOff val="12174"/>
                <a:lumOff val="19216"/>
                <a:alphaOff val="0"/>
                <a:tint val="62000"/>
                <a:hueMod val="94000"/>
                <a:satMod val="140000"/>
                <a:lumMod val="110000"/>
              </a:schemeClr>
            </a:gs>
            <a:gs pos="100000">
              <a:schemeClr val="accent4">
                <a:hueOff val="-3650173"/>
                <a:satOff val="12174"/>
                <a:lumOff val="19216"/>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Calibri"/>
              <a:ea typeface="+mn-ea"/>
              <a:cs typeface="+mn-cs"/>
            </a:rPr>
            <a:t>October-November 2024</a:t>
          </a:r>
        </a:p>
      </dsp:txBody>
      <dsp:txXfrm>
        <a:off x="33080" y="4996287"/>
        <a:ext cx="3152487" cy="6093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B8A038-8208-4443-9CB7-3E670C91DB56}">
      <dsp:nvSpPr>
        <dsp:cNvPr id="0" name=""/>
        <dsp:cNvSpPr/>
      </dsp:nvSpPr>
      <dsp:spPr>
        <a:xfrm>
          <a:off x="2459735" y="1662"/>
          <a:ext cx="2767203" cy="1097374"/>
        </a:xfrm>
        <a:prstGeom prst="roundRect">
          <a:avLst/>
        </a:prstGeom>
        <a:solidFill>
          <a:schemeClr val="accent2">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en-US" sz="1100" u="sng" kern="1200" dirty="0"/>
            <a:t>http://ready.alaska.gov/grants.htm</a:t>
          </a:r>
          <a:endParaRPr lang="en-US" sz="1100" kern="1200" dirty="0"/>
        </a:p>
      </dsp:txBody>
      <dsp:txXfrm>
        <a:off x="2513304" y="55231"/>
        <a:ext cx="2660065" cy="990236"/>
      </dsp:txXfrm>
    </dsp:sp>
    <dsp:sp modelId="{CD602A45-B7B6-43A9-8B50-5F65FEF73F38}">
      <dsp:nvSpPr>
        <dsp:cNvPr id="0" name=""/>
        <dsp:cNvSpPr/>
      </dsp:nvSpPr>
      <dsp:spPr>
        <a:xfrm>
          <a:off x="2459735" y="1153905"/>
          <a:ext cx="2767203" cy="1097374"/>
        </a:xfrm>
        <a:prstGeom prst="roundRect">
          <a:avLst/>
        </a:prstGeom>
        <a:solidFill>
          <a:schemeClr val="accent2">
            <a:hueOff val="-4377215"/>
            <a:satOff val="-3950"/>
            <a:lumOff val="-881"/>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en-US" sz="1100" kern="1200" dirty="0"/>
            <a:t>1-800-478-2337</a:t>
          </a:r>
        </a:p>
        <a:p>
          <a:pPr marL="0" lvl="0" indent="0" algn="ctr" defTabSz="488950">
            <a:lnSpc>
              <a:spcPct val="90000"/>
            </a:lnSpc>
            <a:spcBef>
              <a:spcPct val="0"/>
            </a:spcBef>
            <a:spcAft>
              <a:spcPct val="35000"/>
            </a:spcAft>
            <a:buNone/>
          </a:pPr>
          <a:r>
            <a:rPr lang="en-US" sz="1100" kern="1200" dirty="0"/>
            <a:t>or 907-428-7000</a:t>
          </a:r>
        </a:p>
      </dsp:txBody>
      <dsp:txXfrm>
        <a:off x="2513304" y="1207474"/>
        <a:ext cx="2660065" cy="990236"/>
      </dsp:txXfrm>
    </dsp:sp>
    <dsp:sp modelId="{66E6FD45-4E6D-4806-9EBE-7F8DE66F1E67}">
      <dsp:nvSpPr>
        <dsp:cNvPr id="0" name=""/>
        <dsp:cNvSpPr/>
      </dsp:nvSpPr>
      <dsp:spPr>
        <a:xfrm>
          <a:off x="2459735" y="2306148"/>
          <a:ext cx="2767203" cy="1097374"/>
        </a:xfrm>
        <a:prstGeom prst="roundRect">
          <a:avLst/>
        </a:prstGeom>
        <a:solidFill>
          <a:schemeClr val="accent2">
            <a:hueOff val="-8754431"/>
            <a:satOff val="-7900"/>
            <a:lumOff val="-1762"/>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en-US" sz="1100" kern="1200" dirty="0"/>
            <a:t>Email: mva.grants@alaska.gov</a:t>
          </a:r>
        </a:p>
      </dsp:txBody>
      <dsp:txXfrm>
        <a:off x="2513304" y="2359717"/>
        <a:ext cx="2660065" cy="99023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2" y="3"/>
            <a:ext cx="3038145" cy="464205"/>
          </a:xfrm>
          <a:prstGeom prst="rect">
            <a:avLst/>
          </a:prstGeom>
          <a:noFill/>
          <a:ln w="9525">
            <a:noFill/>
            <a:miter lim="800000"/>
            <a:headEnd/>
            <a:tailEnd/>
          </a:ln>
          <a:effectLst/>
        </p:spPr>
        <p:txBody>
          <a:bodyPr vert="horz" wrap="square" lIns="91409" tIns="45703" rIns="91409" bIns="45703" numCol="1" anchor="t"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16387" name="Rectangle 3"/>
          <p:cNvSpPr>
            <a:spLocks noGrp="1" noChangeArrowheads="1"/>
          </p:cNvSpPr>
          <p:nvPr>
            <p:ph type="dt" sz="quarter" idx="1"/>
          </p:nvPr>
        </p:nvSpPr>
        <p:spPr bwMode="auto">
          <a:xfrm>
            <a:off x="3970736" y="3"/>
            <a:ext cx="3038145" cy="464205"/>
          </a:xfrm>
          <a:prstGeom prst="rect">
            <a:avLst/>
          </a:prstGeom>
          <a:noFill/>
          <a:ln w="9525">
            <a:noFill/>
            <a:miter lim="800000"/>
            <a:headEnd/>
            <a:tailEnd/>
          </a:ln>
          <a:effectLst/>
        </p:spPr>
        <p:txBody>
          <a:bodyPr vert="horz" wrap="square" lIns="91409" tIns="45703" rIns="91409" bIns="45703"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16388" name="Rectangle 4"/>
          <p:cNvSpPr>
            <a:spLocks noGrp="1" noChangeArrowheads="1"/>
          </p:cNvSpPr>
          <p:nvPr>
            <p:ph type="ftr" sz="quarter" idx="2"/>
          </p:nvPr>
        </p:nvSpPr>
        <p:spPr bwMode="auto">
          <a:xfrm>
            <a:off x="2" y="8830661"/>
            <a:ext cx="3038145" cy="464205"/>
          </a:xfrm>
          <a:prstGeom prst="rect">
            <a:avLst/>
          </a:prstGeom>
          <a:noFill/>
          <a:ln w="9525">
            <a:noFill/>
            <a:miter lim="800000"/>
            <a:headEnd/>
            <a:tailEnd/>
          </a:ln>
          <a:effectLst/>
        </p:spPr>
        <p:txBody>
          <a:bodyPr vert="horz" wrap="square" lIns="91409" tIns="45703" rIns="91409" bIns="45703" numCol="1" anchor="b"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16389" name="Rectangle 5"/>
          <p:cNvSpPr>
            <a:spLocks noGrp="1" noChangeArrowheads="1"/>
          </p:cNvSpPr>
          <p:nvPr>
            <p:ph type="sldNum" sz="quarter" idx="3"/>
          </p:nvPr>
        </p:nvSpPr>
        <p:spPr bwMode="auto">
          <a:xfrm>
            <a:off x="3970736" y="8830661"/>
            <a:ext cx="3038145" cy="464205"/>
          </a:xfrm>
          <a:prstGeom prst="rect">
            <a:avLst/>
          </a:prstGeom>
          <a:noFill/>
          <a:ln w="9525">
            <a:noFill/>
            <a:miter lim="800000"/>
            <a:headEnd/>
            <a:tailEnd/>
          </a:ln>
          <a:effectLst/>
        </p:spPr>
        <p:txBody>
          <a:bodyPr vert="horz" wrap="square" lIns="91409" tIns="45703" rIns="91409" bIns="45703" numCol="1" anchor="b" anchorCtr="0" compatLnSpc="1">
            <a:prstTxWarp prst="textNoShape">
              <a:avLst/>
            </a:prstTxWarp>
          </a:bodyPr>
          <a:lstStyle>
            <a:lvl1pPr algn="r">
              <a:defRPr sz="1200">
                <a:solidFill>
                  <a:schemeClr val="tx1"/>
                </a:solidFill>
                <a:latin typeface="Arial" charset="0"/>
              </a:defRPr>
            </a:lvl1pPr>
          </a:lstStyle>
          <a:p>
            <a:pPr>
              <a:defRPr/>
            </a:pPr>
            <a:fld id="{CC48D114-07BA-4DAD-9096-94ACE7DB9F0D}" type="slidenum">
              <a:rPr lang="en-US"/>
              <a:pPr>
                <a:defRPr/>
              </a:pPr>
              <a:t>‹#›</a:t>
            </a:fld>
            <a:endParaRPr lang="en-US"/>
          </a:p>
        </p:txBody>
      </p:sp>
    </p:spTree>
    <p:extLst>
      <p:ext uri="{BB962C8B-B14F-4D97-AF65-F5344CB8AC3E}">
        <p14:creationId xmlns:p14="http://schemas.microsoft.com/office/powerpoint/2010/main" val="214417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2" y="2"/>
            <a:ext cx="3038145" cy="465743"/>
          </a:xfrm>
          <a:prstGeom prst="rect">
            <a:avLst/>
          </a:prstGeom>
          <a:noFill/>
          <a:ln w="9525">
            <a:noFill/>
            <a:miter lim="800000"/>
            <a:headEnd/>
            <a:tailEnd/>
          </a:ln>
          <a:effectLst/>
        </p:spPr>
        <p:txBody>
          <a:bodyPr vert="horz" wrap="square" lIns="91409" tIns="45703" rIns="91409" bIns="45703" numCol="1" anchor="t"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38915" name="Rectangle 3"/>
          <p:cNvSpPr>
            <a:spLocks noGrp="1" noChangeArrowheads="1"/>
          </p:cNvSpPr>
          <p:nvPr>
            <p:ph type="dt" idx="1"/>
          </p:nvPr>
        </p:nvSpPr>
        <p:spPr bwMode="auto">
          <a:xfrm>
            <a:off x="3970736" y="2"/>
            <a:ext cx="3038145" cy="465743"/>
          </a:xfrm>
          <a:prstGeom prst="rect">
            <a:avLst/>
          </a:prstGeom>
          <a:noFill/>
          <a:ln w="9525">
            <a:noFill/>
            <a:miter lim="800000"/>
            <a:headEnd/>
            <a:tailEnd/>
          </a:ln>
          <a:effectLst/>
        </p:spPr>
        <p:txBody>
          <a:bodyPr vert="horz" wrap="square" lIns="91409" tIns="45703" rIns="91409" bIns="45703"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701347" y="4416100"/>
            <a:ext cx="5607711" cy="4183995"/>
          </a:xfrm>
          <a:prstGeom prst="rect">
            <a:avLst/>
          </a:prstGeom>
          <a:noFill/>
          <a:ln w="9525">
            <a:noFill/>
            <a:miter lim="800000"/>
            <a:headEnd/>
            <a:tailEnd/>
          </a:ln>
          <a:effectLst/>
        </p:spPr>
        <p:txBody>
          <a:bodyPr vert="horz" wrap="square" lIns="91409" tIns="45703" rIns="91409" bIns="4570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2" y="8829123"/>
            <a:ext cx="3038145" cy="465743"/>
          </a:xfrm>
          <a:prstGeom prst="rect">
            <a:avLst/>
          </a:prstGeom>
          <a:noFill/>
          <a:ln w="9525">
            <a:noFill/>
            <a:miter lim="800000"/>
            <a:headEnd/>
            <a:tailEnd/>
          </a:ln>
          <a:effectLst/>
        </p:spPr>
        <p:txBody>
          <a:bodyPr vert="horz" wrap="square" lIns="91409" tIns="45703" rIns="91409" bIns="45703" numCol="1" anchor="b"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3970736" y="8829123"/>
            <a:ext cx="3038145" cy="465743"/>
          </a:xfrm>
          <a:prstGeom prst="rect">
            <a:avLst/>
          </a:prstGeom>
          <a:noFill/>
          <a:ln w="9525">
            <a:noFill/>
            <a:miter lim="800000"/>
            <a:headEnd/>
            <a:tailEnd/>
          </a:ln>
          <a:effectLst/>
        </p:spPr>
        <p:txBody>
          <a:bodyPr vert="horz" wrap="square" lIns="91409" tIns="45703" rIns="91409" bIns="45703" numCol="1" anchor="b" anchorCtr="0" compatLnSpc="1">
            <a:prstTxWarp prst="textNoShape">
              <a:avLst/>
            </a:prstTxWarp>
          </a:bodyPr>
          <a:lstStyle>
            <a:lvl1pPr algn="r">
              <a:defRPr sz="1200">
                <a:solidFill>
                  <a:schemeClr val="tx1"/>
                </a:solidFill>
                <a:latin typeface="Arial" charset="0"/>
              </a:defRPr>
            </a:lvl1pPr>
          </a:lstStyle>
          <a:p>
            <a:pPr>
              <a:defRPr/>
            </a:pPr>
            <a:fld id="{00827BB1-DFD7-446C-8C29-308EF51CFA0C}" type="slidenum">
              <a:rPr lang="en-US"/>
              <a:pPr>
                <a:defRPr/>
              </a:pPr>
              <a:t>‹#›</a:t>
            </a:fld>
            <a:endParaRPr lang="en-US"/>
          </a:p>
        </p:txBody>
      </p:sp>
    </p:spTree>
    <p:extLst>
      <p:ext uri="{BB962C8B-B14F-4D97-AF65-F5344CB8AC3E}">
        <p14:creationId xmlns:p14="http://schemas.microsoft.com/office/powerpoint/2010/main" val="13873445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1</a:t>
            </a:fld>
            <a:endParaRPr lang="en-US"/>
          </a:p>
        </p:txBody>
      </p:sp>
    </p:spTree>
    <p:extLst>
      <p:ext uri="{BB962C8B-B14F-4D97-AF65-F5344CB8AC3E}">
        <p14:creationId xmlns:p14="http://schemas.microsoft.com/office/powerpoint/2010/main" val="3320713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30724" name="Slide Number Placeholder 3"/>
          <p:cNvSpPr>
            <a:spLocks noGrp="1"/>
          </p:cNvSpPr>
          <p:nvPr>
            <p:ph type="sldNum" sz="quarter" idx="5"/>
          </p:nvPr>
        </p:nvSpPr>
        <p:spPr>
          <a:noFill/>
        </p:spPr>
        <p:txBody>
          <a:bodyPr/>
          <a:lstStyle/>
          <a:p>
            <a:fld id="{3ABF7BC4-3449-4161-AD90-EFF83FE986FB}" type="slidenum">
              <a:rPr lang="en-US" smtClean="0"/>
              <a:pPr/>
              <a:t>12</a:t>
            </a:fld>
            <a:endParaRPr lang="en-US"/>
          </a:p>
        </p:txBody>
      </p:sp>
    </p:spTree>
    <p:extLst>
      <p:ext uri="{BB962C8B-B14F-4D97-AF65-F5344CB8AC3E}">
        <p14:creationId xmlns:p14="http://schemas.microsoft.com/office/powerpoint/2010/main" val="652880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13</a:t>
            </a:fld>
            <a:endParaRPr lang="en-US"/>
          </a:p>
        </p:txBody>
      </p:sp>
    </p:spTree>
    <p:extLst>
      <p:ext uri="{BB962C8B-B14F-4D97-AF65-F5344CB8AC3E}">
        <p14:creationId xmlns:p14="http://schemas.microsoft.com/office/powerpoint/2010/main" val="4027453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14</a:t>
            </a:fld>
            <a:endParaRPr lang="en-US"/>
          </a:p>
        </p:txBody>
      </p:sp>
    </p:spTree>
    <p:extLst>
      <p:ext uri="{BB962C8B-B14F-4D97-AF65-F5344CB8AC3E}">
        <p14:creationId xmlns:p14="http://schemas.microsoft.com/office/powerpoint/2010/main" val="860325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p:txBody>
      </p:sp>
      <p:sp>
        <p:nvSpPr>
          <p:cNvPr id="31748" name="Slide Number Placeholder 3"/>
          <p:cNvSpPr>
            <a:spLocks noGrp="1"/>
          </p:cNvSpPr>
          <p:nvPr>
            <p:ph type="sldNum" sz="quarter" idx="5"/>
          </p:nvPr>
        </p:nvSpPr>
        <p:spPr>
          <a:noFill/>
        </p:spPr>
        <p:txBody>
          <a:bodyPr/>
          <a:lstStyle/>
          <a:p>
            <a:fld id="{AB23644C-57A3-45F4-A3A0-DC44FB1C79F5}" type="slidenum">
              <a:rPr lang="en-US" smtClean="0"/>
              <a:pPr/>
              <a:t>15</a:t>
            </a:fld>
            <a:endParaRPr lang="en-US"/>
          </a:p>
        </p:txBody>
      </p:sp>
    </p:spTree>
    <p:extLst>
      <p:ext uri="{BB962C8B-B14F-4D97-AF65-F5344CB8AC3E}">
        <p14:creationId xmlns:p14="http://schemas.microsoft.com/office/powerpoint/2010/main" val="15886984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18</a:t>
            </a:fld>
            <a:endParaRPr lang="en-US"/>
          </a:p>
        </p:txBody>
      </p:sp>
    </p:spTree>
    <p:extLst>
      <p:ext uri="{BB962C8B-B14F-4D97-AF65-F5344CB8AC3E}">
        <p14:creationId xmlns:p14="http://schemas.microsoft.com/office/powerpoint/2010/main" val="1160568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19</a:t>
            </a:fld>
            <a:endParaRPr lang="en-US"/>
          </a:p>
        </p:txBody>
      </p:sp>
    </p:spTree>
    <p:extLst>
      <p:ext uri="{BB962C8B-B14F-4D97-AF65-F5344CB8AC3E}">
        <p14:creationId xmlns:p14="http://schemas.microsoft.com/office/powerpoint/2010/main" val="27066711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20</a:t>
            </a:fld>
            <a:endParaRPr lang="en-US"/>
          </a:p>
        </p:txBody>
      </p:sp>
    </p:spTree>
    <p:extLst>
      <p:ext uri="{BB962C8B-B14F-4D97-AF65-F5344CB8AC3E}">
        <p14:creationId xmlns:p14="http://schemas.microsoft.com/office/powerpoint/2010/main" val="1671364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21</a:t>
            </a:fld>
            <a:endParaRPr lang="en-US"/>
          </a:p>
        </p:txBody>
      </p:sp>
    </p:spTree>
    <p:extLst>
      <p:ext uri="{BB962C8B-B14F-4D97-AF65-F5344CB8AC3E}">
        <p14:creationId xmlns:p14="http://schemas.microsoft.com/office/powerpoint/2010/main" val="824650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22</a:t>
            </a:fld>
            <a:endParaRPr lang="en-US"/>
          </a:p>
        </p:txBody>
      </p:sp>
    </p:spTree>
    <p:extLst>
      <p:ext uri="{BB962C8B-B14F-4D97-AF65-F5344CB8AC3E}">
        <p14:creationId xmlns:p14="http://schemas.microsoft.com/office/powerpoint/2010/main" val="40309800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23</a:t>
            </a:fld>
            <a:endParaRPr lang="en-US"/>
          </a:p>
        </p:txBody>
      </p:sp>
    </p:spTree>
    <p:extLst>
      <p:ext uri="{BB962C8B-B14F-4D97-AF65-F5344CB8AC3E}">
        <p14:creationId xmlns:p14="http://schemas.microsoft.com/office/powerpoint/2010/main" val="3809050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2</a:t>
            </a:fld>
            <a:endParaRPr lang="en-US"/>
          </a:p>
        </p:txBody>
      </p:sp>
    </p:spTree>
    <p:extLst>
      <p:ext uri="{BB962C8B-B14F-4D97-AF65-F5344CB8AC3E}">
        <p14:creationId xmlns:p14="http://schemas.microsoft.com/office/powerpoint/2010/main" val="552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24</a:t>
            </a:fld>
            <a:endParaRPr lang="en-US"/>
          </a:p>
        </p:txBody>
      </p:sp>
    </p:spTree>
    <p:extLst>
      <p:ext uri="{BB962C8B-B14F-4D97-AF65-F5344CB8AC3E}">
        <p14:creationId xmlns:p14="http://schemas.microsoft.com/office/powerpoint/2010/main" val="19260224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25</a:t>
            </a:fld>
            <a:endParaRPr lang="en-US"/>
          </a:p>
        </p:txBody>
      </p:sp>
    </p:spTree>
    <p:extLst>
      <p:ext uri="{BB962C8B-B14F-4D97-AF65-F5344CB8AC3E}">
        <p14:creationId xmlns:p14="http://schemas.microsoft.com/office/powerpoint/2010/main" val="2871294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26</a:t>
            </a:fld>
            <a:endParaRPr lang="en-US"/>
          </a:p>
        </p:txBody>
      </p:sp>
    </p:spTree>
    <p:extLst>
      <p:ext uri="{BB962C8B-B14F-4D97-AF65-F5344CB8AC3E}">
        <p14:creationId xmlns:p14="http://schemas.microsoft.com/office/powerpoint/2010/main" val="38750596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28</a:t>
            </a:fld>
            <a:endParaRPr lang="en-US"/>
          </a:p>
        </p:txBody>
      </p:sp>
    </p:spTree>
    <p:extLst>
      <p:ext uri="{BB962C8B-B14F-4D97-AF65-F5344CB8AC3E}">
        <p14:creationId xmlns:p14="http://schemas.microsoft.com/office/powerpoint/2010/main" val="2665498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29</a:t>
            </a:fld>
            <a:endParaRPr lang="en-US"/>
          </a:p>
        </p:txBody>
      </p:sp>
    </p:spTree>
    <p:extLst>
      <p:ext uri="{BB962C8B-B14F-4D97-AF65-F5344CB8AC3E}">
        <p14:creationId xmlns:p14="http://schemas.microsoft.com/office/powerpoint/2010/main" val="9095010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30</a:t>
            </a:fld>
            <a:endParaRPr lang="en-US"/>
          </a:p>
        </p:txBody>
      </p:sp>
    </p:spTree>
    <p:extLst>
      <p:ext uri="{BB962C8B-B14F-4D97-AF65-F5344CB8AC3E}">
        <p14:creationId xmlns:p14="http://schemas.microsoft.com/office/powerpoint/2010/main" val="25250689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31</a:t>
            </a:fld>
            <a:endParaRPr lang="en-US"/>
          </a:p>
        </p:txBody>
      </p:sp>
    </p:spTree>
    <p:extLst>
      <p:ext uri="{BB962C8B-B14F-4D97-AF65-F5344CB8AC3E}">
        <p14:creationId xmlns:p14="http://schemas.microsoft.com/office/powerpoint/2010/main" val="23402736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t>________________________________________________________________</a:t>
            </a:r>
          </a:p>
          <a:p>
            <a:endParaRPr lang="en-US"/>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32</a:t>
            </a:fld>
            <a:endParaRPr lang="en-US"/>
          </a:p>
        </p:txBody>
      </p:sp>
    </p:spTree>
    <p:extLst>
      <p:ext uri="{BB962C8B-B14F-4D97-AF65-F5344CB8AC3E}">
        <p14:creationId xmlns:p14="http://schemas.microsoft.com/office/powerpoint/2010/main" val="3902762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4</a:t>
            </a:fld>
            <a:endParaRPr lang="en-US"/>
          </a:p>
        </p:txBody>
      </p:sp>
    </p:spTree>
    <p:extLst>
      <p:ext uri="{BB962C8B-B14F-4D97-AF65-F5344CB8AC3E}">
        <p14:creationId xmlns:p14="http://schemas.microsoft.com/office/powerpoint/2010/main" val="1256433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5</a:t>
            </a:fld>
            <a:endParaRPr lang="en-US"/>
          </a:p>
        </p:txBody>
      </p:sp>
    </p:spTree>
    <p:extLst>
      <p:ext uri="{BB962C8B-B14F-4D97-AF65-F5344CB8AC3E}">
        <p14:creationId xmlns:p14="http://schemas.microsoft.com/office/powerpoint/2010/main" val="3370489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6</a:t>
            </a:fld>
            <a:endParaRPr lang="en-US"/>
          </a:p>
        </p:txBody>
      </p:sp>
    </p:spTree>
    <p:extLst>
      <p:ext uri="{BB962C8B-B14F-4D97-AF65-F5344CB8AC3E}">
        <p14:creationId xmlns:p14="http://schemas.microsoft.com/office/powerpoint/2010/main" val="1872148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8</a:t>
            </a:fld>
            <a:endParaRPr lang="en-US"/>
          </a:p>
        </p:txBody>
      </p:sp>
    </p:spTree>
    <p:extLst>
      <p:ext uri="{BB962C8B-B14F-4D97-AF65-F5344CB8AC3E}">
        <p14:creationId xmlns:p14="http://schemas.microsoft.com/office/powerpoint/2010/main" val="4261404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9</a:t>
            </a:fld>
            <a:endParaRPr lang="en-US"/>
          </a:p>
        </p:txBody>
      </p:sp>
    </p:spTree>
    <p:extLst>
      <p:ext uri="{BB962C8B-B14F-4D97-AF65-F5344CB8AC3E}">
        <p14:creationId xmlns:p14="http://schemas.microsoft.com/office/powerpoint/2010/main" val="3908265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10</a:t>
            </a:fld>
            <a:endParaRPr lang="en-US"/>
          </a:p>
        </p:txBody>
      </p:sp>
    </p:spTree>
    <p:extLst>
      <p:ext uri="{BB962C8B-B14F-4D97-AF65-F5344CB8AC3E}">
        <p14:creationId xmlns:p14="http://schemas.microsoft.com/office/powerpoint/2010/main" val="1571250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pPr>
              <a:defRPr/>
            </a:pPr>
            <a:fld id="{00827BB1-DFD7-446C-8C29-308EF51CFA0C}" type="slidenum">
              <a:rPr lang="en-US" smtClean="0"/>
              <a:pPr>
                <a:defRPr/>
              </a:pPr>
              <a:t>11</a:t>
            </a:fld>
            <a:endParaRPr lang="en-US"/>
          </a:p>
        </p:txBody>
      </p:sp>
    </p:spTree>
    <p:extLst>
      <p:ext uri="{BB962C8B-B14F-4D97-AF65-F5344CB8AC3E}">
        <p14:creationId xmlns:p14="http://schemas.microsoft.com/office/powerpoint/2010/main" val="2292154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61C2035-20F2-4AF1-86C2-17149E18003E}" type="slidenum">
              <a:rPr lang="en-US" smtClean="0"/>
              <a:pPr>
                <a:defRPr/>
              </a:pPr>
              <a:t>‹#›</a:t>
            </a:fld>
            <a:endParaRPr lang="en-US"/>
          </a:p>
        </p:txBody>
      </p:sp>
    </p:spTree>
    <p:extLst>
      <p:ext uri="{BB962C8B-B14F-4D97-AF65-F5344CB8AC3E}">
        <p14:creationId xmlns:p14="http://schemas.microsoft.com/office/powerpoint/2010/main" val="1543182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6B954669-256B-45C3-B230-86A8CA288290}" type="slidenum">
              <a:rPr lang="en-US" smtClean="0"/>
              <a:pPr>
                <a:defRPr/>
              </a:pPr>
              <a:t>‹#›</a:t>
            </a:fld>
            <a:endParaRPr lang="en-US" dirty="0"/>
          </a:p>
        </p:txBody>
      </p:sp>
    </p:spTree>
    <p:extLst>
      <p:ext uri="{BB962C8B-B14F-4D97-AF65-F5344CB8AC3E}">
        <p14:creationId xmlns:p14="http://schemas.microsoft.com/office/powerpoint/2010/main" val="199458696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B954669-256B-45C3-B230-86A8CA288290}" type="slidenum">
              <a:rPr lang="en-US" smtClean="0"/>
              <a:pPr>
                <a:defRPr/>
              </a:pPr>
              <a:t>‹#›</a:t>
            </a:fld>
            <a:endParaRPr lang="en-US" dirty="0"/>
          </a:p>
        </p:txBody>
      </p:sp>
    </p:spTree>
    <p:extLst>
      <p:ext uri="{BB962C8B-B14F-4D97-AF65-F5344CB8AC3E}">
        <p14:creationId xmlns:p14="http://schemas.microsoft.com/office/powerpoint/2010/main" val="40940348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B954669-256B-45C3-B230-86A8CA288290}" type="slidenum">
              <a:rPr lang="en-US" smtClean="0"/>
              <a:pPr>
                <a:defRPr/>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0876342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B954669-256B-45C3-B230-86A8CA288290}" type="slidenum">
              <a:rPr lang="en-US" smtClean="0"/>
              <a:pPr>
                <a:defRPr/>
              </a:pPr>
              <a:t>‹#›</a:t>
            </a:fld>
            <a:endParaRPr lang="en-US" dirty="0"/>
          </a:p>
        </p:txBody>
      </p:sp>
    </p:spTree>
    <p:extLst>
      <p:ext uri="{BB962C8B-B14F-4D97-AF65-F5344CB8AC3E}">
        <p14:creationId xmlns:p14="http://schemas.microsoft.com/office/powerpoint/2010/main" val="272242368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B954669-256B-45C3-B230-86A8CA288290}" type="slidenum">
              <a:rPr lang="en-US" smtClean="0"/>
              <a:pPr>
                <a:defRPr/>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9471905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B954669-256B-45C3-B230-86A8CA288290}" type="slidenum">
              <a:rPr lang="en-US" smtClean="0"/>
              <a:pPr>
                <a:defRPr/>
              </a:pPr>
              <a:t>‹#›</a:t>
            </a:fld>
            <a:endParaRPr lang="en-US" dirty="0"/>
          </a:p>
        </p:txBody>
      </p:sp>
    </p:spTree>
    <p:extLst>
      <p:ext uri="{BB962C8B-B14F-4D97-AF65-F5344CB8AC3E}">
        <p14:creationId xmlns:p14="http://schemas.microsoft.com/office/powerpoint/2010/main" val="1292310325"/>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ACF42F-8370-46D3-812C-D91682666A2C}" type="slidenum">
              <a:rPr lang="en-US" smtClean="0"/>
              <a:pPr>
                <a:defRPr/>
              </a:pPr>
              <a:t>‹#›</a:t>
            </a:fld>
            <a:endParaRPr lang="en-US"/>
          </a:p>
        </p:txBody>
      </p:sp>
    </p:spTree>
    <p:extLst>
      <p:ext uri="{BB962C8B-B14F-4D97-AF65-F5344CB8AC3E}">
        <p14:creationId xmlns:p14="http://schemas.microsoft.com/office/powerpoint/2010/main" val="1638399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8BE1736-5FE7-4568-A1AB-0631B69342B0}" type="slidenum">
              <a:rPr lang="en-US" smtClean="0"/>
              <a:pPr>
                <a:defRPr/>
              </a:pPr>
              <a:t>‹#›</a:t>
            </a:fld>
            <a:endParaRPr lang="en-US"/>
          </a:p>
        </p:txBody>
      </p:sp>
    </p:spTree>
    <p:extLst>
      <p:ext uri="{BB962C8B-B14F-4D97-AF65-F5344CB8AC3E}">
        <p14:creationId xmlns:p14="http://schemas.microsoft.com/office/powerpoint/2010/main" val="41099722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A6649B-3EE7-4937-AC0A-379D298EC713}" type="slidenum">
              <a:rPr lang="en-US" smtClean="0"/>
              <a:pPr>
                <a:defRPr/>
              </a:pPr>
              <a:t>‹#›</a:t>
            </a:fld>
            <a:endParaRPr lang="en-US"/>
          </a:p>
        </p:txBody>
      </p:sp>
    </p:spTree>
    <p:extLst>
      <p:ext uri="{BB962C8B-B14F-4D97-AF65-F5344CB8AC3E}">
        <p14:creationId xmlns:p14="http://schemas.microsoft.com/office/powerpoint/2010/main" val="2527199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E3E1C0-99B5-4442-985C-8B4E6984B94A}" type="slidenum">
              <a:rPr lang="en-US" smtClean="0"/>
              <a:t>‹#›</a:t>
            </a:fld>
            <a:endParaRPr lang="en-US"/>
          </a:p>
        </p:txBody>
      </p:sp>
    </p:spTree>
    <p:extLst>
      <p:ext uri="{BB962C8B-B14F-4D97-AF65-F5344CB8AC3E}">
        <p14:creationId xmlns:p14="http://schemas.microsoft.com/office/powerpoint/2010/main" val="1599572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AFFA79E-8FD1-47F6-8AFE-C6CFFEB79E53}" type="slidenum">
              <a:rPr lang="en-US" smtClean="0"/>
              <a:pPr>
                <a:defRPr/>
              </a:pPr>
              <a:t>‹#›</a:t>
            </a:fld>
            <a:endParaRPr lang="en-US"/>
          </a:p>
        </p:txBody>
      </p:sp>
    </p:spTree>
    <p:extLst>
      <p:ext uri="{BB962C8B-B14F-4D97-AF65-F5344CB8AC3E}">
        <p14:creationId xmlns:p14="http://schemas.microsoft.com/office/powerpoint/2010/main" val="10770360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E3E1C0-99B5-4442-985C-8B4E6984B94A}" type="slidenum">
              <a:rPr lang="en-US" smtClean="0"/>
              <a:t>‹#›</a:t>
            </a:fld>
            <a:endParaRPr lang="en-US"/>
          </a:p>
        </p:txBody>
      </p:sp>
    </p:spTree>
    <p:extLst>
      <p:ext uri="{BB962C8B-B14F-4D97-AF65-F5344CB8AC3E}">
        <p14:creationId xmlns:p14="http://schemas.microsoft.com/office/powerpoint/2010/main" val="16309340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E3E1C0-99B5-4442-985C-8B4E6984B94A}" type="slidenum">
              <a:rPr lang="en-US" smtClean="0"/>
              <a:t>‹#›</a:t>
            </a:fld>
            <a:endParaRPr lang="en-US"/>
          </a:p>
        </p:txBody>
      </p:sp>
    </p:spTree>
    <p:extLst>
      <p:ext uri="{BB962C8B-B14F-4D97-AF65-F5344CB8AC3E}">
        <p14:creationId xmlns:p14="http://schemas.microsoft.com/office/powerpoint/2010/main" val="36388930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E3E1C0-99B5-4442-985C-8B4E6984B94A}" type="slidenum">
              <a:rPr lang="en-US" smtClean="0"/>
              <a:t>‹#›</a:t>
            </a:fld>
            <a:endParaRPr lang="en-US"/>
          </a:p>
        </p:txBody>
      </p:sp>
    </p:spTree>
    <p:extLst>
      <p:ext uri="{BB962C8B-B14F-4D97-AF65-F5344CB8AC3E}">
        <p14:creationId xmlns:p14="http://schemas.microsoft.com/office/powerpoint/2010/main" val="1797076011"/>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E3E1C0-99B5-4442-985C-8B4E6984B94A}" type="slidenum">
              <a:rPr lang="en-US" smtClean="0"/>
              <a:t>‹#›</a:t>
            </a:fld>
            <a:endParaRPr lang="en-US"/>
          </a:p>
        </p:txBody>
      </p:sp>
    </p:spTree>
    <p:extLst>
      <p:ext uri="{BB962C8B-B14F-4D97-AF65-F5344CB8AC3E}">
        <p14:creationId xmlns:p14="http://schemas.microsoft.com/office/powerpoint/2010/main" val="7596884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E3E1C0-99B5-4442-985C-8B4E6984B94A}" type="slidenum">
              <a:rPr lang="en-US" smtClean="0"/>
              <a:t>‹#›</a:t>
            </a:fld>
            <a:endParaRPr lang="en-US"/>
          </a:p>
        </p:txBody>
      </p:sp>
    </p:spTree>
    <p:extLst>
      <p:ext uri="{BB962C8B-B14F-4D97-AF65-F5344CB8AC3E}">
        <p14:creationId xmlns:p14="http://schemas.microsoft.com/office/powerpoint/2010/main" val="23825554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E3E1C0-99B5-4442-985C-8B4E6984B94A}" type="slidenum">
              <a:rPr lang="en-US" smtClean="0"/>
              <a:t>‹#›</a:t>
            </a:fld>
            <a:endParaRPr lang="en-US"/>
          </a:p>
        </p:txBody>
      </p:sp>
    </p:spTree>
    <p:extLst>
      <p:ext uri="{BB962C8B-B14F-4D97-AF65-F5344CB8AC3E}">
        <p14:creationId xmlns:p14="http://schemas.microsoft.com/office/powerpoint/2010/main" val="20251424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E3E1C0-99B5-4442-985C-8B4E6984B94A}" type="slidenum">
              <a:rPr lang="en-US" smtClean="0"/>
              <a:t>‹#›</a:t>
            </a:fld>
            <a:endParaRPr lang="en-US"/>
          </a:p>
        </p:txBody>
      </p:sp>
    </p:spTree>
    <p:extLst>
      <p:ext uri="{BB962C8B-B14F-4D97-AF65-F5344CB8AC3E}">
        <p14:creationId xmlns:p14="http://schemas.microsoft.com/office/powerpoint/2010/main" val="24383392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6CE3E1C0-99B5-4442-985C-8B4E6984B94A}" type="slidenum">
              <a:rPr lang="en-US" smtClean="0"/>
              <a:t>‹#›</a:t>
            </a:fld>
            <a:endParaRPr lang="en-US"/>
          </a:p>
        </p:txBody>
      </p:sp>
    </p:spTree>
    <p:extLst>
      <p:ext uri="{BB962C8B-B14F-4D97-AF65-F5344CB8AC3E}">
        <p14:creationId xmlns:p14="http://schemas.microsoft.com/office/powerpoint/2010/main" val="1149009812"/>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E3E1C0-99B5-4442-985C-8B4E6984B94A}" type="slidenum">
              <a:rPr lang="en-US" smtClean="0"/>
              <a:t>‹#›</a:t>
            </a:fld>
            <a:endParaRPr lang="en-US"/>
          </a:p>
        </p:txBody>
      </p:sp>
    </p:spTree>
    <p:extLst>
      <p:ext uri="{BB962C8B-B14F-4D97-AF65-F5344CB8AC3E}">
        <p14:creationId xmlns:p14="http://schemas.microsoft.com/office/powerpoint/2010/main" val="647825881"/>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E3E1C0-99B5-4442-985C-8B4E6984B94A}" type="slidenum">
              <a:rPr lang="en-US" smtClean="0"/>
              <a:t>‹#›</a:t>
            </a:fld>
            <a:endParaRPr lang="en-US"/>
          </a:p>
        </p:txBody>
      </p:sp>
    </p:spTree>
    <p:extLst>
      <p:ext uri="{BB962C8B-B14F-4D97-AF65-F5344CB8AC3E}">
        <p14:creationId xmlns:p14="http://schemas.microsoft.com/office/powerpoint/2010/main" val="131466924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2F32E57-62E3-41CF-8C0C-FFA34A3F73D1}" type="slidenum">
              <a:rPr lang="en-US" smtClean="0"/>
              <a:pPr>
                <a:defRPr/>
              </a:pPr>
              <a:t>‹#›</a:t>
            </a:fld>
            <a:endParaRPr lang="en-US"/>
          </a:p>
        </p:txBody>
      </p:sp>
    </p:spTree>
    <p:extLst>
      <p:ext uri="{BB962C8B-B14F-4D97-AF65-F5344CB8AC3E}">
        <p14:creationId xmlns:p14="http://schemas.microsoft.com/office/powerpoint/2010/main" val="15790071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E3E1C0-99B5-4442-985C-8B4E6984B94A}"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08498781"/>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E3E1C0-99B5-4442-985C-8B4E6984B94A}" type="slidenum">
              <a:rPr lang="en-US" smtClean="0"/>
              <a:t>‹#›</a:t>
            </a:fld>
            <a:endParaRPr lang="en-US"/>
          </a:p>
        </p:txBody>
      </p:sp>
    </p:spTree>
    <p:extLst>
      <p:ext uri="{BB962C8B-B14F-4D97-AF65-F5344CB8AC3E}">
        <p14:creationId xmlns:p14="http://schemas.microsoft.com/office/powerpoint/2010/main" val="2654208784"/>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E3E1C0-99B5-4442-985C-8B4E6984B94A}"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65200635"/>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E3E1C0-99B5-4442-985C-8B4E6984B94A}" type="slidenum">
              <a:rPr lang="en-US" smtClean="0"/>
              <a:t>‹#›</a:t>
            </a:fld>
            <a:endParaRPr lang="en-US"/>
          </a:p>
        </p:txBody>
      </p:sp>
    </p:spTree>
    <p:extLst>
      <p:ext uri="{BB962C8B-B14F-4D97-AF65-F5344CB8AC3E}">
        <p14:creationId xmlns:p14="http://schemas.microsoft.com/office/powerpoint/2010/main" val="3499505590"/>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E3E1C0-99B5-4442-985C-8B4E6984B94A}" type="slidenum">
              <a:rPr lang="en-US" smtClean="0"/>
              <a:t>‹#›</a:t>
            </a:fld>
            <a:endParaRPr lang="en-US"/>
          </a:p>
        </p:txBody>
      </p:sp>
    </p:spTree>
    <p:extLst>
      <p:ext uri="{BB962C8B-B14F-4D97-AF65-F5344CB8AC3E}">
        <p14:creationId xmlns:p14="http://schemas.microsoft.com/office/powerpoint/2010/main" val="125297599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E3E1C0-99B5-4442-985C-8B4E6984B94A}" type="slidenum">
              <a:rPr lang="en-US" smtClean="0"/>
              <a:t>‹#›</a:t>
            </a:fld>
            <a:endParaRPr lang="en-US"/>
          </a:p>
        </p:txBody>
      </p:sp>
    </p:spTree>
    <p:extLst>
      <p:ext uri="{BB962C8B-B14F-4D97-AF65-F5344CB8AC3E}">
        <p14:creationId xmlns:p14="http://schemas.microsoft.com/office/powerpoint/2010/main" val="1788416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B954669-256B-45C3-B230-86A8CA288290}" type="slidenum">
              <a:rPr lang="en-US" smtClean="0"/>
              <a:pPr>
                <a:defRPr/>
              </a:pPr>
              <a:t>‹#›</a:t>
            </a:fld>
            <a:endParaRPr lang="en-US" dirty="0"/>
          </a:p>
        </p:txBody>
      </p:sp>
    </p:spTree>
    <p:extLst>
      <p:ext uri="{BB962C8B-B14F-4D97-AF65-F5344CB8AC3E}">
        <p14:creationId xmlns:p14="http://schemas.microsoft.com/office/powerpoint/2010/main" val="100433261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F64A67F-995D-4901-913D-4013A2066235}" type="slidenum">
              <a:rPr lang="en-US" smtClean="0"/>
              <a:pPr>
                <a:defRPr/>
              </a:pPr>
              <a:t>‹#›</a:t>
            </a:fld>
            <a:endParaRPr lang="en-US"/>
          </a:p>
        </p:txBody>
      </p:sp>
    </p:spTree>
    <p:extLst>
      <p:ext uri="{BB962C8B-B14F-4D97-AF65-F5344CB8AC3E}">
        <p14:creationId xmlns:p14="http://schemas.microsoft.com/office/powerpoint/2010/main" val="1622403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D7FB275-98A9-4514-A254-F29241969F3C}" type="slidenum">
              <a:rPr lang="en-US" smtClean="0"/>
              <a:pPr>
                <a:defRPr/>
              </a:pPr>
              <a:t>‹#›</a:t>
            </a:fld>
            <a:endParaRPr lang="en-US"/>
          </a:p>
        </p:txBody>
      </p:sp>
    </p:spTree>
    <p:extLst>
      <p:ext uri="{BB962C8B-B14F-4D97-AF65-F5344CB8AC3E}">
        <p14:creationId xmlns:p14="http://schemas.microsoft.com/office/powerpoint/2010/main" val="1086232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25FC1E1-5061-491B-913C-F52B0F3C8F22}" type="slidenum">
              <a:rPr lang="en-US" smtClean="0"/>
              <a:pPr>
                <a:defRPr/>
              </a:pPr>
              <a:t>‹#›</a:t>
            </a:fld>
            <a:endParaRPr lang="en-US"/>
          </a:p>
        </p:txBody>
      </p:sp>
    </p:spTree>
    <p:extLst>
      <p:ext uri="{BB962C8B-B14F-4D97-AF65-F5344CB8AC3E}">
        <p14:creationId xmlns:p14="http://schemas.microsoft.com/office/powerpoint/2010/main" val="4036709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C55C54C-8B2D-47CA-A746-BF95436F694B}" type="slidenum">
              <a:rPr lang="en-US" smtClean="0"/>
              <a:pPr>
                <a:defRPr/>
              </a:pPr>
              <a:t>‹#›</a:t>
            </a:fld>
            <a:endParaRPr lang="en-US"/>
          </a:p>
        </p:txBody>
      </p:sp>
    </p:spTree>
    <p:extLst>
      <p:ext uri="{BB962C8B-B14F-4D97-AF65-F5344CB8AC3E}">
        <p14:creationId xmlns:p14="http://schemas.microsoft.com/office/powerpoint/2010/main" val="166266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533400" y="6172200"/>
            <a:ext cx="5811724"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B954669-256B-45C3-B230-86A8CA288290}" type="slidenum">
              <a:rPr lang="en-US" smtClean="0"/>
              <a:pPr>
                <a:defRPr/>
              </a:pPr>
              <a:t>‹#›</a:t>
            </a:fld>
            <a:endParaRPr lang="en-US" dirty="0"/>
          </a:p>
        </p:txBody>
      </p:sp>
    </p:spTree>
    <p:extLst>
      <p:ext uri="{BB962C8B-B14F-4D97-AF65-F5344CB8AC3E}">
        <p14:creationId xmlns:p14="http://schemas.microsoft.com/office/powerpoint/2010/main" val="81891658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theme" Target="../theme/theme2.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a:defRPr/>
            </a:pPr>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pPr>
              <a:defRPr/>
            </a:pPr>
            <a:fld id="{6B954669-256B-45C3-B230-86A8CA288290}" type="slidenum">
              <a:rPr lang="en-US" smtClean="0"/>
              <a:pPr>
                <a:defRPr/>
              </a:pPr>
              <a:t>‹#›</a:t>
            </a:fld>
            <a:endParaRPr lang="en-US" dirty="0"/>
          </a:p>
        </p:txBody>
      </p:sp>
    </p:spTree>
    <p:extLst>
      <p:ext uri="{BB962C8B-B14F-4D97-AF65-F5344CB8AC3E}">
        <p14:creationId xmlns:p14="http://schemas.microsoft.com/office/powerpoint/2010/main" val="3762030384"/>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Ls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6CE3E1C0-99B5-4442-985C-8B4E6984B94A}" type="slidenum">
              <a:rPr lang="en-US" smtClean="0"/>
              <a:t>‹#›</a:t>
            </a:fld>
            <a:endParaRPr lang="en-US"/>
          </a:p>
        </p:txBody>
      </p:sp>
    </p:spTree>
    <p:extLst>
      <p:ext uri="{BB962C8B-B14F-4D97-AF65-F5344CB8AC3E}">
        <p14:creationId xmlns:p14="http://schemas.microsoft.com/office/powerpoint/2010/main" val="2728633901"/>
      </p:ext>
    </p:extLst>
  </p:cSld>
  <p:clrMap bg1="dk1" tx1="lt1" bg2="dk2"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 id="2147483720" r:id="rId17"/>
  </p:sldLayoutIdLs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16.xml.rels><?xml version="1.0" encoding="UTF-8" standalone="yes"?>
<Relationships xmlns="http://schemas.openxmlformats.org/package/2006/relationships"><Relationship Id="rId2" Type="http://schemas.openxmlformats.org/officeDocument/2006/relationships/hyperlink" Target="http://www.cisecurity.org/ms-isac/services/ncs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isa.gov/cyber-hygiene-services" TargetMode="External"/><Relationship Id="rId2" Type="http://schemas.openxmlformats.org/officeDocument/2006/relationships/hyperlink" Target="mailto:vulnerability@cisa.dhs.gov"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3.png"/><Relationship Id="rId7" Type="http://schemas.openxmlformats.org/officeDocument/2006/relationships/diagramQuickStyle" Target="../diagrams/quickStyle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4.svg"/><Relationship Id="rId9" Type="http://schemas.microsoft.com/office/2007/relationships/diagramDrawing" Target="../diagrams/drawing1.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oleObject" Target="../embeddings/oleObject3.bin"/><Relationship Id="rId4" Type="http://schemas.openxmlformats.org/officeDocument/2006/relationships/image" Target="../media/image15.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9.sv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23.xml"/><Relationship Id="rId1" Type="http://schemas.openxmlformats.org/officeDocument/2006/relationships/slideLayout" Target="../slideLayouts/slideLayout18.xml"/><Relationship Id="rId4" Type="http://schemas.openxmlformats.org/officeDocument/2006/relationships/image" Target="../media/image20.e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0.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BDD1EA-D8C1-45AF-9F0A-14A2A137BA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ctrTitle"/>
          </p:nvPr>
        </p:nvSpPr>
        <p:spPr>
          <a:xfrm>
            <a:off x="5649532" y="628617"/>
            <a:ext cx="2978927" cy="3028983"/>
          </a:xfrm>
        </p:spPr>
        <p:txBody>
          <a:bodyPr>
            <a:normAutofit/>
          </a:bodyPr>
          <a:lstStyle/>
          <a:p>
            <a:r>
              <a:rPr lang="en-US" sz="4100" u="sng"/>
              <a:t>Grant Program </a:t>
            </a:r>
            <a:br>
              <a:rPr lang="en-US" sz="4100" u="sng"/>
            </a:br>
            <a:r>
              <a:rPr lang="en-US" sz="4100" u="sng"/>
              <a:t>Kick-Off Meeting</a:t>
            </a:r>
            <a:endParaRPr lang="en-US" sz="4100"/>
          </a:p>
        </p:txBody>
      </p:sp>
      <p:sp>
        <p:nvSpPr>
          <p:cNvPr id="5" name="Subtitle 4"/>
          <p:cNvSpPr>
            <a:spLocks noGrp="1"/>
          </p:cNvSpPr>
          <p:nvPr>
            <p:ph type="subTitle" idx="1"/>
          </p:nvPr>
        </p:nvSpPr>
        <p:spPr>
          <a:xfrm>
            <a:off x="5649531" y="3843868"/>
            <a:ext cx="2120487" cy="1564744"/>
          </a:xfrm>
        </p:spPr>
        <p:txBody>
          <a:bodyPr>
            <a:normAutofit/>
          </a:bodyPr>
          <a:lstStyle/>
          <a:p>
            <a:r>
              <a:rPr lang="en-US" dirty="0"/>
              <a:t>How to have a successful SLCGP grant!</a:t>
            </a:r>
          </a:p>
          <a:p>
            <a:endParaRPr lang="en-US" dirty="0"/>
          </a:p>
          <a:p>
            <a:endParaRPr lang="en-US" dirty="0"/>
          </a:p>
          <a:p>
            <a:endParaRPr lang="en-US" dirty="0"/>
          </a:p>
          <a:p>
            <a:endParaRPr lang="en-US" dirty="0"/>
          </a:p>
        </p:txBody>
      </p:sp>
      <p:sp>
        <p:nvSpPr>
          <p:cNvPr id="12" name="Snip Diagonal Corner Rectangle 6">
            <a:extLst>
              <a:ext uri="{FF2B5EF4-FFF2-40B4-BE49-F238E27FC236}">
                <a16:creationId xmlns:a16="http://schemas.microsoft.com/office/drawing/2014/main" id="{14354E08-0068-48D7-A8AD-84C7B1CF5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500" y="620722"/>
            <a:ext cx="4931622" cy="5286838"/>
          </a:xfrm>
          <a:prstGeom prst="snip2DiagRect">
            <a:avLst>
              <a:gd name="adj1" fmla="val 10787"/>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2407" r="3081" b="-1"/>
          <a:stretch/>
        </p:blipFill>
        <p:spPr>
          <a:xfrm>
            <a:off x="599304" y="786117"/>
            <a:ext cx="4684014" cy="4956048"/>
          </a:xfrm>
          <a:custGeom>
            <a:avLst/>
            <a:gdLst/>
            <a:ahLst/>
            <a:cxnLst/>
            <a:rect l="l" t="t" r="r" b="b"/>
            <a:pathLst>
              <a:path w="6245352" h="4956048">
                <a:moveTo>
                  <a:pt x="534609" y="0"/>
                </a:moveTo>
                <a:lnTo>
                  <a:pt x="6245352" y="0"/>
                </a:lnTo>
                <a:lnTo>
                  <a:pt x="6245352" y="4421439"/>
                </a:lnTo>
                <a:lnTo>
                  <a:pt x="5710743" y="4956048"/>
                </a:lnTo>
                <a:lnTo>
                  <a:pt x="0" y="4956048"/>
                </a:lnTo>
                <a:lnTo>
                  <a:pt x="0" y="534609"/>
                </a:lnTo>
                <a:close/>
              </a:path>
            </a:pathLst>
          </a:custGeom>
        </p:spPr>
      </p:pic>
      <p:grpSp>
        <p:nvGrpSpPr>
          <p:cNvPr id="14" name="Group 13">
            <a:extLst>
              <a:ext uri="{FF2B5EF4-FFF2-40B4-BE49-F238E27FC236}">
                <a16:creationId xmlns:a16="http://schemas.microsoft.com/office/drawing/2014/main" id="{A779F34F-2960-4B81-BA08-445B6F6A0C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15" name="Straight Connector 14">
              <a:extLst>
                <a:ext uri="{FF2B5EF4-FFF2-40B4-BE49-F238E27FC236}">
                  <a16:creationId xmlns:a16="http://schemas.microsoft.com/office/drawing/2014/main" id="{10A57ACC-416F-4A5D-B7F7-DDA9886A3A6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6522B4F-50C4-4FCE-8AE2-3789D63ED33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2C3978FC-B5D1-42BE-B086-BC2A733D58F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ACED99F1-340D-4970-8E66-3B28E927112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50A54E39-63C0-4847-A766-C6B74FEB48D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830062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0255" name="Rectangle 10254">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4" name="Rectangle 2"/>
          <p:cNvSpPr>
            <a:spLocks noGrp="1" noChangeArrowheads="1"/>
          </p:cNvSpPr>
          <p:nvPr>
            <p:ph type="title"/>
          </p:nvPr>
        </p:nvSpPr>
        <p:spPr>
          <a:xfrm>
            <a:off x="513159" y="685799"/>
            <a:ext cx="2810333" cy="4892040"/>
          </a:xfrm>
        </p:spPr>
        <p:txBody>
          <a:bodyPr>
            <a:normAutofit/>
          </a:bodyPr>
          <a:lstStyle/>
          <a:p>
            <a:pPr algn="r" eaLnBrk="1" hangingPunct="1"/>
            <a:r>
              <a:rPr lang="en-US" u="sng"/>
              <a:t>Award Process</a:t>
            </a:r>
          </a:p>
        </p:txBody>
      </p:sp>
      <p:cxnSp>
        <p:nvCxnSpPr>
          <p:cNvPr id="10257" name="Straight Connector 10256">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88087"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10243" name="Rectangle 3"/>
          <p:cNvSpPr>
            <a:spLocks noGrp="1" noChangeArrowheads="1"/>
          </p:cNvSpPr>
          <p:nvPr>
            <p:ph idx="1"/>
          </p:nvPr>
        </p:nvSpPr>
        <p:spPr>
          <a:xfrm>
            <a:off x="3734971" y="685799"/>
            <a:ext cx="4716195" cy="4892040"/>
          </a:xfrm>
        </p:spPr>
        <p:txBody>
          <a:bodyPr>
            <a:normAutofit/>
          </a:bodyPr>
          <a:lstStyle/>
          <a:p>
            <a:pPr marL="0" indent="0" eaLnBrk="1" hangingPunct="1">
              <a:lnSpc>
                <a:spcPct val="90000"/>
              </a:lnSpc>
              <a:buFontTx/>
              <a:buNone/>
              <a:defRPr/>
            </a:pPr>
            <a:r>
              <a:rPr lang="en-US" sz="1600" dirty="0">
                <a:solidFill>
                  <a:schemeClr val="tx1"/>
                </a:solidFill>
              </a:rPr>
              <a:t>Acceptance:</a:t>
            </a:r>
          </a:p>
          <a:p>
            <a:pPr marL="0" indent="0" eaLnBrk="1" hangingPunct="1">
              <a:lnSpc>
                <a:spcPct val="90000"/>
              </a:lnSpc>
              <a:buFontTx/>
              <a:buNone/>
              <a:defRPr/>
            </a:pPr>
            <a:r>
              <a:rPr lang="en-US" sz="1600" dirty="0">
                <a:solidFill>
                  <a:schemeClr val="tx1"/>
                </a:solidFill>
              </a:rPr>
              <a:t>Jurisdiction must sign and return the award within 30 days from certified receipt.</a:t>
            </a:r>
          </a:p>
          <a:p>
            <a:pPr lvl="1" eaLnBrk="1" hangingPunct="1">
              <a:lnSpc>
                <a:spcPct val="90000"/>
              </a:lnSpc>
              <a:defRPr/>
            </a:pPr>
            <a:r>
              <a:rPr lang="en-US" sz="1600" dirty="0">
                <a:solidFill>
                  <a:schemeClr val="tx1"/>
                </a:solidFill>
              </a:rPr>
              <a:t>Requires one (1) signature on the first page of the award</a:t>
            </a:r>
          </a:p>
          <a:p>
            <a:pPr lvl="1" eaLnBrk="1" hangingPunct="1">
              <a:lnSpc>
                <a:spcPct val="90000"/>
              </a:lnSpc>
              <a:defRPr/>
            </a:pPr>
            <a:r>
              <a:rPr lang="en-US" sz="1600" dirty="0">
                <a:solidFill>
                  <a:schemeClr val="tx1"/>
                </a:solidFill>
              </a:rPr>
              <a:t>Requires three (3) signatures on acceptance of grant requirements, assurances, and agreements</a:t>
            </a:r>
          </a:p>
          <a:p>
            <a:pPr lvl="1" eaLnBrk="1" hangingPunct="1">
              <a:lnSpc>
                <a:spcPct val="90000"/>
              </a:lnSpc>
              <a:defRPr/>
            </a:pPr>
            <a:r>
              <a:rPr lang="en-US" sz="1600" dirty="0">
                <a:solidFill>
                  <a:schemeClr val="tx1"/>
                </a:solidFill>
              </a:rPr>
              <a:t>Completion of new Signatory Authority Form, if needed</a:t>
            </a:r>
          </a:p>
          <a:p>
            <a:pPr lvl="1" eaLnBrk="1" hangingPunct="1">
              <a:lnSpc>
                <a:spcPct val="90000"/>
              </a:lnSpc>
              <a:defRPr/>
            </a:pPr>
            <a:endParaRPr lang="en-US" sz="1600" dirty="0">
              <a:solidFill>
                <a:schemeClr val="tx1"/>
              </a:solidFill>
            </a:endParaRPr>
          </a:p>
          <a:p>
            <a:pPr eaLnBrk="1" hangingPunct="1">
              <a:lnSpc>
                <a:spcPct val="90000"/>
              </a:lnSpc>
              <a:buFontTx/>
              <a:buNone/>
              <a:defRPr/>
            </a:pPr>
            <a:r>
              <a:rPr lang="en-US" sz="1600" dirty="0">
                <a:solidFill>
                  <a:schemeClr val="tx1"/>
                </a:solidFill>
              </a:rPr>
              <a:t>If additional approval is required</a:t>
            </a:r>
          </a:p>
          <a:p>
            <a:pPr lvl="1" eaLnBrk="1" hangingPunct="1">
              <a:lnSpc>
                <a:spcPct val="90000"/>
              </a:lnSpc>
              <a:defRPr/>
            </a:pPr>
            <a:r>
              <a:rPr lang="en-US" sz="1600" dirty="0">
                <a:solidFill>
                  <a:schemeClr val="tx1"/>
                </a:solidFill>
              </a:rPr>
              <a:t>Submit the “Notice of Intent to Accept Grant Award” form</a:t>
            </a:r>
          </a:p>
          <a:p>
            <a:pPr lvl="1" eaLnBrk="1" hangingPunct="1">
              <a:lnSpc>
                <a:spcPct val="90000"/>
              </a:lnSpc>
              <a:defRPr/>
            </a:pPr>
            <a:r>
              <a:rPr lang="en-US" sz="1600" dirty="0">
                <a:solidFill>
                  <a:schemeClr val="tx1"/>
                </a:solidFill>
              </a:rPr>
              <a:t>DHS&amp;EM will provide approval notification</a:t>
            </a:r>
          </a:p>
        </p:txBody>
      </p:sp>
      <p:sp>
        <p:nvSpPr>
          <p:cNvPr id="2" name="Slide Number Placeholder 1"/>
          <p:cNvSpPr>
            <a:spLocks noGrp="1"/>
          </p:cNvSpPr>
          <p:nvPr>
            <p:ph type="sldNum" sz="quarter" idx="12"/>
          </p:nvPr>
        </p:nvSpPr>
        <p:spPr>
          <a:xfrm>
            <a:off x="7772400" y="5578475"/>
            <a:ext cx="856683" cy="669925"/>
          </a:xfrm>
        </p:spPr>
        <p:txBody>
          <a:bodyPr>
            <a:normAutofit/>
          </a:bodyPr>
          <a:lstStyle/>
          <a:p>
            <a:pPr>
              <a:spcAft>
                <a:spcPts val="600"/>
              </a:spcAft>
              <a:defRPr/>
            </a:pPr>
            <a:fld id="{5AFFA79E-8FD1-47F6-8AFE-C6CFFEB79E53}" type="slidenum">
              <a:rPr lang="en-US">
                <a:solidFill>
                  <a:schemeClr val="tx1"/>
                </a:solidFill>
              </a:rPr>
              <a:pPr>
                <a:spcAft>
                  <a:spcPts val="600"/>
                </a:spcAft>
                <a:defRPr/>
              </a:pPr>
              <a:t>10</a:t>
            </a:fld>
            <a:endParaRPr lang="en-US">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65127"/>
            <a:ext cx="4114800" cy="625474"/>
          </a:xfrm>
        </p:spPr>
        <p:txBody>
          <a:bodyPr>
            <a:normAutofit fontScale="90000"/>
          </a:bodyPr>
          <a:lstStyle/>
          <a:p>
            <a:pPr eaLnBrk="1" hangingPunct="1"/>
            <a:r>
              <a:rPr lang="en-US" sz="4000" u="sng" dirty="0">
                <a:solidFill>
                  <a:schemeClr val="tx1"/>
                </a:solidFill>
              </a:rPr>
              <a:t>Award Process</a:t>
            </a:r>
          </a:p>
        </p:txBody>
      </p:sp>
      <p:sp>
        <p:nvSpPr>
          <p:cNvPr id="10243" name="Rectangle 3"/>
          <p:cNvSpPr>
            <a:spLocks noGrp="1" noChangeArrowheads="1"/>
          </p:cNvSpPr>
          <p:nvPr>
            <p:ph sz="half" idx="1"/>
          </p:nvPr>
        </p:nvSpPr>
        <p:spPr>
          <a:xfrm>
            <a:off x="152400" y="1066800"/>
            <a:ext cx="4038600" cy="4884738"/>
          </a:xfrm>
        </p:spPr>
        <p:txBody>
          <a:bodyPr>
            <a:normAutofit fontScale="85000" lnSpcReduction="10000"/>
          </a:bodyPr>
          <a:lstStyle/>
          <a:p>
            <a:pPr eaLnBrk="1" hangingPunct="1">
              <a:buFontTx/>
              <a:buNone/>
              <a:defRPr/>
            </a:pPr>
            <a:r>
              <a:rPr lang="en-US" sz="2800" dirty="0"/>
              <a:t>Signatory Authority Form:</a:t>
            </a:r>
          </a:p>
          <a:p>
            <a:pPr eaLnBrk="1" hangingPunct="1">
              <a:buFontTx/>
              <a:buNone/>
              <a:defRPr/>
            </a:pPr>
            <a:endParaRPr lang="en-US" sz="500" dirty="0"/>
          </a:p>
          <a:p>
            <a:pPr eaLnBrk="1" hangingPunct="1">
              <a:buFontTx/>
              <a:buNone/>
              <a:defRPr/>
            </a:pPr>
            <a:r>
              <a:rPr lang="en-US" sz="2000" dirty="0">
                <a:solidFill>
                  <a:schemeClr val="tx1"/>
                </a:solidFill>
              </a:rPr>
              <a:t>Allows for up to two (2) delegates</a:t>
            </a:r>
          </a:p>
          <a:p>
            <a:pPr lvl="1" eaLnBrk="1" hangingPunct="1">
              <a:defRPr/>
            </a:pPr>
            <a:r>
              <a:rPr lang="en-US" sz="1600" dirty="0">
                <a:solidFill>
                  <a:schemeClr val="tx1"/>
                </a:solidFill>
              </a:rPr>
              <a:t> The Project Manager cannot be a delegate for the Chief Financial Officer or Signatory Authority.</a:t>
            </a:r>
          </a:p>
          <a:p>
            <a:pPr marL="457200" lvl="1" indent="0" eaLnBrk="1" hangingPunct="1">
              <a:buFontTx/>
              <a:buNone/>
              <a:defRPr/>
            </a:pPr>
            <a:endParaRPr lang="en-US" sz="800" dirty="0">
              <a:solidFill>
                <a:schemeClr val="tx1"/>
              </a:solidFill>
            </a:endParaRPr>
          </a:p>
          <a:p>
            <a:pPr lvl="1" eaLnBrk="1" hangingPunct="1">
              <a:defRPr/>
            </a:pPr>
            <a:r>
              <a:rPr lang="en-US" sz="1600" dirty="0">
                <a:solidFill>
                  <a:schemeClr val="tx1"/>
                </a:solidFill>
              </a:rPr>
              <a:t>Changes in primary signature authorities will require an amendment to award.</a:t>
            </a:r>
          </a:p>
          <a:p>
            <a:pPr marL="457200" lvl="1" indent="0" eaLnBrk="1" hangingPunct="1">
              <a:buFontTx/>
              <a:buNone/>
              <a:defRPr/>
            </a:pPr>
            <a:endParaRPr lang="en-US" sz="800" dirty="0">
              <a:solidFill>
                <a:schemeClr val="tx1"/>
              </a:solidFill>
            </a:endParaRPr>
          </a:p>
          <a:p>
            <a:pPr lvl="1">
              <a:defRPr/>
            </a:pPr>
            <a:r>
              <a:rPr lang="en-US" sz="1600" dirty="0">
                <a:solidFill>
                  <a:schemeClr val="tx1"/>
                </a:solidFill>
              </a:rPr>
              <a:t>Signatory changes on quarterly reports and award documents will not be accepted without an updated Signatory Authority Form.</a:t>
            </a:r>
          </a:p>
          <a:p>
            <a:pPr marL="342900" lvl="1" indent="0">
              <a:buNone/>
              <a:defRPr/>
            </a:pPr>
            <a:endParaRPr lang="en-US" sz="800" dirty="0">
              <a:solidFill>
                <a:schemeClr val="tx1"/>
              </a:solidFill>
            </a:endParaRPr>
          </a:p>
          <a:p>
            <a:pPr lvl="1">
              <a:defRPr/>
            </a:pPr>
            <a:r>
              <a:rPr lang="en-US" sz="1600" dirty="0">
                <a:solidFill>
                  <a:schemeClr val="tx1"/>
                </a:solidFill>
              </a:rPr>
              <a:t>There is a box to list any contacts you would like cc’d on all grant related correspondence.</a:t>
            </a:r>
          </a:p>
        </p:txBody>
      </p:sp>
      <p:sp>
        <p:nvSpPr>
          <p:cNvPr id="2" name="Slide Number Placeholder 1"/>
          <p:cNvSpPr>
            <a:spLocks noGrp="1"/>
          </p:cNvSpPr>
          <p:nvPr>
            <p:ph type="sldNum" sz="quarter" idx="12"/>
          </p:nvPr>
        </p:nvSpPr>
        <p:spPr/>
        <p:txBody>
          <a:bodyPr/>
          <a:lstStyle/>
          <a:p>
            <a:pPr>
              <a:defRPr/>
            </a:pPr>
            <a:fld id="{82A6649B-3EE7-4937-AC0A-379D298EC713}" type="slidenum">
              <a:rPr lang="en-US" smtClean="0"/>
              <a:pPr>
                <a:defRPr/>
              </a:pPr>
              <a:t>11</a:t>
            </a:fld>
            <a:endParaRPr lang="en-US"/>
          </a:p>
        </p:txBody>
      </p:sp>
      <p:pic>
        <p:nvPicPr>
          <p:cNvPr id="7" name="Picture 6">
            <a:extLst>
              <a:ext uri="{FF2B5EF4-FFF2-40B4-BE49-F238E27FC236}">
                <a16:creationId xmlns:a16="http://schemas.microsoft.com/office/drawing/2014/main" id="{BB44BB32-5D66-4364-B53A-5425627256D2}"/>
              </a:ext>
            </a:extLst>
          </p:cNvPr>
          <p:cNvPicPr>
            <a:picLocks noChangeAspect="1"/>
          </p:cNvPicPr>
          <p:nvPr/>
        </p:nvPicPr>
        <p:blipFill>
          <a:blip r:embed="rId3"/>
          <a:stretch>
            <a:fillRect/>
          </a:stretch>
        </p:blipFill>
        <p:spPr>
          <a:xfrm>
            <a:off x="4343400" y="157306"/>
            <a:ext cx="4709264" cy="61722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152400"/>
            <a:ext cx="6554867" cy="1524000"/>
          </a:xfrm>
        </p:spPr>
        <p:txBody>
          <a:bodyPr>
            <a:normAutofit/>
          </a:bodyPr>
          <a:lstStyle/>
          <a:p>
            <a:r>
              <a:rPr lang="en-US" sz="4000" u="sng" dirty="0">
                <a:solidFill>
                  <a:schemeClr val="bg2">
                    <a:lumMod val="75000"/>
                  </a:schemeClr>
                </a:solidFill>
              </a:rPr>
              <a:t>Award Process</a:t>
            </a:r>
          </a:p>
        </p:txBody>
      </p:sp>
      <p:sp>
        <p:nvSpPr>
          <p:cNvPr id="9219" name="Content Placeholder 2"/>
          <p:cNvSpPr>
            <a:spLocks noGrp="1"/>
          </p:cNvSpPr>
          <p:nvPr>
            <p:ph idx="1"/>
          </p:nvPr>
        </p:nvSpPr>
        <p:spPr>
          <a:xfrm>
            <a:off x="420783" y="1066800"/>
            <a:ext cx="8210550" cy="5059363"/>
          </a:xfrm>
        </p:spPr>
        <p:txBody>
          <a:bodyPr>
            <a:normAutofit lnSpcReduction="10000"/>
          </a:bodyPr>
          <a:lstStyle/>
          <a:p>
            <a:pPr marL="0" indent="0">
              <a:buFontTx/>
              <a:buNone/>
            </a:pPr>
            <a:r>
              <a:rPr lang="en-US" sz="3000" dirty="0"/>
              <a:t>Project Budget Details (PBD):</a:t>
            </a:r>
          </a:p>
          <a:p>
            <a:pPr marL="0" indent="0">
              <a:buFontTx/>
              <a:buNone/>
            </a:pPr>
            <a:endParaRPr lang="en-US" sz="1600" dirty="0"/>
          </a:p>
          <a:p>
            <a:r>
              <a:rPr lang="en-US" sz="2400" dirty="0">
                <a:solidFill>
                  <a:schemeClr val="tx1"/>
                </a:solidFill>
              </a:rPr>
              <a:t>Shows approved projects from the Review Process</a:t>
            </a:r>
          </a:p>
          <a:p>
            <a:pPr marL="342900" lvl="1" indent="0">
              <a:buNone/>
            </a:pPr>
            <a:r>
              <a:rPr lang="en-US" dirty="0">
                <a:solidFill>
                  <a:schemeClr val="tx1"/>
                </a:solidFill>
              </a:rPr>
              <a:t>Demonstrates allocation of funds, not pre-approval or authorization of expenses</a:t>
            </a:r>
          </a:p>
          <a:p>
            <a:r>
              <a:rPr lang="en-US" sz="2400" dirty="0">
                <a:solidFill>
                  <a:schemeClr val="tx1"/>
                </a:solidFill>
              </a:rPr>
              <a:t>Current PBD can be requested at any time.</a:t>
            </a:r>
          </a:p>
          <a:p>
            <a:endParaRPr lang="en-US" sz="900" dirty="0">
              <a:solidFill>
                <a:schemeClr val="tx1"/>
              </a:solidFill>
            </a:endParaRPr>
          </a:p>
          <a:p>
            <a:r>
              <a:rPr lang="en-US" sz="2400" dirty="0">
                <a:solidFill>
                  <a:schemeClr val="tx1"/>
                </a:solidFill>
              </a:rPr>
              <a:t>Will be updated if projects are canceled, funds are increased or decreased, or reallocated projects added </a:t>
            </a:r>
          </a:p>
          <a:p>
            <a:pPr marL="0" indent="0">
              <a:buNone/>
            </a:pPr>
            <a:endParaRPr lang="en-US" sz="900" dirty="0">
              <a:solidFill>
                <a:schemeClr val="tx1"/>
              </a:solidFill>
            </a:endParaRPr>
          </a:p>
          <a:p>
            <a:pPr>
              <a:lnSpc>
                <a:spcPct val="80000"/>
              </a:lnSpc>
            </a:pPr>
            <a:r>
              <a:rPr lang="en-US" sz="2400" dirty="0">
                <a:solidFill>
                  <a:schemeClr val="tx1"/>
                </a:solidFill>
              </a:rPr>
              <a:t>No transfer of funding between budget categories allowed</a:t>
            </a:r>
          </a:p>
          <a:p>
            <a:pPr marL="342900" lvl="1" indent="0" eaLnBrk="1" hangingPunct="1">
              <a:lnSpc>
                <a:spcPct val="80000"/>
              </a:lnSpc>
              <a:buNone/>
            </a:pPr>
            <a:r>
              <a:rPr lang="en-US" sz="2000" dirty="0">
                <a:solidFill>
                  <a:schemeClr val="tx1"/>
                </a:solidFill>
              </a:rPr>
              <a:t>Unexpended funds </a:t>
            </a:r>
            <a:r>
              <a:rPr lang="en-US" sz="2000" b="1" u="sng" dirty="0">
                <a:solidFill>
                  <a:schemeClr val="tx1"/>
                </a:solidFill>
              </a:rPr>
              <a:t>will be</a:t>
            </a:r>
            <a:r>
              <a:rPr lang="en-US" sz="2000" dirty="0">
                <a:solidFill>
                  <a:schemeClr val="tx1"/>
                </a:solidFill>
              </a:rPr>
              <a:t> de-obligated</a:t>
            </a:r>
          </a:p>
        </p:txBody>
      </p:sp>
      <p:sp>
        <p:nvSpPr>
          <p:cNvPr id="2" name="Slide Number Placeholder 1"/>
          <p:cNvSpPr>
            <a:spLocks noGrp="1"/>
          </p:cNvSpPr>
          <p:nvPr>
            <p:ph type="sldNum" sz="quarter" idx="12"/>
          </p:nvPr>
        </p:nvSpPr>
        <p:spPr/>
        <p:txBody>
          <a:bodyPr/>
          <a:lstStyle/>
          <a:p>
            <a:pPr>
              <a:defRPr/>
            </a:pPr>
            <a:fld id="{5AFFA79E-8FD1-47F6-8AFE-C6CFFEB79E53}"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3159" y="685799"/>
            <a:ext cx="2810333" cy="4892040"/>
          </a:xfrm>
        </p:spPr>
        <p:txBody>
          <a:bodyPr>
            <a:normAutofit/>
          </a:bodyPr>
          <a:lstStyle/>
          <a:p>
            <a:pPr algn="r"/>
            <a:r>
              <a:rPr lang="en-US" u="sng" dirty="0"/>
              <a:t>Grant Terms and Conditions - </a:t>
            </a:r>
            <a:r>
              <a:rPr lang="en-US" u="sng" dirty="0" err="1"/>
              <a:t>Slcgp</a:t>
            </a:r>
            <a:endParaRPr lang="en-US" dirty="0"/>
          </a:p>
        </p:txBody>
      </p:sp>
      <p:cxnSp>
        <p:nvCxnSpPr>
          <p:cNvPr id="11" name="Straight Connector 10">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88087"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34971" y="685798"/>
            <a:ext cx="5028027" cy="5486401"/>
          </a:xfrm>
        </p:spPr>
        <p:txBody>
          <a:bodyPr>
            <a:normAutofit/>
          </a:bodyPr>
          <a:lstStyle/>
          <a:p>
            <a:pPr>
              <a:lnSpc>
                <a:spcPct val="90000"/>
              </a:lnSpc>
              <a:defRPr/>
            </a:pPr>
            <a:r>
              <a:rPr lang="en-US" sz="1500" dirty="0">
                <a:solidFill>
                  <a:schemeClr val="tx1"/>
                </a:solidFill>
              </a:rPr>
              <a:t>No commingling of funds</a:t>
            </a:r>
          </a:p>
          <a:p>
            <a:pPr>
              <a:lnSpc>
                <a:spcPct val="90000"/>
              </a:lnSpc>
            </a:pPr>
            <a:r>
              <a:rPr lang="en-US" sz="1500" dirty="0">
                <a:solidFill>
                  <a:schemeClr val="tx1"/>
                </a:solidFill>
              </a:rPr>
              <a:t>No funds will be reimbursed until representatives attend a SLCGP Grant Kick–Off Meeting to be held electronically in April 2024. Activity toward grant acceptance and projects may take place prior to Kick-Off meeting attendance.</a:t>
            </a:r>
          </a:p>
          <a:p>
            <a:pPr>
              <a:lnSpc>
                <a:spcPct val="90000"/>
              </a:lnSpc>
            </a:pPr>
            <a:r>
              <a:rPr lang="en-US" sz="1500" dirty="0">
                <a:solidFill>
                  <a:schemeClr val="tx1"/>
                </a:solidFill>
              </a:rPr>
              <a:t>Must complete a Quarterly Activities Plan by July 20, 2024. </a:t>
            </a:r>
          </a:p>
          <a:p>
            <a:pPr>
              <a:lnSpc>
                <a:spcPct val="90000"/>
              </a:lnSpc>
            </a:pPr>
            <a:r>
              <a:rPr lang="en-US" sz="1500" dirty="0">
                <a:solidFill>
                  <a:schemeClr val="tx1"/>
                </a:solidFill>
              </a:rPr>
              <a:t>Cyber Hygiene Services by December 31, 2024.</a:t>
            </a:r>
          </a:p>
          <a:p>
            <a:pPr>
              <a:lnSpc>
                <a:spcPct val="90000"/>
              </a:lnSpc>
            </a:pPr>
            <a:r>
              <a:rPr lang="en-US" sz="1500" dirty="0">
                <a:solidFill>
                  <a:schemeClr val="tx1"/>
                </a:solidFill>
              </a:rPr>
              <a:t>Complete the Nationwide Cybersecurity Review (NCSR) by December 31, 2024.</a:t>
            </a:r>
          </a:p>
          <a:p>
            <a:pPr>
              <a:lnSpc>
                <a:spcPct val="90000"/>
              </a:lnSpc>
            </a:pPr>
            <a:endParaRPr lang="en-US" sz="1300" dirty="0">
              <a:solidFill>
                <a:schemeClr val="tx1"/>
              </a:solidFill>
            </a:endParaRPr>
          </a:p>
          <a:p>
            <a:pPr>
              <a:lnSpc>
                <a:spcPct val="90000"/>
              </a:lnSpc>
            </a:pPr>
            <a:endParaRPr lang="en-US" sz="1300" dirty="0">
              <a:solidFill>
                <a:schemeClr val="tx1"/>
              </a:solidFill>
            </a:endParaRPr>
          </a:p>
          <a:p>
            <a:pPr>
              <a:lnSpc>
                <a:spcPct val="90000"/>
              </a:lnSpc>
            </a:pPr>
            <a:endParaRPr lang="en-US" sz="1300" dirty="0">
              <a:solidFill>
                <a:schemeClr val="tx1"/>
              </a:solidFill>
            </a:endParaRPr>
          </a:p>
        </p:txBody>
      </p:sp>
      <p:sp>
        <p:nvSpPr>
          <p:cNvPr id="4" name="Slide Number Placeholder 3"/>
          <p:cNvSpPr>
            <a:spLocks noGrp="1"/>
          </p:cNvSpPr>
          <p:nvPr>
            <p:ph type="sldNum" sz="quarter" idx="12"/>
          </p:nvPr>
        </p:nvSpPr>
        <p:spPr>
          <a:xfrm>
            <a:off x="7772400" y="5578475"/>
            <a:ext cx="856683" cy="669925"/>
          </a:xfrm>
        </p:spPr>
        <p:txBody>
          <a:bodyPr>
            <a:normAutofit/>
          </a:bodyPr>
          <a:lstStyle/>
          <a:p>
            <a:pPr>
              <a:spcAft>
                <a:spcPts val="600"/>
              </a:spcAft>
              <a:defRPr/>
            </a:pPr>
            <a:fld id="{5AFFA79E-8FD1-47F6-8AFE-C6CFFEB79E53}" type="slidenum">
              <a:rPr lang="en-US">
                <a:solidFill>
                  <a:schemeClr val="tx1"/>
                </a:solidFill>
              </a:rPr>
              <a:pPr>
                <a:spcAft>
                  <a:spcPts val="600"/>
                </a:spcAft>
                <a:defRPr/>
              </a:pPr>
              <a:t>13</a:t>
            </a:fld>
            <a:endParaRPr lang="en-US">
              <a:solidFill>
                <a:schemeClr val="tx1"/>
              </a:solidFill>
            </a:endParaRPr>
          </a:p>
        </p:txBody>
      </p:sp>
    </p:spTree>
    <p:extLst>
      <p:ext uri="{BB962C8B-B14F-4D97-AF65-F5344CB8AC3E}">
        <p14:creationId xmlns:p14="http://schemas.microsoft.com/office/powerpoint/2010/main" val="3815593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45566" y="490492"/>
            <a:ext cx="2732576" cy="4063754"/>
          </a:xfrm>
        </p:spPr>
        <p:txBody>
          <a:bodyPr>
            <a:normAutofit/>
          </a:bodyPr>
          <a:lstStyle/>
          <a:p>
            <a:r>
              <a:rPr lang="en-US" u="sng" dirty="0"/>
              <a:t>Grant Terms and Conditions - SLCGP</a:t>
            </a:r>
            <a:endParaRPr lang="en-US" dirty="0"/>
          </a:p>
        </p:txBody>
      </p:sp>
      <p:sp>
        <p:nvSpPr>
          <p:cNvPr id="3" name="Content Placeholder 2"/>
          <p:cNvSpPr>
            <a:spLocks noGrp="1"/>
          </p:cNvSpPr>
          <p:nvPr>
            <p:ph idx="1"/>
          </p:nvPr>
        </p:nvSpPr>
        <p:spPr>
          <a:xfrm>
            <a:off x="513159" y="490491"/>
            <a:ext cx="5396871" cy="4177734"/>
          </a:xfrm>
        </p:spPr>
        <p:txBody>
          <a:bodyPr>
            <a:normAutofit/>
          </a:bodyPr>
          <a:lstStyle/>
          <a:p>
            <a:pPr marL="285750" indent="-285750">
              <a:lnSpc>
                <a:spcPct val="90000"/>
              </a:lnSpc>
              <a:buNone/>
              <a:defRPr/>
            </a:pPr>
            <a:r>
              <a:rPr lang="en-US" sz="1600" dirty="0"/>
              <a:t>2022 SLCGP Quarterly Activities Plan</a:t>
            </a:r>
          </a:p>
          <a:p>
            <a:pPr>
              <a:lnSpc>
                <a:spcPct val="90000"/>
              </a:lnSpc>
              <a:defRPr/>
            </a:pPr>
            <a:r>
              <a:rPr lang="en-US" sz="1600" dirty="0"/>
              <a:t>Under Grants Requirements, Assurances and Agreements:</a:t>
            </a:r>
          </a:p>
          <a:p>
            <a:pPr lvl="1">
              <a:lnSpc>
                <a:spcPct val="90000"/>
              </a:lnSpc>
              <a:defRPr/>
            </a:pPr>
            <a:r>
              <a:rPr lang="en-US" sz="1600" dirty="0"/>
              <a:t>Must complete a Quarterly Activities Plan by July 20, 2024.  This is to ensure project milestones can be reported to FEMA in a timely manner.</a:t>
            </a:r>
          </a:p>
          <a:p>
            <a:pPr>
              <a:lnSpc>
                <a:spcPct val="90000"/>
              </a:lnSpc>
            </a:pPr>
            <a:r>
              <a:rPr lang="en-US" sz="1600" dirty="0"/>
              <a:t>Instructions - Provide milestones for each PBD#.</a:t>
            </a:r>
          </a:p>
          <a:p>
            <a:pPr lvl="1">
              <a:lnSpc>
                <a:spcPct val="90000"/>
              </a:lnSpc>
            </a:pPr>
            <a:r>
              <a:rPr lang="en-US" sz="1600" dirty="0"/>
              <a:t>This is meant to cover the entire grant performance period and it not meant to be done on a quarterly basis.</a:t>
            </a:r>
          </a:p>
          <a:p>
            <a:pPr lvl="1">
              <a:lnSpc>
                <a:spcPct val="90000"/>
              </a:lnSpc>
            </a:pPr>
            <a:r>
              <a:rPr lang="en-US" sz="1600" dirty="0"/>
              <a:t>If there are delays a new plan needs to be submitted to update milestones.</a:t>
            </a:r>
          </a:p>
        </p:txBody>
      </p:sp>
      <p:pic>
        <p:nvPicPr>
          <p:cNvPr id="7" name="Picture 6">
            <a:extLst>
              <a:ext uri="{FF2B5EF4-FFF2-40B4-BE49-F238E27FC236}">
                <a16:creationId xmlns:a16="http://schemas.microsoft.com/office/drawing/2014/main" id="{B6887561-D540-408A-8351-F6E05F46F21D}"/>
              </a:ext>
            </a:extLst>
          </p:cNvPr>
          <p:cNvPicPr>
            <a:picLocks noChangeAspect="1"/>
          </p:cNvPicPr>
          <p:nvPr/>
        </p:nvPicPr>
        <p:blipFill>
          <a:blip r:embed="rId3"/>
          <a:stretch>
            <a:fillRect/>
          </a:stretch>
        </p:blipFill>
        <p:spPr>
          <a:xfrm>
            <a:off x="513159" y="4668225"/>
            <a:ext cx="5396871" cy="1551600"/>
          </a:xfrm>
          <a:prstGeom prst="rect">
            <a:avLst/>
          </a:prstGeom>
        </p:spPr>
      </p:pic>
      <p:sp>
        <p:nvSpPr>
          <p:cNvPr id="4" name="Slide Number Placeholder 3"/>
          <p:cNvSpPr>
            <a:spLocks noGrp="1"/>
          </p:cNvSpPr>
          <p:nvPr>
            <p:ph type="sldNum" sz="quarter" idx="12"/>
          </p:nvPr>
        </p:nvSpPr>
        <p:spPr>
          <a:xfrm>
            <a:off x="7772400" y="5578475"/>
            <a:ext cx="856683" cy="669925"/>
          </a:xfrm>
        </p:spPr>
        <p:txBody>
          <a:bodyPr>
            <a:normAutofit/>
          </a:bodyPr>
          <a:lstStyle/>
          <a:p>
            <a:pPr>
              <a:spcAft>
                <a:spcPts val="600"/>
              </a:spcAft>
              <a:defRPr/>
            </a:pPr>
            <a:fld id="{5AFFA79E-8FD1-47F6-8AFE-C6CFFEB79E53}" type="slidenum">
              <a:rPr lang="en-US" smtClean="0"/>
              <a:pPr>
                <a:spcAft>
                  <a:spcPts val="600"/>
                </a:spcAft>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5370" name="Rectangle 15369">
            <a:extLst>
              <a:ext uri="{FF2B5EF4-FFF2-40B4-BE49-F238E27FC236}">
                <a16:creationId xmlns:a16="http://schemas.microsoft.com/office/drawing/2014/main" id="{9ACA6826-032C-4799-B079-15DB2A6CB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0" name="Rectangle 2"/>
          <p:cNvSpPr>
            <a:spLocks noGrp="1" noChangeArrowheads="1"/>
          </p:cNvSpPr>
          <p:nvPr>
            <p:ph type="title"/>
          </p:nvPr>
        </p:nvSpPr>
        <p:spPr>
          <a:xfrm>
            <a:off x="513159" y="4487332"/>
            <a:ext cx="6400800" cy="1507067"/>
          </a:xfrm>
        </p:spPr>
        <p:txBody>
          <a:bodyPr>
            <a:normAutofit/>
          </a:bodyPr>
          <a:lstStyle/>
          <a:p>
            <a:pPr eaLnBrk="1" hangingPunct="1">
              <a:lnSpc>
                <a:spcPct val="90000"/>
              </a:lnSpc>
            </a:pPr>
            <a:r>
              <a:rPr lang="en-US" u="sng" dirty="0"/>
              <a:t>Grant Terms and Conditions</a:t>
            </a:r>
          </a:p>
        </p:txBody>
      </p:sp>
      <p:sp>
        <p:nvSpPr>
          <p:cNvPr id="15363" name="Rectangle 3"/>
          <p:cNvSpPr>
            <a:spLocks noGrp="1" noChangeArrowheads="1"/>
          </p:cNvSpPr>
          <p:nvPr>
            <p:ph idx="1"/>
          </p:nvPr>
        </p:nvSpPr>
        <p:spPr>
          <a:xfrm>
            <a:off x="513158" y="685800"/>
            <a:ext cx="5726469" cy="4237704"/>
          </a:xfrm>
        </p:spPr>
        <p:txBody>
          <a:bodyPr>
            <a:normAutofit/>
          </a:bodyPr>
          <a:lstStyle/>
          <a:p>
            <a:pPr marL="0" indent="0">
              <a:lnSpc>
                <a:spcPct val="90000"/>
              </a:lnSpc>
              <a:buNone/>
              <a:defRPr/>
            </a:pPr>
            <a:r>
              <a:rPr lang="en-US" dirty="0"/>
              <a:t>Equipment Inventory</a:t>
            </a:r>
          </a:p>
          <a:p>
            <a:pPr lvl="1">
              <a:lnSpc>
                <a:spcPct val="90000"/>
              </a:lnSpc>
            </a:pPr>
            <a:r>
              <a:rPr lang="en-US" sz="1700" dirty="0"/>
              <a:t>Annual inventory report due June 20 regardless of grant recipient status</a:t>
            </a:r>
          </a:p>
          <a:p>
            <a:pPr marL="457200" lvl="1" indent="0">
              <a:lnSpc>
                <a:spcPct val="90000"/>
              </a:lnSpc>
              <a:buNone/>
            </a:pPr>
            <a:endParaRPr lang="en-US" sz="1700" dirty="0"/>
          </a:p>
          <a:p>
            <a:pPr lvl="1">
              <a:lnSpc>
                <a:spcPct val="90000"/>
              </a:lnSpc>
            </a:pPr>
            <a:r>
              <a:rPr lang="en-US" sz="1700" dirty="0"/>
              <a:t>All equipment over $5,000 and useful life of greater than 1 year</a:t>
            </a:r>
          </a:p>
          <a:p>
            <a:pPr marL="457200" lvl="1" indent="0">
              <a:lnSpc>
                <a:spcPct val="90000"/>
              </a:lnSpc>
              <a:buNone/>
            </a:pPr>
            <a:endParaRPr lang="en-US" sz="1700" dirty="0"/>
          </a:p>
          <a:p>
            <a:pPr lvl="1">
              <a:lnSpc>
                <a:spcPct val="90000"/>
              </a:lnSpc>
              <a:defRPr/>
            </a:pPr>
            <a:r>
              <a:rPr lang="en-US" sz="1700" dirty="0"/>
              <a:t>Disposition of excess property/equipment if over $5,000- Use Disposition of Equipment Form</a:t>
            </a:r>
          </a:p>
          <a:p>
            <a:pPr lvl="1" indent="-684213" eaLnBrk="1" hangingPunct="1">
              <a:lnSpc>
                <a:spcPct val="90000"/>
              </a:lnSpc>
              <a:buFontTx/>
              <a:buNone/>
              <a:defRPr/>
            </a:pPr>
            <a:endParaRPr lang="en-US" sz="1700" dirty="0"/>
          </a:p>
          <a:p>
            <a:pPr lvl="1" indent="-684213" eaLnBrk="1" hangingPunct="1">
              <a:lnSpc>
                <a:spcPct val="90000"/>
              </a:lnSpc>
              <a:buFontTx/>
              <a:buNone/>
              <a:defRPr/>
            </a:pPr>
            <a:endParaRPr lang="en-US" sz="1700" dirty="0"/>
          </a:p>
        </p:txBody>
      </p:sp>
      <p:pic>
        <p:nvPicPr>
          <p:cNvPr id="15367" name="Graphic 15366" descr="Server outline">
            <a:extLst>
              <a:ext uri="{FF2B5EF4-FFF2-40B4-BE49-F238E27FC236}">
                <a16:creationId xmlns:a16="http://schemas.microsoft.com/office/drawing/2014/main" id="{0B658517-0B72-7BBF-3E49-7A7EFEC3FA2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239628" y="1452240"/>
            <a:ext cx="2388831" cy="2388831"/>
          </a:xfrm>
          <a:prstGeom prst="rect">
            <a:avLst/>
          </a:prstGeom>
          <a:effectLst>
            <a:innerShdw blurRad="57150" dist="38100" dir="14460000">
              <a:prstClr val="black">
                <a:alpha val="70000"/>
              </a:prstClr>
            </a:innerShdw>
          </a:effectLst>
        </p:spPr>
      </p:pic>
      <p:sp>
        <p:nvSpPr>
          <p:cNvPr id="2" name="Slide Number Placeholder 1"/>
          <p:cNvSpPr>
            <a:spLocks noGrp="1"/>
          </p:cNvSpPr>
          <p:nvPr>
            <p:ph type="sldNum" sz="quarter" idx="12"/>
          </p:nvPr>
        </p:nvSpPr>
        <p:spPr>
          <a:xfrm>
            <a:off x="7772400" y="5578475"/>
            <a:ext cx="856683" cy="669925"/>
          </a:xfrm>
        </p:spPr>
        <p:txBody>
          <a:bodyPr>
            <a:normAutofit/>
          </a:bodyPr>
          <a:lstStyle/>
          <a:p>
            <a:pPr>
              <a:spcAft>
                <a:spcPts val="600"/>
              </a:spcAft>
              <a:defRPr/>
            </a:pPr>
            <a:fld id="{5AFFA79E-8FD1-47F6-8AFE-C6CFFEB79E53}" type="slidenum">
              <a:rPr lang="en-US" smtClean="0"/>
              <a:pPr>
                <a:spcAft>
                  <a:spcPts val="600"/>
                </a:spcAft>
                <a:defRPr/>
              </a:pPr>
              <a:t>15</a:t>
            </a:fld>
            <a:endParaRPr lang="en-US"/>
          </a:p>
        </p:txBody>
      </p:sp>
      <p:grpSp>
        <p:nvGrpSpPr>
          <p:cNvPr id="15372" name="Group 15371">
            <a:extLst>
              <a:ext uri="{FF2B5EF4-FFF2-40B4-BE49-F238E27FC236}">
                <a16:creationId xmlns:a16="http://schemas.microsoft.com/office/drawing/2014/main" id="{DD58A807-BD0E-4B1D-A523-2F20E7FE26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33837"/>
            <a:ext cx="2236395" cy="3208867"/>
            <a:chOff x="9206969" y="2963333"/>
            <a:chExt cx="2981858" cy="3208867"/>
          </a:xfrm>
        </p:grpSpPr>
        <p:cxnSp>
          <p:nvCxnSpPr>
            <p:cNvPr id="15373" name="Straight Connector 15372">
              <a:extLst>
                <a:ext uri="{FF2B5EF4-FFF2-40B4-BE49-F238E27FC236}">
                  <a16:creationId xmlns:a16="http://schemas.microsoft.com/office/drawing/2014/main" id="{AC82FD88-0436-4D5C-B5A2-7B90191949E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374" name="Straight Connector 15373">
              <a:extLst>
                <a:ext uri="{FF2B5EF4-FFF2-40B4-BE49-F238E27FC236}">
                  <a16:creationId xmlns:a16="http://schemas.microsoft.com/office/drawing/2014/main" id="{E2706DBD-9DBD-49D6-80EB-C896096D2F0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375" name="Straight Connector 15374">
              <a:extLst>
                <a:ext uri="{FF2B5EF4-FFF2-40B4-BE49-F238E27FC236}">
                  <a16:creationId xmlns:a16="http://schemas.microsoft.com/office/drawing/2014/main" id="{251C7442-3F0F-49E3-9389-D6B4BAE14A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376" name="Straight Connector 15375">
              <a:extLst>
                <a:ext uri="{FF2B5EF4-FFF2-40B4-BE49-F238E27FC236}">
                  <a16:creationId xmlns:a16="http://schemas.microsoft.com/office/drawing/2014/main" id="{BA614368-43A5-4794-BA71-09F8585F9F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377" name="Straight Connector 15376">
              <a:extLst>
                <a:ext uri="{FF2B5EF4-FFF2-40B4-BE49-F238E27FC236}">
                  <a16:creationId xmlns:a16="http://schemas.microsoft.com/office/drawing/2014/main" id="{3F42B96B-0C70-40CB-A027-175F2A1657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598408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24C09-CE57-4232-8484-5F4890C2616F}"/>
              </a:ext>
            </a:extLst>
          </p:cNvPr>
          <p:cNvSpPr>
            <a:spLocks noGrp="1"/>
          </p:cNvSpPr>
          <p:nvPr>
            <p:ph type="title"/>
          </p:nvPr>
        </p:nvSpPr>
        <p:spPr>
          <a:xfrm>
            <a:off x="304800" y="223840"/>
            <a:ext cx="6554867" cy="1219200"/>
          </a:xfrm>
        </p:spPr>
        <p:txBody>
          <a:bodyPr/>
          <a:lstStyle/>
          <a:p>
            <a:r>
              <a:rPr lang="en-US" u="sng" dirty="0">
                <a:solidFill>
                  <a:schemeClr val="bg2">
                    <a:lumMod val="75000"/>
                  </a:schemeClr>
                </a:solidFill>
              </a:rPr>
              <a:t>Grant Terms and Conditions – SLCGP</a:t>
            </a:r>
          </a:p>
        </p:txBody>
      </p:sp>
      <p:sp>
        <p:nvSpPr>
          <p:cNvPr id="3" name="Content Placeholder 2">
            <a:extLst>
              <a:ext uri="{FF2B5EF4-FFF2-40B4-BE49-F238E27FC236}">
                <a16:creationId xmlns:a16="http://schemas.microsoft.com/office/drawing/2014/main" id="{EA4A77C7-1D13-4B20-80AE-6DC17F128E52}"/>
              </a:ext>
            </a:extLst>
          </p:cNvPr>
          <p:cNvSpPr>
            <a:spLocks noGrp="1"/>
          </p:cNvSpPr>
          <p:nvPr>
            <p:ph idx="1"/>
          </p:nvPr>
        </p:nvSpPr>
        <p:spPr>
          <a:xfrm>
            <a:off x="628650" y="1443040"/>
            <a:ext cx="7886700" cy="4805363"/>
          </a:xfrm>
        </p:spPr>
        <p:txBody>
          <a:bodyPr/>
          <a:lstStyle/>
          <a:p>
            <a:pPr marL="0" indent="0">
              <a:buNone/>
            </a:pPr>
            <a:r>
              <a:rPr lang="en-US" dirty="0">
                <a:solidFill>
                  <a:schemeClr val="tx1"/>
                </a:solidFill>
              </a:rPr>
              <a:t>Complete the Nationwide Cybersecurity Review (NCSR) by December 31, 2024.</a:t>
            </a:r>
          </a:p>
          <a:p>
            <a:pPr marL="0" indent="0">
              <a:buNone/>
            </a:pPr>
            <a:endParaRPr lang="en-US" sz="1000" dirty="0">
              <a:solidFill>
                <a:schemeClr val="tx1"/>
              </a:solidFill>
            </a:endParaRPr>
          </a:p>
          <a:p>
            <a:pPr lvl="1"/>
            <a:r>
              <a:rPr lang="en-US" dirty="0">
                <a:solidFill>
                  <a:schemeClr val="tx1"/>
                </a:solidFill>
              </a:rPr>
              <a:t>Online, no-cost, annual self-assessment designed to measure gaps and capabilities of state, local, tribal, and territorial governments’ cybersecurity programs. </a:t>
            </a:r>
          </a:p>
          <a:p>
            <a:pPr lvl="1"/>
            <a:r>
              <a:rPr lang="en-US" dirty="0">
                <a:solidFill>
                  <a:schemeClr val="tx1"/>
                </a:solidFill>
              </a:rPr>
              <a:t>Registration at </a:t>
            </a:r>
            <a:r>
              <a:rPr lang="en-US" dirty="0">
                <a:solidFill>
                  <a:schemeClr val="tx1"/>
                </a:solidFill>
                <a:hlinkClick r:id="rId2">
                  <a:extLst>
                    <a:ext uri="{A12FA001-AC4F-418D-AE19-62706E023703}">
                      <ahyp:hlinkClr xmlns:ahyp="http://schemas.microsoft.com/office/drawing/2018/hyperlinkcolor" val="tx"/>
                    </a:ext>
                  </a:extLst>
                </a:hlinkClick>
              </a:rPr>
              <a:t>www.cisecurity.org/ms-isac/services/ncsr</a:t>
            </a:r>
            <a:endParaRPr lang="en-US" dirty="0">
              <a:solidFill>
                <a:schemeClr val="tx1"/>
              </a:solidFill>
            </a:endParaRPr>
          </a:p>
          <a:p>
            <a:pPr lvl="2"/>
            <a:r>
              <a:rPr lang="en-US" dirty="0">
                <a:solidFill>
                  <a:schemeClr val="tx1"/>
                </a:solidFill>
              </a:rPr>
              <a:t>NCSR staff will contact you with completing registration and review.</a:t>
            </a:r>
          </a:p>
          <a:p>
            <a:pPr lvl="2"/>
            <a:r>
              <a:rPr lang="en-US" dirty="0">
                <a:solidFill>
                  <a:schemeClr val="tx1"/>
                </a:solidFill>
              </a:rPr>
              <a:t> FAQs and User Guides assist in completing this requirement.</a:t>
            </a:r>
          </a:p>
          <a:p>
            <a:pPr lvl="1"/>
            <a:r>
              <a:rPr lang="en-US" dirty="0">
                <a:solidFill>
                  <a:schemeClr val="tx1"/>
                </a:solidFill>
              </a:rPr>
              <a:t>Should be completed by personnel responsible for cybersecurity within your organization. </a:t>
            </a:r>
          </a:p>
          <a:p>
            <a:pPr lvl="1"/>
            <a:endParaRPr lang="en-US" dirty="0"/>
          </a:p>
          <a:p>
            <a:endParaRPr lang="en-US" dirty="0"/>
          </a:p>
        </p:txBody>
      </p:sp>
      <p:sp>
        <p:nvSpPr>
          <p:cNvPr id="4" name="Slide Number Placeholder 3">
            <a:extLst>
              <a:ext uri="{FF2B5EF4-FFF2-40B4-BE49-F238E27FC236}">
                <a16:creationId xmlns:a16="http://schemas.microsoft.com/office/drawing/2014/main" id="{E08C0B70-C18C-4112-9C80-3372050A5483}"/>
              </a:ext>
            </a:extLst>
          </p:cNvPr>
          <p:cNvSpPr>
            <a:spLocks noGrp="1"/>
          </p:cNvSpPr>
          <p:nvPr>
            <p:ph type="sldNum" sz="quarter" idx="12"/>
          </p:nvPr>
        </p:nvSpPr>
        <p:spPr/>
        <p:txBody>
          <a:bodyPr/>
          <a:lstStyle/>
          <a:p>
            <a:pPr>
              <a:defRPr/>
            </a:pPr>
            <a:fld id="{5AFFA79E-8FD1-47F6-8AFE-C6CFFEB79E53}" type="slidenum">
              <a:rPr lang="en-US" smtClean="0"/>
              <a:pPr>
                <a:defRPr/>
              </a:pPr>
              <a:t>16</a:t>
            </a:fld>
            <a:endParaRPr lang="en-US"/>
          </a:p>
        </p:txBody>
      </p:sp>
    </p:spTree>
    <p:extLst>
      <p:ext uri="{BB962C8B-B14F-4D97-AF65-F5344CB8AC3E}">
        <p14:creationId xmlns:p14="http://schemas.microsoft.com/office/powerpoint/2010/main" val="3509909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DB5E01-56DD-6C6A-5AE7-C53456CC9E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3BE2EC-C861-858A-D138-4C1C920377D2}"/>
              </a:ext>
            </a:extLst>
          </p:cNvPr>
          <p:cNvSpPr>
            <a:spLocks noGrp="1"/>
          </p:cNvSpPr>
          <p:nvPr>
            <p:ph type="title"/>
          </p:nvPr>
        </p:nvSpPr>
        <p:spPr>
          <a:xfrm>
            <a:off x="304800" y="223840"/>
            <a:ext cx="6554867" cy="1219200"/>
          </a:xfrm>
        </p:spPr>
        <p:txBody>
          <a:bodyPr/>
          <a:lstStyle/>
          <a:p>
            <a:r>
              <a:rPr lang="en-US" u="sng" dirty="0">
                <a:solidFill>
                  <a:schemeClr val="bg2">
                    <a:lumMod val="75000"/>
                  </a:schemeClr>
                </a:solidFill>
              </a:rPr>
              <a:t>Grant Terms and Conditions – SLCGP</a:t>
            </a:r>
          </a:p>
        </p:txBody>
      </p:sp>
      <p:sp>
        <p:nvSpPr>
          <p:cNvPr id="3" name="Content Placeholder 2">
            <a:extLst>
              <a:ext uri="{FF2B5EF4-FFF2-40B4-BE49-F238E27FC236}">
                <a16:creationId xmlns:a16="http://schemas.microsoft.com/office/drawing/2014/main" id="{C7E3DDFE-06A8-78C4-1C6C-F256D769A083}"/>
              </a:ext>
            </a:extLst>
          </p:cNvPr>
          <p:cNvSpPr>
            <a:spLocks noGrp="1"/>
          </p:cNvSpPr>
          <p:nvPr>
            <p:ph idx="1"/>
          </p:nvPr>
        </p:nvSpPr>
        <p:spPr>
          <a:xfrm>
            <a:off x="628650" y="1443040"/>
            <a:ext cx="7886700" cy="4805363"/>
          </a:xfrm>
        </p:spPr>
        <p:txBody>
          <a:bodyPr/>
          <a:lstStyle/>
          <a:p>
            <a:pPr marL="0" indent="0">
              <a:buNone/>
            </a:pPr>
            <a:r>
              <a:rPr lang="en-US" dirty="0">
                <a:solidFill>
                  <a:schemeClr val="tx1"/>
                </a:solidFill>
              </a:rPr>
              <a:t>Complete the Cyber Hygiene Services by December 31, 2024.</a:t>
            </a:r>
          </a:p>
          <a:p>
            <a:pPr marL="0" indent="0">
              <a:buNone/>
            </a:pPr>
            <a:endParaRPr lang="en-US" sz="1000" dirty="0">
              <a:solidFill>
                <a:schemeClr val="tx1"/>
              </a:solidFill>
            </a:endParaRPr>
          </a:p>
          <a:p>
            <a:pPr lvl="1"/>
            <a:r>
              <a:rPr lang="en-US" dirty="0">
                <a:solidFill>
                  <a:schemeClr val="tx1"/>
                </a:solidFill>
              </a:rPr>
              <a:t>Designed specifically for vulnerability scanning and web application scanning. </a:t>
            </a:r>
          </a:p>
          <a:p>
            <a:pPr lvl="1"/>
            <a:r>
              <a:rPr lang="en-US" dirty="0">
                <a:solidFill>
                  <a:schemeClr val="tx1"/>
                </a:solidFill>
              </a:rPr>
              <a:t>Registration for this service by emailing </a:t>
            </a:r>
            <a:r>
              <a:rPr lang="en-US" dirty="0">
                <a:solidFill>
                  <a:schemeClr val="tx1"/>
                </a:solidFill>
                <a:hlinkClick r:id="rId2"/>
              </a:rPr>
              <a:t>vulnerability@cisa.dhs.gov</a:t>
            </a:r>
            <a:r>
              <a:rPr lang="en-US" dirty="0">
                <a:solidFill>
                  <a:schemeClr val="tx1"/>
                </a:solidFill>
              </a:rPr>
              <a:t> with the subject line “Requesting Cyber Hygiene Services – SLCGP” to get started. Indicate in the body of the email that you are requesting this service as part of the SLCGP. </a:t>
            </a:r>
          </a:p>
          <a:p>
            <a:pPr lvl="1"/>
            <a:r>
              <a:rPr lang="en-US" dirty="0">
                <a:solidFill>
                  <a:schemeClr val="tx1"/>
                </a:solidFill>
              </a:rPr>
              <a:t>Should be completed by personnel responsible for cybersecurity within your organization. </a:t>
            </a:r>
          </a:p>
          <a:p>
            <a:pPr lvl="1"/>
            <a:r>
              <a:rPr lang="en-US" dirty="0">
                <a:solidFill>
                  <a:schemeClr val="tx1"/>
                </a:solidFill>
              </a:rPr>
              <a:t>For more information, visit CISA’s Cyber Hygiene Page at </a:t>
            </a:r>
            <a:r>
              <a:rPr lang="en-US" dirty="0">
                <a:hlinkClick r:id="rId3"/>
              </a:rPr>
              <a:t>https://www.cisa.gov/cyber-hygiene-services</a:t>
            </a:r>
            <a:endParaRPr lang="en-US" dirty="0">
              <a:solidFill>
                <a:schemeClr val="tx1"/>
              </a:solidFill>
            </a:endParaRPr>
          </a:p>
          <a:p>
            <a:pPr lvl="1"/>
            <a:endParaRPr lang="en-US" dirty="0"/>
          </a:p>
          <a:p>
            <a:endParaRPr lang="en-US" dirty="0"/>
          </a:p>
        </p:txBody>
      </p:sp>
      <p:sp>
        <p:nvSpPr>
          <p:cNvPr id="4" name="Slide Number Placeholder 3">
            <a:extLst>
              <a:ext uri="{FF2B5EF4-FFF2-40B4-BE49-F238E27FC236}">
                <a16:creationId xmlns:a16="http://schemas.microsoft.com/office/drawing/2014/main" id="{A8D8EEEF-F465-B039-044B-5F851994A6CA}"/>
              </a:ext>
            </a:extLst>
          </p:cNvPr>
          <p:cNvSpPr>
            <a:spLocks noGrp="1"/>
          </p:cNvSpPr>
          <p:nvPr>
            <p:ph type="sldNum" sz="quarter" idx="12"/>
          </p:nvPr>
        </p:nvSpPr>
        <p:spPr/>
        <p:txBody>
          <a:bodyPr/>
          <a:lstStyle/>
          <a:p>
            <a:pPr>
              <a:defRPr/>
            </a:pPr>
            <a:fld id="{5AFFA79E-8FD1-47F6-8AFE-C6CFFEB79E53}" type="slidenum">
              <a:rPr lang="en-US" smtClean="0"/>
              <a:pPr>
                <a:defRPr/>
              </a:pPr>
              <a:t>17</a:t>
            </a:fld>
            <a:endParaRPr lang="en-US"/>
          </a:p>
        </p:txBody>
      </p:sp>
    </p:spTree>
    <p:extLst>
      <p:ext uri="{BB962C8B-B14F-4D97-AF65-F5344CB8AC3E}">
        <p14:creationId xmlns:p14="http://schemas.microsoft.com/office/powerpoint/2010/main" val="2392276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15362" name="Rectangle 5"/>
          <p:cNvSpPr>
            <a:spLocks noGrp="1" noChangeArrowheads="1"/>
          </p:cNvSpPr>
          <p:nvPr>
            <p:ph type="title"/>
          </p:nvPr>
        </p:nvSpPr>
        <p:spPr>
          <a:xfrm>
            <a:off x="513159" y="4487332"/>
            <a:ext cx="6400800" cy="1507067"/>
          </a:xfrm>
        </p:spPr>
        <p:txBody>
          <a:bodyPr>
            <a:normAutofit/>
          </a:bodyPr>
          <a:lstStyle/>
          <a:p>
            <a:r>
              <a:rPr lang="en-US" u="sng"/>
              <a:t>Reporting</a:t>
            </a:r>
          </a:p>
        </p:txBody>
      </p:sp>
      <p:pic>
        <p:nvPicPr>
          <p:cNvPr id="18439" name="Graphic 18438" descr="Flip Calendar">
            <a:extLst>
              <a:ext uri="{FF2B5EF4-FFF2-40B4-BE49-F238E27FC236}">
                <a16:creationId xmlns:a16="http://schemas.microsoft.com/office/drawing/2014/main" id="{B7BD262A-937F-4DA1-360B-449979DCA24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3430" y="1322815"/>
            <a:ext cx="2388831" cy="2388831"/>
          </a:xfrm>
          <a:prstGeom prst="rect">
            <a:avLst/>
          </a:prstGeom>
          <a:effectLst>
            <a:innerShdw blurRad="57150" dist="38100" dir="14460000">
              <a:prstClr val="black">
                <a:alpha val="70000"/>
              </a:prstClr>
            </a:innerShdw>
          </a:effectLst>
        </p:spPr>
      </p:pic>
      <p:graphicFrame>
        <p:nvGraphicFramePr>
          <p:cNvPr id="18441" name="Rectangle 6">
            <a:extLst>
              <a:ext uri="{FF2B5EF4-FFF2-40B4-BE49-F238E27FC236}">
                <a16:creationId xmlns:a16="http://schemas.microsoft.com/office/drawing/2014/main" id="{C7A3214C-D9A8-8934-D45B-18B554C7F502}"/>
              </a:ext>
            </a:extLst>
          </p:cNvPr>
          <p:cNvGraphicFramePr>
            <a:graphicFrameLocks noGrp="1"/>
          </p:cNvGraphicFramePr>
          <p:nvPr>
            <p:ph idx="1"/>
            <p:extLst>
              <p:ext uri="{D42A27DB-BD31-4B8C-83A1-F6EECF244321}">
                <p14:modId xmlns:p14="http://schemas.microsoft.com/office/powerpoint/2010/main" val="2233141547"/>
              </p:ext>
            </p:extLst>
          </p:nvPr>
        </p:nvGraphicFramePr>
        <p:xfrm>
          <a:off x="3244272" y="228600"/>
          <a:ext cx="5823528" cy="6019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 name="Slide Number Placeholder 1"/>
          <p:cNvSpPr>
            <a:spLocks noGrp="1"/>
          </p:cNvSpPr>
          <p:nvPr>
            <p:ph type="sldNum" sz="quarter" idx="12"/>
          </p:nvPr>
        </p:nvSpPr>
        <p:spPr>
          <a:xfrm>
            <a:off x="7772400" y="5578475"/>
            <a:ext cx="856683" cy="669925"/>
          </a:xfrm>
        </p:spPr>
        <p:txBody>
          <a:bodyPr>
            <a:normAutofit/>
          </a:bodyPr>
          <a:lstStyle/>
          <a:p>
            <a:pPr>
              <a:spcAft>
                <a:spcPts val="600"/>
              </a:spcAft>
              <a:defRPr/>
            </a:pPr>
            <a:fld id="{5AFFA79E-8FD1-47F6-8AFE-C6CFFEB79E53}" type="slidenum">
              <a:rPr lang="en-US" smtClean="0"/>
              <a:pPr>
                <a:spcAft>
                  <a:spcPts val="600"/>
                </a:spcAft>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28650" y="381000"/>
            <a:ext cx="7886700" cy="511226"/>
          </a:xfrm>
        </p:spPr>
        <p:txBody>
          <a:bodyPr>
            <a:normAutofit fontScale="90000"/>
          </a:bodyPr>
          <a:lstStyle/>
          <a:p>
            <a:pPr eaLnBrk="1" hangingPunct="1"/>
            <a:r>
              <a:rPr lang="en-US" sz="4000" u="sng" dirty="0">
                <a:solidFill>
                  <a:schemeClr val="tx1"/>
                </a:solidFill>
              </a:rPr>
              <a:t>Quarterly Grant Reporting</a:t>
            </a:r>
          </a:p>
        </p:txBody>
      </p:sp>
      <p:sp>
        <p:nvSpPr>
          <p:cNvPr id="19459" name="Rectangle 3"/>
          <p:cNvSpPr>
            <a:spLocks noGrp="1" noChangeArrowheads="1"/>
          </p:cNvSpPr>
          <p:nvPr>
            <p:ph idx="1"/>
          </p:nvPr>
        </p:nvSpPr>
        <p:spPr>
          <a:xfrm>
            <a:off x="628650" y="990601"/>
            <a:ext cx="7886700" cy="2695550"/>
          </a:xfrm>
        </p:spPr>
        <p:txBody>
          <a:bodyPr>
            <a:normAutofit fontScale="77500" lnSpcReduction="20000"/>
          </a:bodyPr>
          <a:lstStyle/>
          <a:p>
            <a:pPr marL="0" lvl="1" indent="0" eaLnBrk="1" hangingPunct="1">
              <a:buNone/>
              <a:defRPr/>
            </a:pPr>
            <a:r>
              <a:rPr lang="en-US" sz="2400" dirty="0"/>
              <a:t>SLCGP Performance Progress Report</a:t>
            </a:r>
          </a:p>
          <a:p>
            <a:pPr marL="0" lvl="1" indent="0" eaLnBrk="1" hangingPunct="1">
              <a:buNone/>
              <a:defRPr/>
            </a:pPr>
            <a:r>
              <a:rPr lang="en-US" dirty="0"/>
              <a:t>Two (2) parts</a:t>
            </a:r>
          </a:p>
          <a:p>
            <a:pPr marL="342900" lvl="3" indent="-342900" eaLnBrk="1" hangingPunct="1">
              <a:defRPr/>
            </a:pPr>
            <a:r>
              <a:rPr lang="en-US" sz="1600" dirty="0"/>
              <a:t>Narrative Summary</a:t>
            </a:r>
          </a:p>
          <a:p>
            <a:pPr marL="685800" lvl="4" indent="-342900">
              <a:defRPr/>
            </a:pPr>
            <a:r>
              <a:rPr lang="en-US" sz="1400" dirty="0"/>
              <a:t>Place quarterly comments here, do not leave blank</a:t>
            </a:r>
          </a:p>
          <a:p>
            <a:pPr marL="285750" lvl="3" indent="-285750" eaLnBrk="1" hangingPunct="1">
              <a:defRPr/>
            </a:pPr>
            <a:endParaRPr lang="en-US" sz="100" dirty="0"/>
          </a:p>
          <a:p>
            <a:pPr marL="342900" lvl="3" indent="-342900" eaLnBrk="1" hangingPunct="1">
              <a:defRPr/>
            </a:pPr>
            <a:r>
              <a:rPr lang="en-US" sz="1600" dirty="0"/>
              <a:t>Program Indicators</a:t>
            </a:r>
          </a:p>
          <a:p>
            <a:pPr marL="628650" lvl="5" indent="-285750">
              <a:defRPr/>
            </a:pPr>
            <a:r>
              <a:rPr lang="en-US" sz="1400" dirty="0"/>
              <a:t>Must report expenses, list Project Budget Detail number</a:t>
            </a:r>
          </a:p>
          <a:p>
            <a:pPr marL="628650" lvl="5" indent="-285750">
              <a:defRPr/>
            </a:pPr>
            <a:r>
              <a:rPr lang="en-US" sz="1400" dirty="0"/>
              <a:t>Put amount requested for reimbursement per project</a:t>
            </a:r>
          </a:p>
          <a:p>
            <a:pPr marL="628650" lvl="5" indent="-285750">
              <a:defRPr/>
            </a:pPr>
            <a:r>
              <a:rPr lang="en-US" sz="1400" dirty="0"/>
              <a:t>This should support the request for reimbursement on the financial report</a:t>
            </a:r>
          </a:p>
          <a:p>
            <a:pPr marL="285750" lvl="4" indent="-285750" eaLnBrk="1" hangingPunct="1">
              <a:defRPr/>
            </a:pPr>
            <a:endParaRPr lang="en-US" sz="100" dirty="0"/>
          </a:p>
          <a:p>
            <a:pPr marL="342900" lvl="3" indent="-342900" eaLnBrk="1" hangingPunct="1">
              <a:defRPr/>
            </a:pPr>
            <a:r>
              <a:rPr lang="en-US" sz="1600" dirty="0">
                <a:solidFill>
                  <a:prstClr val="black"/>
                </a:solidFill>
              </a:rPr>
              <a:t>Project Manager and Signatory Official (delegate) </a:t>
            </a:r>
            <a:r>
              <a:rPr lang="en-US" sz="1800" dirty="0">
                <a:solidFill>
                  <a:prstClr val="black"/>
                </a:solidFill>
              </a:rPr>
              <a:t>must sign form</a:t>
            </a:r>
            <a:endParaRPr lang="en-US" sz="1800" dirty="0"/>
          </a:p>
        </p:txBody>
      </p:sp>
      <p:sp>
        <p:nvSpPr>
          <p:cNvPr id="2" name="Slide Number Placeholder 1"/>
          <p:cNvSpPr>
            <a:spLocks noGrp="1"/>
          </p:cNvSpPr>
          <p:nvPr>
            <p:ph type="sldNum" sz="quarter" idx="12"/>
          </p:nvPr>
        </p:nvSpPr>
        <p:spPr/>
        <p:txBody>
          <a:bodyPr/>
          <a:lstStyle/>
          <a:p>
            <a:pPr>
              <a:defRPr/>
            </a:pPr>
            <a:fld id="{5AFFA79E-8FD1-47F6-8AFE-C6CFFEB79E53}" type="slidenum">
              <a:rPr lang="en-US" smtClean="0"/>
              <a:pPr>
                <a:defRPr/>
              </a:pPr>
              <a:t>19</a:t>
            </a:fld>
            <a:endParaRPr lang="en-US"/>
          </a:p>
        </p:txBody>
      </p:sp>
      <p:graphicFrame>
        <p:nvGraphicFramePr>
          <p:cNvPr id="3" name="Object 2"/>
          <p:cNvGraphicFramePr>
            <a:graphicFrameLocks noChangeAspect="1"/>
          </p:cNvGraphicFramePr>
          <p:nvPr/>
        </p:nvGraphicFramePr>
        <p:xfrm>
          <a:off x="1524000" y="3886200"/>
          <a:ext cx="2082989" cy="2695550"/>
        </p:xfrm>
        <a:graphic>
          <a:graphicData uri="http://schemas.openxmlformats.org/presentationml/2006/ole">
            <mc:AlternateContent xmlns:mc="http://schemas.openxmlformats.org/markup-compatibility/2006">
              <mc:Choice xmlns:v="urn:schemas-microsoft-com:vml" Requires="v">
                <p:oleObj name="Acrobat Document" r:id="rId3" imgW="4663359" imgH="6035040" progId="Acrobat.Document.11">
                  <p:embed/>
                </p:oleObj>
              </mc:Choice>
              <mc:Fallback>
                <p:oleObj name="Acrobat Document" r:id="rId3" imgW="4663359" imgH="6035040" progId="Acrobat.Document.11">
                  <p:embed/>
                  <p:pic>
                    <p:nvPicPr>
                      <p:cNvPr id="3" name="Object 2"/>
                      <p:cNvPicPr/>
                      <p:nvPr/>
                    </p:nvPicPr>
                    <p:blipFill>
                      <a:blip r:embed="rId4"/>
                      <a:stretch>
                        <a:fillRect/>
                      </a:stretch>
                    </p:blipFill>
                    <p:spPr>
                      <a:xfrm>
                        <a:off x="1524000" y="3886200"/>
                        <a:ext cx="2082989" cy="2695550"/>
                      </a:xfrm>
                      <a:prstGeom prst="rect">
                        <a:avLst/>
                      </a:prstGeom>
                    </p:spPr>
                  </p:pic>
                </p:oleObj>
              </mc:Fallback>
            </mc:AlternateContent>
          </a:graphicData>
        </a:graphic>
      </p:graphicFrame>
      <p:graphicFrame>
        <p:nvGraphicFramePr>
          <p:cNvPr id="4" name="Object 3"/>
          <p:cNvGraphicFramePr>
            <a:graphicFrameLocks noChangeAspect="1"/>
          </p:cNvGraphicFramePr>
          <p:nvPr/>
        </p:nvGraphicFramePr>
        <p:xfrm>
          <a:off x="5701154" y="3962400"/>
          <a:ext cx="2057400" cy="2662435"/>
        </p:xfrm>
        <a:graphic>
          <a:graphicData uri="http://schemas.openxmlformats.org/presentationml/2006/ole">
            <mc:AlternateContent xmlns:mc="http://schemas.openxmlformats.org/markup-compatibility/2006">
              <mc:Choice xmlns:v="urn:schemas-microsoft-com:vml" Requires="v">
                <p:oleObj name="Acrobat Document" r:id="rId5" imgW="4663359" imgH="6035040" progId="Acrobat.Document.11">
                  <p:embed/>
                </p:oleObj>
              </mc:Choice>
              <mc:Fallback>
                <p:oleObj name="Acrobat Document" r:id="rId5" imgW="4663359" imgH="6035040" progId="Acrobat.Document.11">
                  <p:embed/>
                  <p:pic>
                    <p:nvPicPr>
                      <p:cNvPr id="4" name="Object 3"/>
                      <p:cNvPicPr/>
                      <p:nvPr/>
                    </p:nvPicPr>
                    <p:blipFill>
                      <a:blip r:embed="rId6"/>
                      <a:stretch>
                        <a:fillRect/>
                      </a:stretch>
                    </p:blipFill>
                    <p:spPr>
                      <a:xfrm>
                        <a:off x="5701154" y="3962400"/>
                        <a:ext cx="2057400" cy="2662435"/>
                      </a:xfrm>
                      <a:prstGeom prst="rect">
                        <a:avLst/>
                      </a:prstGeom>
                    </p:spPr>
                  </p:pic>
                </p:oleObj>
              </mc:Fallback>
            </mc:AlternateContent>
          </a:graphicData>
        </a:graphic>
      </p:graphicFrame>
    </p:spTree>
    <p:extLst>
      <p:ext uri="{BB962C8B-B14F-4D97-AF65-F5344CB8AC3E}">
        <p14:creationId xmlns:p14="http://schemas.microsoft.com/office/powerpoint/2010/main" val="1760340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2063" name="Rectangle 2062">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0" name="Rectangle 2"/>
          <p:cNvSpPr>
            <a:spLocks noGrp="1" noChangeArrowheads="1"/>
          </p:cNvSpPr>
          <p:nvPr>
            <p:ph type="title"/>
          </p:nvPr>
        </p:nvSpPr>
        <p:spPr>
          <a:xfrm>
            <a:off x="480217" y="685800"/>
            <a:ext cx="3613992" cy="4603749"/>
          </a:xfrm>
        </p:spPr>
        <p:txBody>
          <a:bodyPr>
            <a:normAutofit/>
          </a:bodyPr>
          <a:lstStyle/>
          <a:p>
            <a:pPr algn="r" eaLnBrk="1" hangingPunct="1"/>
            <a:r>
              <a:rPr lang="en-US" sz="4000" u="sng" dirty="0"/>
              <a:t>Agenda</a:t>
            </a:r>
          </a:p>
        </p:txBody>
      </p:sp>
      <p:sp>
        <p:nvSpPr>
          <p:cNvPr id="2065" name="Rectangle 2064">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051" name="Rectangle 3"/>
          <p:cNvSpPr>
            <a:spLocks noGrp="1" noChangeArrowheads="1"/>
          </p:cNvSpPr>
          <p:nvPr>
            <p:ph idx="1"/>
          </p:nvPr>
        </p:nvSpPr>
        <p:spPr>
          <a:xfrm>
            <a:off x="4969238" y="838199"/>
            <a:ext cx="3659219" cy="4740275"/>
          </a:xfrm>
        </p:spPr>
        <p:txBody>
          <a:bodyPr>
            <a:normAutofit/>
          </a:bodyPr>
          <a:lstStyle/>
          <a:p>
            <a:pPr marL="0" indent="0" eaLnBrk="1" hangingPunct="1">
              <a:lnSpc>
                <a:spcPct val="90000"/>
              </a:lnSpc>
              <a:buNone/>
            </a:pPr>
            <a:r>
              <a:rPr lang="en-US" sz="1600" dirty="0">
                <a:solidFill>
                  <a:schemeClr val="tx1"/>
                </a:solidFill>
              </a:rPr>
              <a:t>Introductions</a:t>
            </a:r>
          </a:p>
          <a:p>
            <a:pPr marL="0" indent="0" eaLnBrk="1" hangingPunct="1">
              <a:lnSpc>
                <a:spcPct val="90000"/>
              </a:lnSpc>
              <a:buNone/>
            </a:pPr>
            <a:r>
              <a:rPr lang="en-US" sz="1600" dirty="0">
                <a:solidFill>
                  <a:schemeClr val="tx1"/>
                </a:solidFill>
              </a:rPr>
              <a:t>Topics of Discussion</a:t>
            </a:r>
          </a:p>
          <a:p>
            <a:pPr lvl="1" eaLnBrk="1" hangingPunct="1">
              <a:lnSpc>
                <a:spcPct val="90000"/>
              </a:lnSpc>
              <a:buFont typeface="Arial" panose="020B0604020202020204" pitchFamily="34" charset="0"/>
              <a:buChar char="•"/>
            </a:pPr>
            <a:r>
              <a:rPr lang="en-US" sz="1600" dirty="0">
                <a:solidFill>
                  <a:schemeClr val="tx1"/>
                </a:solidFill>
              </a:rPr>
              <a:t>2022 Grant Funding</a:t>
            </a:r>
          </a:p>
          <a:p>
            <a:pPr lvl="1" eaLnBrk="1" hangingPunct="1">
              <a:lnSpc>
                <a:spcPct val="90000"/>
              </a:lnSpc>
              <a:buFont typeface="Arial" panose="020B0604020202020204" pitchFamily="34" charset="0"/>
              <a:buChar char="•"/>
            </a:pPr>
            <a:r>
              <a:rPr lang="en-US" sz="1600" dirty="0">
                <a:solidFill>
                  <a:schemeClr val="tx1"/>
                </a:solidFill>
              </a:rPr>
              <a:t>Award Process</a:t>
            </a:r>
          </a:p>
          <a:p>
            <a:pPr lvl="1" eaLnBrk="1" hangingPunct="1">
              <a:lnSpc>
                <a:spcPct val="90000"/>
              </a:lnSpc>
              <a:buFont typeface="Arial" panose="020B0604020202020204" pitchFamily="34" charset="0"/>
              <a:buChar char="•"/>
            </a:pPr>
            <a:r>
              <a:rPr lang="en-US" sz="1600" dirty="0">
                <a:solidFill>
                  <a:schemeClr val="tx1"/>
                </a:solidFill>
              </a:rPr>
              <a:t>Grant Terms and Conditions</a:t>
            </a:r>
          </a:p>
          <a:p>
            <a:pPr lvl="1" eaLnBrk="1" hangingPunct="1">
              <a:lnSpc>
                <a:spcPct val="90000"/>
              </a:lnSpc>
              <a:buFont typeface="Arial" panose="020B0604020202020204" pitchFamily="34" charset="0"/>
              <a:buChar char="•"/>
            </a:pPr>
            <a:r>
              <a:rPr lang="en-US" sz="1600" dirty="0">
                <a:solidFill>
                  <a:schemeClr val="tx1"/>
                </a:solidFill>
              </a:rPr>
              <a:t>Reporting</a:t>
            </a:r>
          </a:p>
          <a:p>
            <a:pPr lvl="1" eaLnBrk="1" hangingPunct="1">
              <a:lnSpc>
                <a:spcPct val="90000"/>
              </a:lnSpc>
              <a:buFont typeface="Arial" panose="020B0604020202020204" pitchFamily="34" charset="0"/>
              <a:buChar char="•"/>
            </a:pPr>
            <a:r>
              <a:rPr lang="en-US" sz="1600" dirty="0">
                <a:solidFill>
                  <a:schemeClr val="tx1"/>
                </a:solidFill>
              </a:rPr>
              <a:t>Procurement Process</a:t>
            </a:r>
          </a:p>
          <a:p>
            <a:pPr lvl="1" eaLnBrk="1" hangingPunct="1">
              <a:lnSpc>
                <a:spcPct val="90000"/>
              </a:lnSpc>
              <a:buFont typeface="Arial" panose="020B0604020202020204" pitchFamily="34" charset="0"/>
              <a:buChar char="•"/>
            </a:pPr>
            <a:r>
              <a:rPr lang="en-US" sz="1600" dirty="0">
                <a:solidFill>
                  <a:schemeClr val="tx1"/>
                </a:solidFill>
              </a:rPr>
              <a:t>Feedback</a:t>
            </a:r>
          </a:p>
          <a:p>
            <a:pPr lvl="1" eaLnBrk="1" hangingPunct="1">
              <a:lnSpc>
                <a:spcPct val="90000"/>
              </a:lnSpc>
              <a:buFont typeface="Arial" panose="020B0604020202020204" pitchFamily="34" charset="0"/>
              <a:buChar char="•"/>
            </a:pPr>
            <a:r>
              <a:rPr lang="en-US" sz="1600" dirty="0">
                <a:solidFill>
                  <a:schemeClr val="tx1"/>
                </a:solidFill>
              </a:rPr>
              <a:t>Questions and Answers</a:t>
            </a:r>
          </a:p>
          <a:p>
            <a:pPr lvl="1" eaLnBrk="1" hangingPunct="1">
              <a:lnSpc>
                <a:spcPct val="90000"/>
              </a:lnSpc>
              <a:buFontTx/>
              <a:buNone/>
            </a:pPr>
            <a:endParaRPr lang="en-US" sz="1500" dirty="0">
              <a:solidFill>
                <a:schemeClr val="tx1"/>
              </a:solidFill>
            </a:endParaRPr>
          </a:p>
          <a:p>
            <a:pPr eaLnBrk="1" hangingPunct="1">
              <a:lnSpc>
                <a:spcPct val="90000"/>
              </a:lnSpc>
              <a:buFontTx/>
              <a:buNone/>
            </a:pPr>
            <a:endParaRPr lang="en-US" sz="1500" b="1" dirty="0">
              <a:solidFill>
                <a:schemeClr val="tx1"/>
              </a:solidFill>
            </a:endParaRPr>
          </a:p>
        </p:txBody>
      </p:sp>
      <p:sp>
        <p:nvSpPr>
          <p:cNvPr id="2" name="Slide Number Placeholder 1"/>
          <p:cNvSpPr>
            <a:spLocks noGrp="1"/>
          </p:cNvSpPr>
          <p:nvPr>
            <p:ph type="sldNum" sz="quarter" idx="12"/>
          </p:nvPr>
        </p:nvSpPr>
        <p:spPr>
          <a:xfrm>
            <a:off x="7836108" y="5578475"/>
            <a:ext cx="792975" cy="669925"/>
          </a:xfrm>
        </p:spPr>
        <p:txBody>
          <a:bodyPr>
            <a:normAutofit/>
          </a:bodyPr>
          <a:lstStyle/>
          <a:p>
            <a:pPr>
              <a:spcAft>
                <a:spcPts val="600"/>
              </a:spcAft>
              <a:defRPr/>
            </a:pPr>
            <a:fld id="{5AFFA79E-8FD1-47F6-8AFE-C6CFFEB79E53}" type="slidenum">
              <a:rPr lang="en-US">
                <a:solidFill>
                  <a:schemeClr val="tx1"/>
                </a:solidFill>
              </a:rPr>
              <a:pPr>
                <a:spcAft>
                  <a:spcPts val="600"/>
                </a:spcAft>
                <a:defRPr/>
              </a:pPr>
              <a:t>2</a:t>
            </a:fld>
            <a:endParaRPr lang="en-US">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464" name="Group 19463">
            <a:extLst>
              <a:ext uri="{FF2B5EF4-FFF2-40B4-BE49-F238E27FC236}">
                <a16:creationId xmlns:a16="http://schemas.microsoft.com/office/drawing/2014/main" id="{62CE031E-EE35-4AA7-9784-8050933277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19465" name="Straight Connector 19464">
              <a:extLst>
                <a:ext uri="{FF2B5EF4-FFF2-40B4-BE49-F238E27FC236}">
                  <a16:creationId xmlns:a16="http://schemas.microsoft.com/office/drawing/2014/main" id="{118D62D3-5800-4F4A-95BE-C1A2BB8B233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466" name="Straight Connector 19465">
              <a:extLst>
                <a:ext uri="{FF2B5EF4-FFF2-40B4-BE49-F238E27FC236}">
                  <a16:creationId xmlns:a16="http://schemas.microsoft.com/office/drawing/2014/main" id="{4C9E4F52-5D94-4242-AC69-EE6A23FAB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467" name="Straight Connector 19466">
              <a:extLst>
                <a:ext uri="{FF2B5EF4-FFF2-40B4-BE49-F238E27FC236}">
                  <a16:creationId xmlns:a16="http://schemas.microsoft.com/office/drawing/2014/main" id="{322CC7C0-D1D6-4FF0-A60C-1AEB9C8736A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468" name="Straight Connector 19467">
              <a:extLst>
                <a:ext uri="{FF2B5EF4-FFF2-40B4-BE49-F238E27FC236}">
                  <a16:creationId xmlns:a16="http://schemas.microsoft.com/office/drawing/2014/main" id="{99B43E48-8275-4871-8745-F5CB75CFDB8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469" name="Straight Connector 19468">
              <a:extLst>
                <a:ext uri="{FF2B5EF4-FFF2-40B4-BE49-F238E27FC236}">
                  <a16:creationId xmlns:a16="http://schemas.microsoft.com/office/drawing/2014/main" id="{E87ED701-F942-4771-8F92-6EFCC2E8E0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9471" name="Rectangle 19470">
            <a:extLst>
              <a:ext uri="{FF2B5EF4-FFF2-40B4-BE49-F238E27FC236}">
                <a16:creationId xmlns:a16="http://schemas.microsoft.com/office/drawing/2014/main" id="{124D9F5B-C72B-41EE-97C2-D3600B6271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16386" name="Rectangle 2"/>
          <p:cNvSpPr>
            <a:spLocks noGrp="1" noChangeArrowheads="1"/>
          </p:cNvSpPr>
          <p:nvPr>
            <p:ph type="title"/>
          </p:nvPr>
        </p:nvSpPr>
        <p:spPr>
          <a:xfrm>
            <a:off x="4563085" y="4487332"/>
            <a:ext cx="3153752" cy="1507067"/>
          </a:xfrm>
        </p:spPr>
        <p:txBody>
          <a:bodyPr vert="horz" lIns="91440" tIns="45720" rIns="91440" bIns="45720" rtlCol="0" anchor="ctr">
            <a:normAutofit/>
          </a:bodyPr>
          <a:lstStyle/>
          <a:p>
            <a:r>
              <a:rPr lang="en-US" sz="2800" u="sng" dirty="0">
                <a:solidFill>
                  <a:srgbClr val="FFFFFF"/>
                </a:solidFill>
              </a:rPr>
              <a:t>Quarterly Reporting</a:t>
            </a:r>
          </a:p>
        </p:txBody>
      </p:sp>
      <p:pic>
        <p:nvPicPr>
          <p:cNvPr id="6" name="Picture 5">
            <a:extLst>
              <a:ext uri="{FF2B5EF4-FFF2-40B4-BE49-F238E27FC236}">
                <a16:creationId xmlns:a16="http://schemas.microsoft.com/office/drawing/2014/main" id="{E459B77D-2EA6-4111-A838-2F1F676D4412}"/>
              </a:ext>
            </a:extLst>
          </p:cNvPr>
          <p:cNvPicPr>
            <a:picLocks noChangeAspect="1"/>
          </p:cNvPicPr>
          <p:nvPr/>
        </p:nvPicPr>
        <p:blipFill>
          <a:blip r:embed="rId3"/>
          <a:stretch>
            <a:fillRect/>
          </a:stretch>
        </p:blipFill>
        <p:spPr>
          <a:xfrm>
            <a:off x="538163" y="899395"/>
            <a:ext cx="3665599" cy="4839074"/>
          </a:xfrm>
          <a:prstGeom prst="rect">
            <a:avLst/>
          </a:prstGeom>
          <a:effectLst>
            <a:innerShdw blurRad="57150" dist="38100" dir="14460000">
              <a:prstClr val="black">
                <a:alpha val="70000"/>
              </a:prstClr>
            </a:innerShdw>
          </a:effectLst>
        </p:spPr>
      </p:pic>
      <p:sp>
        <p:nvSpPr>
          <p:cNvPr id="19459" name="Rectangle 3"/>
          <p:cNvSpPr>
            <a:spLocks noGrp="1" noChangeArrowheads="1"/>
          </p:cNvSpPr>
          <p:nvPr>
            <p:ph sz="half" idx="1"/>
          </p:nvPr>
        </p:nvSpPr>
        <p:spPr>
          <a:xfrm>
            <a:off x="4399955" y="381002"/>
            <a:ext cx="4054679" cy="4419599"/>
          </a:xfrm>
        </p:spPr>
        <p:txBody>
          <a:bodyPr vert="horz" lIns="91440" tIns="45720" rIns="91440" bIns="45720" rtlCol="0" anchor="ctr">
            <a:normAutofit/>
          </a:bodyPr>
          <a:lstStyle/>
          <a:p>
            <a:pPr marL="0" indent="0">
              <a:lnSpc>
                <a:spcPct val="90000"/>
              </a:lnSpc>
              <a:buNone/>
              <a:defRPr/>
            </a:pPr>
            <a:r>
              <a:rPr lang="en-US" sz="1700" dirty="0">
                <a:solidFill>
                  <a:srgbClr val="0F496F"/>
                </a:solidFill>
              </a:rPr>
              <a:t>SLCGP Financial Progress Report and Request for Reimbursement</a:t>
            </a:r>
          </a:p>
          <a:p>
            <a:pPr marL="282575" lvl="2">
              <a:lnSpc>
                <a:spcPct val="90000"/>
              </a:lnSpc>
              <a:defRPr/>
            </a:pPr>
            <a:r>
              <a:rPr lang="en-US" sz="1400" dirty="0">
                <a:solidFill>
                  <a:srgbClr val="0F496F"/>
                </a:solidFill>
              </a:rPr>
              <a:t>Invoice – must include the corresponding PBD #</a:t>
            </a:r>
          </a:p>
          <a:p>
            <a:pPr marL="282575" lvl="2">
              <a:lnSpc>
                <a:spcPct val="90000"/>
              </a:lnSpc>
              <a:defRPr/>
            </a:pPr>
            <a:r>
              <a:rPr lang="en-US" sz="1400" dirty="0">
                <a:solidFill>
                  <a:srgbClr val="0F496F"/>
                </a:solidFill>
              </a:rPr>
              <a:t>Proof Payment Cleared with expenses- transaction ledger, copy of canceled checks, etc.</a:t>
            </a:r>
          </a:p>
          <a:p>
            <a:pPr marL="282575" lvl="2">
              <a:lnSpc>
                <a:spcPct val="90000"/>
              </a:lnSpc>
              <a:defRPr/>
            </a:pPr>
            <a:r>
              <a:rPr lang="en-US" sz="1400" dirty="0">
                <a:solidFill>
                  <a:srgbClr val="0F496F"/>
                </a:solidFill>
              </a:rPr>
              <a:t>Must Submit Procurement Method Report with each procurement</a:t>
            </a:r>
          </a:p>
          <a:p>
            <a:pPr marL="282575" lvl="2">
              <a:lnSpc>
                <a:spcPct val="90000"/>
              </a:lnSpc>
              <a:defRPr/>
            </a:pPr>
            <a:r>
              <a:rPr lang="en-US" sz="1400" dirty="0">
                <a:solidFill>
                  <a:srgbClr val="0F496F"/>
                </a:solidFill>
              </a:rPr>
              <a:t>Must Submit Single Equipment Reporting Form with equipment purchases at the time of reimbursement (eq $5k and over)</a:t>
            </a:r>
          </a:p>
          <a:p>
            <a:pPr marL="282575" lvl="2">
              <a:lnSpc>
                <a:spcPct val="90000"/>
              </a:lnSpc>
              <a:defRPr/>
            </a:pPr>
            <a:r>
              <a:rPr lang="en-US" sz="1400" dirty="0">
                <a:solidFill>
                  <a:srgbClr val="0F496F"/>
                </a:solidFill>
              </a:rPr>
              <a:t> The Project Manager and Financial Officer (or delegate) must sign the form</a:t>
            </a:r>
          </a:p>
          <a:p>
            <a:pPr lvl="2">
              <a:lnSpc>
                <a:spcPct val="90000"/>
              </a:lnSpc>
              <a:defRPr/>
            </a:pPr>
            <a:endParaRPr lang="en-US" sz="1000" dirty="0">
              <a:solidFill>
                <a:srgbClr val="0F496F"/>
              </a:solidFill>
            </a:endParaRPr>
          </a:p>
          <a:p>
            <a:pPr lvl="1">
              <a:lnSpc>
                <a:spcPct val="90000"/>
              </a:lnSpc>
              <a:defRPr/>
            </a:pPr>
            <a:endParaRPr lang="en-US" sz="1000" dirty="0">
              <a:solidFill>
                <a:srgbClr val="0F496F"/>
              </a:solidFill>
            </a:endParaRPr>
          </a:p>
        </p:txBody>
      </p:sp>
      <p:sp>
        <p:nvSpPr>
          <p:cNvPr id="4" name="Slide Number Placeholder 3"/>
          <p:cNvSpPr>
            <a:spLocks noGrp="1"/>
          </p:cNvSpPr>
          <p:nvPr>
            <p:ph type="sldNum" sz="quarter" idx="12"/>
          </p:nvPr>
        </p:nvSpPr>
        <p:spPr>
          <a:xfrm>
            <a:off x="7772400" y="5578475"/>
            <a:ext cx="856683" cy="669925"/>
          </a:xfrm>
        </p:spPr>
        <p:txBody>
          <a:bodyPr vert="horz" lIns="91440" tIns="45720" rIns="91440" bIns="45720" rtlCol="0" anchor="b">
            <a:normAutofit/>
          </a:bodyPr>
          <a:lstStyle/>
          <a:p>
            <a:pPr>
              <a:spcAft>
                <a:spcPts val="600"/>
              </a:spcAft>
              <a:defRPr/>
            </a:pPr>
            <a:fld id="{82A6649B-3EE7-4937-AC0A-379D298EC713}" type="slidenum">
              <a:rPr lang="en-US" sz="3200">
                <a:solidFill>
                  <a:srgbClr val="0A304A"/>
                </a:solidFill>
              </a:rPr>
              <a:pPr>
                <a:spcAft>
                  <a:spcPts val="600"/>
                </a:spcAft>
                <a:defRPr/>
              </a:pPr>
              <a:t>20</a:t>
            </a:fld>
            <a:endParaRPr lang="en-US" sz="3200">
              <a:solidFill>
                <a:srgbClr val="0A304A"/>
              </a:solidFill>
            </a:endParaRPr>
          </a:p>
        </p:txBody>
      </p:sp>
      <p:grpSp>
        <p:nvGrpSpPr>
          <p:cNvPr id="19473" name="Group 19472">
            <a:extLst>
              <a:ext uri="{FF2B5EF4-FFF2-40B4-BE49-F238E27FC236}">
                <a16:creationId xmlns:a16="http://schemas.microsoft.com/office/drawing/2014/main" id="{0180A64C-1862-4B1B-8953-FA96DEE4C44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19474" name="Straight Connector 19473">
              <a:extLst>
                <a:ext uri="{FF2B5EF4-FFF2-40B4-BE49-F238E27FC236}">
                  <a16:creationId xmlns:a16="http://schemas.microsoft.com/office/drawing/2014/main" id="{52859A51-B3CA-4126-956F-D0DCCBA2129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9475" name="Straight Connector 19474">
              <a:extLst>
                <a:ext uri="{FF2B5EF4-FFF2-40B4-BE49-F238E27FC236}">
                  <a16:creationId xmlns:a16="http://schemas.microsoft.com/office/drawing/2014/main" id="{1ECA05ED-FBC3-48F4-8E6D-AB89EC6081C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9476" name="Straight Connector 19475">
              <a:extLst>
                <a:ext uri="{FF2B5EF4-FFF2-40B4-BE49-F238E27FC236}">
                  <a16:creationId xmlns:a16="http://schemas.microsoft.com/office/drawing/2014/main" id="{5EE24CC5-F080-45A3-B2B4-59A7BCA5AB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9477" name="Straight Connector 19476">
              <a:extLst>
                <a:ext uri="{FF2B5EF4-FFF2-40B4-BE49-F238E27FC236}">
                  <a16:creationId xmlns:a16="http://schemas.microsoft.com/office/drawing/2014/main" id="{B3EC6EC2-2351-427C-90C2-F107915733B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9478" name="Straight Connector 19477">
              <a:extLst>
                <a:ext uri="{FF2B5EF4-FFF2-40B4-BE49-F238E27FC236}">
                  <a16:creationId xmlns:a16="http://schemas.microsoft.com/office/drawing/2014/main" id="{D524D87A-9540-4F77-B006-823176623BD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505866211"/>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3159" y="4487332"/>
            <a:ext cx="6400800" cy="1507067"/>
          </a:xfrm>
        </p:spPr>
        <p:txBody>
          <a:bodyPr>
            <a:normAutofit/>
          </a:bodyPr>
          <a:lstStyle/>
          <a:p>
            <a:r>
              <a:rPr lang="en-US" u="sng" dirty="0"/>
              <a:t>Quarterly Grant Reporting</a:t>
            </a:r>
            <a:endParaRPr lang="en-US" dirty="0"/>
          </a:p>
        </p:txBody>
      </p:sp>
      <p:pic>
        <p:nvPicPr>
          <p:cNvPr id="6" name="Graphic 5" descr="Exclamation mark with solid fill">
            <a:extLst>
              <a:ext uri="{FF2B5EF4-FFF2-40B4-BE49-F238E27FC236}">
                <a16:creationId xmlns:a16="http://schemas.microsoft.com/office/drawing/2014/main" id="{BC3A74A6-1B95-E9C3-359E-F0CC04AB5E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3430" y="1322815"/>
            <a:ext cx="2388831" cy="2388831"/>
          </a:xfrm>
          <a:prstGeom prst="rect">
            <a:avLst/>
          </a:prstGeom>
          <a:effectLst>
            <a:innerShdw blurRad="57150" dist="38100" dir="14460000">
              <a:prstClr val="black">
                <a:alpha val="70000"/>
              </a:prstClr>
            </a:innerShdw>
          </a:effectLst>
        </p:spPr>
      </p:pic>
      <p:sp>
        <p:nvSpPr>
          <p:cNvPr id="3" name="Content Placeholder 2"/>
          <p:cNvSpPr>
            <a:spLocks noGrp="1"/>
          </p:cNvSpPr>
          <p:nvPr>
            <p:ph idx="1"/>
          </p:nvPr>
        </p:nvSpPr>
        <p:spPr>
          <a:xfrm>
            <a:off x="3244272" y="733647"/>
            <a:ext cx="4944846" cy="3575884"/>
          </a:xfrm>
        </p:spPr>
        <p:txBody>
          <a:bodyPr>
            <a:normAutofit/>
          </a:bodyPr>
          <a:lstStyle/>
          <a:p>
            <a:pPr marL="0" indent="0">
              <a:lnSpc>
                <a:spcPct val="90000"/>
              </a:lnSpc>
              <a:buNone/>
            </a:pPr>
            <a:r>
              <a:rPr lang="en-US" sz="1600" dirty="0"/>
              <a:t>Most importantly, make sure you send in a complete Quarterly Report package on time</a:t>
            </a:r>
          </a:p>
          <a:p>
            <a:pPr lvl="1">
              <a:lnSpc>
                <a:spcPct val="90000"/>
              </a:lnSpc>
            </a:pPr>
            <a:r>
              <a:rPr lang="en-US" sz="1400" dirty="0"/>
              <a:t>Late reports affect application scores and risk assessments on all future grants</a:t>
            </a:r>
          </a:p>
          <a:p>
            <a:pPr lvl="1">
              <a:lnSpc>
                <a:spcPct val="90000"/>
              </a:lnSpc>
            </a:pPr>
            <a:r>
              <a:rPr lang="en-US" sz="1400" dirty="0"/>
              <a:t>Incomplete packages delay reimbursements</a:t>
            </a:r>
          </a:p>
          <a:p>
            <a:pPr lvl="1">
              <a:lnSpc>
                <a:spcPct val="90000"/>
              </a:lnSpc>
            </a:pPr>
            <a:r>
              <a:rPr lang="en-US" sz="1400" dirty="0"/>
              <a:t>There is a Quarterly Report Package Checklist for your use</a:t>
            </a:r>
          </a:p>
          <a:p>
            <a:pPr lvl="2">
              <a:lnSpc>
                <a:spcPct val="90000"/>
              </a:lnSpc>
            </a:pPr>
            <a:r>
              <a:rPr lang="en-US" sz="1400" dirty="0"/>
              <a:t>Provides a checklist of how to complete reports and all documentation that needs to be attached</a:t>
            </a:r>
          </a:p>
          <a:p>
            <a:pPr lvl="1">
              <a:lnSpc>
                <a:spcPct val="90000"/>
              </a:lnSpc>
            </a:pPr>
            <a:r>
              <a:rPr lang="en-US" sz="1400" dirty="0"/>
              <a:t>If we request additional items to process the report and they are not received within 2 weeks of the request the costs will be disallowed.</a:t>
            </a:r>
          </a:p>
        </p:txBody>
      </p:sp>
      <p:sp>
        <p:nvSpPr>
          <p:cNvPr id="4" name="Slide Number Placeholder 3"/>
          <p:cNvSpPr>
            <a:spLocks noGrp="1"/>
          </p:cNvSpPr>
          <p:nvPr>
            <p:ph type="sldNum" sz="quarter" idx="12"/>
          </p:nvPr>
        </p:nvSpPr>
        <p:spPr>
          <a:xfrm>
            <a:off x="7772400" y="5578475"/>
            <a:ext cx="856683" cy="669925"/>
          </a:xfrm>
        </p:spPr>
        <p:txBody>
          <a:bodyPr>
            <a:normAutofit/>
          </a:bodyPr>
          <a:lstStyle/>
          <a:p>
            <a:pPr>
              <a:spcAft>
                <a:spcPts val="600"/>
              </a:spcAft>
              <a:defRPr/>
            </a:pPr>
            <a:fld id="{5AFFA79E-8FD1-47F6-8AFE-C6CFFEB79E53}" type="slidenum">
              <a:rPr lang="en-US"/>
              <a:pPr>
                <a:spcAft>
                  <a:spcPts val="600"/>
                </a:spcAft>
                <a:defRPr/>
              </a:pPr>
              <a:t>21</a:t>
            </a:fld>
            <a:endParaRPr lang="en-US"/>
          </a:p>
        </p:txBody>
      </p:sp>
    </p:spTree>
    <p:extLst>
      <p:ext uri="{BB962C8B-B14F-4D97-AF65-F5344CB8AC3E}">
        <p14:creationId xmlns:p14="http://schemas.microsoft.com/office/powerpoint/2010/main" val="1147838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0965"/>
            <a:ext cx="6554867" cy="1066800"/>
          </a:xfrm>
        </p:spPr>
        <p:txBody>
          <a:bodyPr/>
          <a:lstStyle/>
          <a:p>
            <a:r>
              <a:rPr lang="en-US" sz="3600" u="sng" dirty="0">
                <a:solidFill>
                  <a:schemeClr val="bg2">
                    <a:lumMod val="75000"/>
                  </a:schemeClr>
                </a:solidFill>
              </a:rPr>
              <a:t>Reporting</a:t>
            </a:r>
            <a:endParaRPr lang="en-US" dirty="0">
              <a:solidFill>
                <a:schemeClr val="bg2">
                  <a:lumMod val="75000"/>
                </a:schemeClr>
              </a:solidFill>
            </a:endParaRPr>
          </a:p>
        </p:txBody>
      </p:sp>
      <p:sp>
        <p:nvSpPr>
          <p:cNvPr id="3" name="Content Placeholder 2"/>
          <p:cNvSpPr>
            <a:spLocks noGrp="1"/>
          </p:cNvSpPr>
          <p:nvPr>
            <p:ph idx="1"/>
          </p:nvPr>
        </p:nvSpPr>
        <p:spPr>
          <a:xfrm>
            <a:off x="381000" y="1138240"/>
            <a:ext cx="8001000" cy="5338760"/>
          </a:xfrm>
        </p:spPr>
        <p:txBody>
          <a:bodyPr>
            <a:normAutofit fontScale="62500" lnSpcReduction="20000"/>
          </a:bodyPr>
          <a:lstStyle/>
          <a:p>
            <a:pPr marL="285750" indent="-285750">
              <a:buNone/>
              <a:defRPr/>
            </a:pPr>
            <a:r>
              <a:rPr lang="en-US" sz="3300" dirty="0">
                <a:solidFill>
                  <a:schemeClr val="tx1"/>
                </a:solidFill>
              </a:rPr>
              <a:t>Final Reports </a:t>
            </a:r>
          </a:p>
          <a:p>
            <a:pPr>
              <a:defRPr/>
            </a:pPr>
            <a:r>
              <a:rPr lang="en-US" sz="2900" dirty="0">
                <a:solidFill>
                  <a:schemeClr val="tx1"/>
                </a:solidFill>
              </a:rPr>
              <a:t>Due 45 days after the performance period ends</a:t>
            </a:r>
          </a:p>
          <a:p>
            <a:pPr lvl="1">
              <a:defRPr/>
            </a:pPr>
            <a:r>
              <a:rPr lang="en-US" sz="2200" dirty="0">
                <a:solidFill>
                  <a:schemeClr val="tx1"/>
                </a:solidFill>
              </a:rPr>
              <a:t>SLCGP February 15, 2026</a:t>
            </a:r>
          </a:p>
          <a:p>
            <a:pPr marL="342900" lvl="1" indent="0">
              <a:buNone/>
              <a:defRPr/>
            </a:pPr>
            <a:endParaRPr lang="en-US" sz="2200" dirty="0">
              <a:solidFill>
                <a:schemeClr val="tx1"/>
              </a:solidFill>
            </a:endParaRPr>
          </a:p>
          <a:p>
            <a:pPr>
              <a:defRPr/>
            </a:pPr>
            <a:r>
              <a:rPr lang="en-US" sz="2900" dirty="0">
                <a:solidFill>
                  <a:schemeClr val="tx1"/>
                </a:solidFill>
              </a:rPr>
              <a:t>Does not replace the last quarterly report for SLCGP grants</a:t>
            </a:r>
          </a:p>
          <a:p>
            <a:pPr lvl="1">
              <a:spcBef>
                <a:spcPts val="750"/>
              </a:spcBef>
              <a:defRPr/>
            </a:pPr>
            <a:r>
              <a:rPr lang="en-US" sz="2200" dirty="0">
                <a:solidFill>
                  <a:schemeClr val="tx1"/>
                </a:solidFill>
              </a:rPr>
              <a:t>Dates should cover the entire performance</a:t>
            </a:r>
          </a:p>
          <a:p>
            <a:pPr lvl="1">
              <a:spcBef>
                <a:spcPts val="750"/>
              </a:spcBef>
              <a:defRPr/>
            </a:pPr>
            <a:r>
              <a:rPr lang="en-US" sz="2200" dirty="0">
                <a:solidFill>
                  <a:schemeClr val="tx1"/>
                </a:solidFill>
              </a:rPr>
              <a:t>Report should discuss how the grant projects have helped the community</a:t>
            </a:r>
          </a:p>
          <a:p>
            <a:pPr marL="342900" lvl="1" indent="0">
              <a:spcBef>
                <a:spcPts val="750"/>
              </a:spcBef>
              <a:buNone/>
              <a:defRPr/>
            </a:pPr>
            <a:endParaRPr lang="en-US" sz="2200" dirty="0">
              <a:solidFill>
                <a:schemeClr val="tx1"/>
              </a:solidFill>
            </a:endParaRPr>
          </a:p>
          <a:p>
            <a:pPr>
              <a:defRPr/>
            </a:pPr>
            <a:r>
              <a:rPr lang="en-US" sz="2900" dirty="0">
                <a:solidFill>
                  <a:schemeClr val="tx1"/>
                </a:solidFill>
              </a:rPr>
              <a:t>Are tailored for each Subrecipient for the SLCGP grant.</a:t>
            </a:r>
          </a:p>
          <a:p>
            <a:pPr marL="0" indent="0">
              <a:buNone/>
              <a:defRPr/>
            </a:pPr>
            <a:endParaRPr lang="en-US" sz="2900" dirty="0">
              <a:solidFill>
                <a:schemeClr val="tx1"/>
              </a:solidFill>
            </a:endParaRPr>
          </a:p>
          <a:p>
            <a:pPr marL="171450" lvl="1">
              <a:spcBef>
                <a:spcPts val="750"/>
              </a:spcBef>
              <a:defRPr/>
            </a:pPr>
            <a:r>
              <a:rPr lang="en-US" sz="2900" dirty="0">
                <a:solidFill>
                  <a:schemeClr val="tx1"/>
                </a:solidFill>
              </a:rPr>
              <a:t>All encumbered expenditures must be paid within 45 days after the end of performance period</a:t>
            </a:r>
          </a:p>
          <a:p>
            <a:pPr marL="0" lvl="1" indent="0">
              <a:spcBef>
                <a:spcPts val="750"/>
              </a:spcBef>
              <a:buNone/>
              <a:defRPr/>
            </a:pPr>
            <a:endParaRPr lang="en-US" sz="2900" dirty="0">
              <a:solidFill>
                <a:schemeClr val="tx1"/>
              </a:solidFill>
            </a:endParaRPr>
          </a:p>
          <a:p>
            <a:pPr>
              <a:defRPr/>
            </a:pPr>
            <a:r>
              <a:rPr lang="en-US" sz="2900" dirty="0">
                <a:solidFill>
                  <a:schemeClr val="tx1"/>
                </a:solidFill>
              </a:rPr>
              <a:t>Financial Report does not need to be completed if all funds have been expended and reimbursed through quarterly reports.</a:t>
            </a:r>
          </a:p>
          <a:p>
            <a:pPr marL="285750" lvl="1" indent="-285750">
              <a:spcBef>
                <a:spcPts val="750"/>
              </a:spcBef>
              <a:buNone/>
              <a:defRPr/>
            </a:pPr>
            <a:endParaRPr lang="en-US" sz="2400" dirty="0"/>
          </a:p>
        </p:txBody>
      </p:sp>
      <p:sp>
        <p:nvSpPr>
          <p:cNvPr id="4" name="Slide Number Placeholder 3"/>
          <p:cNvSpPr>
            <a:spLocks noGrp="1"/>
          </p:cNvSpPr>
          <p:nvPr>
            <p:ph type="sldNum" sz="quarter" idx="12"/>
          </p:nvPr>
        </p:nvSpPr>
        <p:spPr/>
        <p:txBody>
          <a:bodyPr/>
          <a:lstStyle/>
          <a:p>
            <a:pPr>
              <a:defRPr/>
            </a:pPr>
            <a:fld id="{5AFFA79E-8FD1-47F6-8AFE-C6CFFEB79E53}" type="slidenum">
              <a:rPr lang="en-US" smtClean="0"/>
              <a:pPr>
                <a:defRPr/>
              </a:pPr>
              <a:t>22</a:t>
            </a:fld>
            <a:endParaRPr lang="en-US"/>
          </a:p>
        </p:txBody>
      </p:sp>
    </p:spTree>
    <p:extLst>
      <p:ext uri="{BB962C8B-B14F-4D97-AF65-F5344CB8AC3E}">
        <p14:creationId xmlns:p14="http://schemas.microsoft.com/office/powerpoint/2010/main" val="40238845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9478" name="Rectangle 19477">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Rectangle 2"/>
          <p:cNvSpPr>
            <a:spLocks noGrp="1" noChangeArrowheads="1"/>
          </p:cNvSpPr>
          <p:nvPr>
            <p:ph type="title"/>
          </p:nvPr>
        </p:nvSpPr>
        <p:spPr>
          <a:xfrm>
            <a:off x="480217" y="685800"/>
            <a:ext cx="3613992" cy="4603749"/>
          </a:xfrm>
        </p:spPr>
        <p:txBody>
          <a:bodyPr>
            <a:normAutofit/>
          </a:bodyPr>
          <a:lstStyle/>
          <a:p>
            <a:pPr algn="r"/>
            <a:r>
              <a:rPr lang="en-US" sz="4500" u="sng"/>
              <a:t>Financial Backup</a:t>
            </a:r>
          </a:p>
        </p:txBody>
      </p:sp>
      <p:sp>
        <p:nvSpPr>
          <p:cNvPr id="19480" name="Rectangle 19479">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9459" name="Rectangle 3"/>
          <p:cNvSpPr>
            <a:spLocks noGrp="1" noChangeArrowheads="1"/>
          </p:cNvSpPr>
          <p:nvPr>
            <p:ph idx="1"/>
          </p:nvPr>
        </p:nvSpPr>
        <p:spPr>
          <a:xfrm>
            <a:off x="4969238" y="685800"/>
            <a:ext cx="3946162" cy="5181600"/>
          </a:xfrm>
        </p:spPr>
        <p:txBody>
          <a:bodyPr>
            <a:normAutofit/>
          </a:bodyPr>
          <a:lstStyle/>
          <a:p>
            <a:pPr eaLnBrk="1" hangingPunct="1">
              <a:lnSpc>
                <a:spcPct val="90000"/>
              </a:lnSpc>
              <a:buFontTx/>
              <a:buNone/>
              <a:defRPr/>
            </a:pPr>
            <a:r>
              <a:rPr lang="en-US" sz="1800" dirty="0">
                <a:solidFill>
                  <a:schemeClr val="tx1"/>
                </a:solidFill>
              </a:rPr>
              <a:t>SLCGP - What to submit for most purchases</a:t>
            </a:r>
          </a:p>
          <a:p>
            <a:pPr eaLnBrk="1" hangingPunct="1">
              <a:lnSpc>
                <a:spcPct val="90000"/>
              </a:lnSpc>
              <a:buFontTx/>
              <a:buNone/>
              <a:defRPr/>
            </a:pPr>
            <a:endParaRPr lang="en-US" sz="1200" dirty="0">
              <a:solidFill>
                <a:schemeClr val="tx1"/>
              </a:solidFill>
            </a:endParaRPr>
          </a:p>
          <a:p>
            <a:pPr>
              <a:lnSpc>
                <a:spcPct val="90000"/>
              </a:lnSpc>
              <a:defRPr/>
            </a:pPr>
            <a:r>
              <a:rPr lang="en-US" sz="1200" dirty="0">
                <a:solidFill>
                  <a:schemeClr val="tx1"/>
                </a:solidFill>
              </a:rPr>
              <a:t>Invoice</a:t>
            </a:r>
          </a:p>
          <a:p>
            <a:pPr lvl="1">
              <a:lnSpc>
                <a:spcPct val="90000"/>
              </a:lnSpc>
              <a:defRPr/>
            </a:pPr>
            <a:r>
              <a:rPr lang="en-US" sz="1200" dirty="0">
                <a:solidFill>
                  <a:schemeClr val="tx1"/>
                </a:solidFill>
              </a:rPr>
              <a:t>Invoice/Confirmation Number</a:t>
            </a:r>
          </a:p>
          <a:p>
            <a:pPr lvl="1">
              <a:lnSpc>
                <a:spcPct val="90000"/>
              </a:lnSpc>
              <a:defRPr/>
            </a:pPr>
            <a:r>
              <a:rPr lang="en-US" sz="1200" dirty="0">
                <a:solidFill>
                  <a:schemeClr val="tx1"/>
                </a:solidFill>
              </a:rPr>
              <a:t>Items Purchased</a:t>
            </a:r>
          </a:p>
          <a:p>
            <a:pPr lvl="1">
              <a:lnSpc>
                <a:spcPct val="90000"/>
              </a:lnSpc>
              <a:defRPr/>
            </a:pPr>
            <a:r>
              <a:rPr lang="en-US" sz="1200" dirty="0">
                <a:solidFill>
                  <a:schemeClr val="tx1"/>
                </a:solidFill>
              </a:rPr>
              <a:t>Date of Order/Purchase</a:t>
            </a:r>
          </a:p>
          <a:p>
            <a:pPr lvl="1">
              <a:lnSpc>
                <a:spcPct val="90000"/>
              </a:lnSpc>
              <a:defRPr/>
            </a:pPr>
            <a:r>
              <a:rPr lang="en-US" sz="1200" dirty="0">
                <a:solidFill>
                  <a:schemeClr val="tx1"/>
                </a:solidFill>
              </a:rPr>
              <a:t>How Purchase was Paid</a:t>
            </a:r>
          </a:p>
          <a:p>
            <a:pPr lvl="1">
              <a:lnSpc>
                <a:spcPct val="90000"/>
              </a:lnSpc>
              <a:defRPr/>
            </a:pPr>
            <a:r>
              <a:rPr lang="en-US" sz="1200" dirty="0">
                <a:solidFill>
                  <a:schemeClr val="tx1"/>
                </a:solidFill>
              </a:rPr>
              <a:t>PBD# should be written on the invoice</a:t>
            </a:r>
          </a:p>
          <a:p>
            <a:pPr marL="342900" lvl="1" indent="0">
              <a:lnSpc>
                <a:spcPct val="90000"/>
              </a:lnSpc>
              <a:buNone/>
              <a:defRPr/>
            </a:pPr>
            <a:endParaRPr lang="en-US" sz="1200" dirty="0">
              <a:solidFill>
                <a:schemeClr val="tx1"/>
              </a:solidFill>
            </a:endParaRPr>
          </a:p>
          <a:p>
            <a:pPr>
              <a:lnSpc>
                <a:spcPct val="90000"/>
              </a:lnSpc>
              <a:defRPr/>
            </a:pPr>
            <a:r>
              <a:rPr lang="en-US" sz="1200" dirty="0">
                <a:solidFill>
                  <a:schemeClr val="tx1"/>
                </a:solidFill>
              </a:rPr>
              <a:t>Equipment training</a:t>
            </a:r>
          </a:p>
          <a:p>
            <a:pPr lvl="1">
              <a:lnSpc>
                <a:spcPct val="90000"/>
              </a:lnSpc>
              <a:defRPr/>
            </a:pPr>
            <a:r>
              <a:rPr lang="en-US" sz="1200" dirty="0">
                <a:solidFill>
                  <a:schemeClr val="tx1"/>
                </a:solidFill>
              </a:rPr>
              <a:t>Must be included with the procurement of equipment</a:t>
            </a:r>
          </a:p>
          <a:p>
            <a:pPr marL="342900" lvl="1" indent="0">
              <a:lnSpc>
                <a:spcPct val="90000"/>
              </a:lnSpc>
              <a:buNone/>
              <a:defRPr/>
            </a:pPr>
            <a:endParaRPr lang="en-US" sz="1200" dirty="0">
              <a:solidFill>
                <a:schemeClr val="tx1"/>
              </a:solidFill>
            </a:endParaRPr>
          </a:p>
          <a:p>
            <a:pPr>
              <a:lnSpc>
                <a:spcPct val="90000"/>
              </a:lnSpc>
              <a:defRPr/>
            </a:pPr>
            <a:r>
              <a:rPr lang="en-US" sz="1200" dirty="0">
                <a:solidFill>
                  <a:schemeClr val="tx1"/>
                </a:solidFill>
              </a:rPr>
              <a:t>Maintenance contracts and software licenses</a:t>
            </a:r>
          </a:p>
          <a:p>
            <a:pPr lvl="1">
              <a:lnSpc>
                <a:spcPct val="90000"/>
              </a:lnSpc>
              <a:defRPr/>
            </a:pPr>
            <a:r>
              <a:rPr lang="en-US" sz="1200" dirty="0">
                <a:solidFill>
                  <a:schemeClr val="tx1"/>
                </a:solidFill>
              </a:rPr>
              <a:t>Encouraged to procure with equipment</a:t>
            </a:r>
          </a:p>
          <a:p>
            <a:pPr lvl="1">
              <a:lnSpc>
                <a:spcPct val="90000"/>
              </a:lnSpc>
              <a:defRPr/>
            </a:pPr>
            <a:r>
              <a:rPr lang="en-US" sz="1200" dirty="0">
                <a:solidFill>
                  <a:schemeClr val="tx1"/>
                </a:solidFill>
              </a:rPr>
              <a:t>Must be in budget</a:t>
            </a:r>
          </a:p>
          <a:p>
            <a:pPr lvl="1">
              <a:lnSpc>
                <a:spcPct val="90000"/>
              </a:lnSpc>
              <a:defRPr/>
            </a:pPr>
            <a:endParaRPr lang="en-US" sz="1000" dirty="0">
              <a:solidFill>
                <a:schemeClr val="tx1"/>
              </a:solidFill>
            </a:endParaRPr>
          </a:p>
        </p:txBody>
      </p:sp>
      <p:sp>
        <p:nvSpPr>
          <p:cNvPr id="2" name="Slide Number Placeholder 1"/>
          <p:cNvSpPr>
            <a:spLocks noGrp="1"/>
          </p:cNvSpPr>
          <p:nvPr>
            <p:ph type="sldNum" sz="quarter" idx="12"/>
          </p:nvPr>
        </p:nvSpPr>
        <p:spPr>
          <a:xfrm>
            <a:off x="7836108" y="5578475"/>
            <a:ext cx="792975" cy="669925"/>
          </a:xfrm>
        </p:spPr>
        <p:txBody>
          <a:bodyPr>
            <a:normAutofit/>
          </a:bodyPr>
          <a:lstStyle/>
          <a:p>
            <a:pPr>
              <a:spcAft>
                <a:spcPts val="600"/>
              </a:spcAft>
              <a:defRPr/>
            </a:pPr>
            <a:fld id="{5AFFA79E-8FD1-47F6-8AFE-C6CFFEB79E53}" type="slidenum">
              <a:rPr lang="en-US">
                <a:solidFill>
                  <a:schemeClr val="tx1"/>
                </a:solidFill>
              </a:rPr>
              <a:pPr>
                <a:spcAft>
                  <a:spcPts val="600"/>
                </a:spcAft>
                <a:defRPr/>
              </a:pPr>
              <a:t>23</a:t>
            </a:fld>
            <a:endParaRPr lang="en-US">
              <a:solidFill>
                <a:schemeClr val="tx1"/>
              </a:solidFill>
            </a:endParaRPr>
          </a:p>
        </p:txBody>
      </p:sp>
    </p:spTree>
    <p:extLst>
      <p:ext uri="{BB962C8B-B14F-4D97-AF65-F5344CB8AC3E}">
        <p14:creationId xmlns:p14="http://schemas.microsoft.com/office/powerpoint/2010/main" val="3336104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9471" name="Rectangle 19470">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Rectangle 2"/>
          <p:cNvSpPr>
            <a:spLocks noGrp="1" noChangeArrowheads="1"/>
          </p:cNvSpPr>
          <p:nvPr>
            <p:ph type="title"/>
          </p:nvPr>
        </p:nvSpPr>
        <p:spPr>
          <a:xfrm>
            <a:off x="513159" y="685799"/>
            <a:ext cx="2810333" cy="4892040"/>
          </a:xfrm>
        </p:spPr>
        <p:txBody>
          <a:bodyPr>
            <a:normAutofit/>
          </a:bodyPr>
          <a:lstStyle/>
          <a:p>
            <a:pPr algn="r"/>
            <a:r>
              <a:rPr lang="en-US" u="sng"/>
              <a:t>Financial Backup</a:t>
            </a:r>
          </a:p>
        </p:txBody>
      </p:sp>
      <p:cxnSp>
        <p:nvCxnSpPr>
          <p:cNvPr id="19473" name="Straight Connector 19472">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88087"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19459" name="Rectangle 3"/>
          <p:cNvSpPr>
            <a:spLocks noGrp="1" noChangeArrowheads="1"/>
          </p:cNvSpPr>
          <p:nvPr>
            <p:ph idx="1"/>
          </p:nvPr>
        </p:nvSpPr>
        <p:spPr>
          <a:xfrm>
            <a:off x="3734971" y="685799"/>
            <a:ext cx="4716195" cy="4892040"/>
          </a:xfrm>
        </p:spPr>
        <p:txBody>
          <a:bodyPr>
            <a:normAutofit/>
          </a:bodyPr>
          <a:lstStyle/>
          <a:p>
            <a:pPr>
              <a:lnSpc>
                <a:spcPct val="90000"/>
              </a:lnSpc>
              <a:buNone/>
              <a:defRPr/>
            </a:pPr>
            <a:r>
              <a:rPr lang="en-US" sz="1200" dirty="0">
                <a:solidFill>
                  <a:schemeClr val="tx1"/>
                </a:solidFill>
              </a:rPr>
              <a:t>SLCGP - What to submit for most purchases (cont.)</a:t>
            </a:r>
          </a:p>
          <a:p>
            <a:pPr>
              <a:lnSpc>
                <a:spcPct val="90000"/>
              </a:lnSpc>
              <a:buNone/>
              <a:defRPr/>
            </a:pPr>
            <a:endParaRPr lang="en-US" sz="1200" dirty="0">
              <a:solidFill>
                <a:schemeClr val="tx1"/>
              </a:solidFill>
            </a:endParaRPr>
          </a:p>
          <a:p>
            <a:pPr>
              <a:lnSpc>
                <a:spcPct val="90000"/>
              </a:lnSpc>
              <a:buNone/>
              <a:defRPr/>
            </a:pPr>
            <a:r>
              <a:rPr lang="en-US" sz="1200" dirty="0">
                <a:solidFill>
                  <a:schemeClr val="tx1"/>
                </a:solidFill>
              </a:rPr>
              <a:t>What to Submit for Reimbursement of Travel</a:t>
            </a:r>
          </a:p>
          <a:p>
            <a:pPr>
              <a:lnSpc>
                <a:spcPct val="90000"/>
              </a:lnSpc>
              <a:defRPr/>
            </a:pPr>
            <a:r>
              <a:rPr lang="en-US" sz="1200" dirty="0">
                <a:solidFill>
                  <a:schemeClr val="tx1"/>
                </a:solidFill>
              </a:rPr>
              <a:t> A copy of the flight or travel itinerary is required</a:t>
            </a:r>
          </a:p>
          <a:p>
            <a:pPr lvl="1">
              <a:lnSpc>
                <a:spcPct val="90000"/>
              </a:lnSpc>
              <a:defRPr/>
            </a:pPr>
            <a:r>
              <a:rPr lang="en-US" sz="1200" dirty="0">
                <a:solidFill>
                  <a:schemeClr val="tx1"/>
                </a:solidFill>
              </a:rPr>
              <a:t>(Boarding passes not required, unless proof for a day trip)</a:t>
            </a:r>
          </a:p>
          <a:p>
            <a:pPr marL="342900" lvl="1" indent="0">
              <a:lnSpc>
                <a:spcPct val="90000"/>
              </a:lnSpc>
              <a:buNone/>
              <a:defRPr/>
            </a:pPr>
            <a:endParaRPr lang="en-US" sz="1200" dirty="0">
              <a:solidFill>
                <a:schemeClr val="tx1"/>
              </a:solidFill>
            </a:endParaRPr>
          </a:p>
          <a:p>
            <a:pPr>
              <a:lnSpc>
                <a:spcPct val="90000"/>
              </a:lnSpc>
              <a:defRPr/>
            </a:pPr>
            <a:r>
              <a:rPr lang="en-US" sz="1200" dirty="0">
                <a:solidFill>
                  <a:schemeClr val="tx1"/>
                </a:solidFill>
              </a:rPr>
              <a:t>Hotel invoice/receipt- Please do not submit only reservation confirmation if there is no amount due on the confirmation. The amount due must match the proof of payment cleared documentation.</a:t>
            </a:r>
          </a:p>
          <a:p>
            <a:pPr lvl="1">
              <a:lnSpc>
                <a:spcPct val="90000"/>
              </a:lnSpc>
              <a:defRPr/>
            </a:pPr>
            <a:r>
              <a:rPr lang="en-US" sz="1200" dirty="0">
                <a:solidFill>
                  <a:schemeClr val="tx1"/>
                </a:solidFill>
              </a:rPr>
              <a:t>Lodging rate before fees and taxes cannot exceed the max federal rate. (Example: Anchorage is $99.00 winter, $339.00 summer)</a:t>
            </a:r>
          </a:p>
          <a:p>
            <a:pPr marL="342900" lvl="1" indent="0">
              <a:lnSpc>
                <a:spcPct val="90000"/>
              </a:lnSpc>
              <a:buNone/>
              <a:defRPr/>
            </a:pPr>
            <a:endParaRPr lang="en-US" sz="1200" dirty="0">
              <a:solidFill>
                <a:schemeClr val="tx1"/>
              </a:solidFill>
            </a:endParaRPr>
          </a:p>
          <a:p>
            <a:pPr>
              <a:lnSpc>
                <a:spcPct val="90000"/>
              </a:lnSpc>
              <a:defRPr/>
            </a:pPr>
            <a:r>
              <a:rPr lang="en-US" sz="1200" dirty="0">
                <a:solidFill>
                  <a:schemeClr val="tx1"/>
                </a:solidFill>
              </a:rPr>
              <a:t>Per Diem - Use local policy, but cannot exceed federal rate and 75% of rate on first and last travel days – Documentation of payment to traveler required</a:t>
            </a:r>
          </a:p>
          <a:p>
            <a:pPr>
              <a:lnSpc>
                <a:spcPct val="90000"/>
              </a:lnSpc>
              <a:defRPr/>
            </a:pPr>
            <a:endParaRPr lang="en-US" sz="1200" dirty="0">
              <a:solidFill>
                <a:schemeClr val="tx1"/>
              </a:solidFill>
            </a:endParaRPr>
          </a:p>
          <a:p>
            <a:pPr>
              <a:lnSpc>
                <a:spcPct val="90000"/>
              </a:lnSpc>
              <a:defRPr/>
            </a:pPr>
            <a:r>
              <a:rPr lang="en-US" sz="1200" dirty="0">
                <a:solidFill>
                  <a:schemeClr val="tx1"/>
                </a:solidFill>
              </a:rPr>
              <a:t>Rental cars at jurisdiction discretion</a:t>
            </a:r>
          </a:p>
          <a:p>
            <a:pPr lvl="1">
              <a:lnSpc>
                <a:spcPct val="90000"/>
              </a:lnSpc>
              <a:defRPr/>
            </a:pPr>
            <a:endParaRPr lang="en-US" sz="1000" dirty="0">
              <a:solidFill>
                <a:schemeClr val="tx1"/>
              </a:solidFill>
            </a:endParaRPr>
          </a:p>
        </p:txBody>
      </p:sp>
      <p:sp>
        <p:nvSpPr>
          <p:cNvPr id="2" name="Slide Number Placeholder 1"/>
          <p:cNvSpPr>
            <a:spLocks noGrp="1"/>
          </p:cNvSpPr>
          <p:nvPr>
            <p:ph type="sldNum" sz="quarter" idx="12"/>
          </p:nvPr>
        </p:nvSpPr>
        <p:spPr>
          <a:xfrm>
            <a:off x="7772400" y="5578475"/>
            <a:ext cx="856683" cy="669925"/>
          </a:xfrm>
        </p:spPr>
        <p:txBody>
          <a:bodyPr>
            <a:normAutofit/>
          </a:bodyPr>
          <a:lstStyle/>
          <a:p>
            <a:pPr>
              <a:spcAft>
                <a:spcPts val="600"/>
              </a:spcAft>
              <a:defRPr/>
            </a:pPr>
            <a:fld id="{5AFFA79E-8FD1-47F6-8AFE-C6CFFEB79E53}" type="slidenum">
              <a:rPr lang="en-US">
                <a:solidFill>
                  <a:schemeClr val="tx1"/>
                </a:solidFill>
              </a:rPr>
              <a:pPr>
                <a:spcAft>
                  <a:spcPts val="600"/>
                </a:spcAft>
                <a:defRPr/>
              </a:pPr>
              <a:t>24</a:t>
            </a:fld>
            <a:endParaRPr lang="en-US">
              <a:solidFill>
                <a:schemeClr val="tx1"/>
              </a:solidFill>
            </a:endParaRPr>
          </a:p>
        </p:txBody>
      </p:sp>
    </p:spTree>
    <p:extLst>
      <p:ext uri="{BB962C8B-B14F-4D97-AF65-F5344CB8AC3E}">
        <p14:creationId xmlns:p14="http://schemas.microsoft.com/office/powerpoint/2010/main" val="35804833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9471" name="Rectangle 19470">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Rectangle 2"/>
          <p:cNvSpPr>
            <a:spLocks noGrp="1" noChangeArrowheads="1"/>
          </p:cNvSpPr>
          <p:nvPr>
            <p:ph type="title"/>
          </p:nvPr>
        </p:nvSpPr>
        <p:spPr>
          <a:xfrm>
            <a:off x="513159" y="685799"/>
            <a:ext cx="2810333" cy="4892040"/>
          </a:xfrm>
        </p:spPr>
        <p:txBody>
          <a:bodyPr>
            <a:normAutofit/>
          </a:bodyPr>
          <a:lstStyle/>
          <a:p>
            <a:pPr algn="r"/>
            <a:r>
              <a:rPr lang="en-US" u="sng"/>
              <a:t>Financial Backup</a:t>
            </a:r>
          </a:p>
        </p:txBody>
      </p:sp>
      <p:cxnSp>
        <p:nvCxnSpPr>
          <p:cNvPr id="19473" name="Straight Connector 19472">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88087"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19459" name="Rectangle 3"/>
          <p:cNvSpPr>
            <a:spLocks noGrp="1" noChangeArrowheads="1"/>
          </p:cNvSpPr>
          <p:nvPr>
            <p:ph idx="1"/>
          </p:nvPr>
        </p:nvSpPr>
        <p:spPr>
          <a:xfrm>
            <a:off x="3734971" y="685799"/>
            <a:ext cx="4716195" cy="4892040"/>
          </a:xfrm>
        </p:spPr>
        <p:txBody>
          <a:bodyPr>
            <a:normAutofit/>
          </a:bodyPr>
          <a:lstStyle/>
          <a:p>
            <a:pPr>
              <a:lnSpc>
                <a:spcPct val="90000"/>
              </a:lnSpc>
              <a:buNone/>
              <a:defRPr/>
            </a:pPr>
            <a:r>
              <a:rPr lang="en-US" sz="1400" dirty="0">
                <a:solidFill>
                  <a:schemeClr val="tx1"/>
                </a:solidFill>
              </a:rPr>
              <a:t>SLCGP - What to submit for most purchases (cont.)</a:t>
            </a:r>
          </a:p>
          <a:p>
            <a:pPr eaLnBrk="1" hangingPunct="1">
              <a:lnSpc>
                <a:spcPct val="90000"/>
              </a:lnSpc>
              <a:buFontTx/>
              <a:buNone/>
              <a:defRPr/>
            </a:pPr>
            <a:endParaRPr lang="en-US" sz="1400" dirty="0">
              <a:solidFill>
                <a:schemeClr val="tx1"/>
              </a:solidFill>
            </a:endParaRPr>
          </a:p>
          <a:p>
            <a:pPr eaLnBrk="1" hangingPunct="1">
              <a:lnSpc>
                <a:spcPct val="90000"/>
              </a:lnSpc>
              <a:buFontTx/>
              <a:buNone/>
              <a:defRPr/>
            </a:pPr>
            <a:r>
              <a:rPr lang="en-US" sz="1400" dirty="0">
                <a:solidFill>
                  <a:schemeClr val="tx1"/>
                </a:solidFill>
              </a:rPr>
              <a:t>What to Submit for Reimbursement Overtime and Backfill</a:t>
            </a:r>
          </a:p>
          <a:p>
            <a:pPr>
              <a:lnSpc>
                <a:spcPct val="90000"/>
              </a:lnSpc>
            </a:pPr>
            <a:r>
              <a:rPr lang="en-US" sz="1400" dirty="0">
                <a:solidFill>
                  <a:schemeClr val="tx1"/>
                </a:solidFill>
              </a:rPr>
              <a:t>Summary spreadsheet of timesheets listing employee name, name of employee for whom backfilled if applicable, date worked, hours worked, rate of pay distinguished by straight time and/or overtime, total wages, fringe benefit cost.</a:t>
            </a:r>
          </a:p>
          <a:p>
            <a:pPr lvl="1">
              <a:lnSpc>
                <a:spcPct val="90000"/>
              </a:lnSpc>
            </a:pPr>
            <a:r>
              <a:rPr lang="en-US" sz="1400" dirty="0">
                <a:solidFill>
                  <a:schemeClr val="tx1"/>
                </a:solidFill>
              </a:rPr>
              <a:t>This must be signed and certified</a:t>
            </a:r>
          </a:p>
          <a:p>
            <a:pPr marL="457200" lvl="1" indent="0">
              <a:lnSpc>
                <a:spcPct val="90000"/>
              </a:lnSpc>
              <a:buNone/>
            </a:pPr>
            <a:endParaRPr lang="en-US" sz="1400" dirty="0">
              <a:solidFill>
                <a:schemeClr val="tx1"/>
              </a:solidFill>
            </a:endParaRPr>
          </a:p>
          <a:p>
            <a:pPr>
              <a:lnSpc>
                <a:spcPct val="90000"/>
              </a:lnSpc>
            </a:pPr>
            <a:r>
              <a:rPr lang="en-US" sz="1400" dirty="0">
                <a:solidFill>
                  <a:schemeClr val="tx1"/>
                </a:solidFill>
              </a:rPr>
              <a:t>When reimbursing backfill- </a:t>
            </a:r>
          </a:p>
          <a:p>
            <a:pPr lvl="1">
              <a:lnSpc>
                <a:spcPct val="90000"/>
              </a:lnSpc>
            </a:pPr>
            <a:r>
              <a:rPr lang="en-US" sz="1400" dirty="0">
                <a:solidFill>
                  <a:schemeClr val="tx1"/>
                </a:solidFill>
              </a:rPr>
              <a:t>You must track who the individual being backfilled and their respective backfill replacement. This will need to be documented accordingly when seeking reimbursement.</a:t>
            </a:r>
          </a:p>
          <a:p>
            <a:pPr lvl="1">
              <a:lnSpc>
                <a:spcPct val="90000"/>
              </a:lnSpc>
            </a:pPr>
            <a:r>
              <a:rPr lang="en-US" sz="1400" dirty="0">
                <a:solidFill>
                  <a:schemeClr val="tx1"/>
                </a:solidFill>
              </a:rPr>
              <a:t>The overtime rate for the backfill person must never exceed the overtime rate of the individual being backfilled</a:t>
            </a:r>
          </a:p>
        </p:txBody>
      </p:sp>
      <p:sp>
        <p:nvSpPr>
          <p:cNvPr id="2" name="Slide Number Placeholder 1"/>
          <p:cNvSpPr>
            <a:spLocks noGrp="1"/>
          </p:cNvSpPr>
          <p:nvPr>
            <p:ph type="sldNum" sz="quarter" idx="12"/>
          </p:nvPr>
        </p:nvSpPr>
        <p:spPr>
          <a:xfrm>
            <a:off x="7772400" y="5578475"/>
            <a:ext cx="856683" cy="669925"/>
          </a:xfrm>
        </p:spPr>
        <p:txBody>
          <a:bodyPr>
            <a:normAutofit/>
          </a:bodyPr>
          <a:lstStyle/>
          <a:p>
            <a:pPr>
              <a:spcAft>
                <a:spcPts val="600"/>
              </a:spcAft>
              <a:defRPr/>
            </a:pPr>
            <a:fld id="{5AFFA79E-8FD1-47F6-8AFE-C6CFFEB79E53}" type="slidenum">
              <a:rPr lang="en-US">
                <a:solidFill>
                  <a:schemeClr val="tx1"/>
                </a:solidFill>
              </a:rPr>
              <a:pPr>
                <a:spcAft>
                  <a:spcPts val="600"/>
                </a:spcAft>
                <a:defRPr/>
              </a:pPr>
              <a:t>25</a:t>
            </a:fld>
            <a:endParaRPr lang="en-US">
              <a:solidFill>
                <a:schemeClr val="tx1"/>
              </a:solidFill>
            </a:endParaRPr>
          </a:p>
        </p:txBody>
      </p:sp>
    </p:spTree>
    <p:extLst>
      <p:ext uri="{BB962C8B-B14F-4D97-AF65-F5344CB8AC3E}">
        <p14:creationId xmlns:p14="http://schemas.microsoft.com/office/powerpoint/2010/main" val="4272769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25474"/>
          </a:xfrm>
        </p:spPr>
        <p:txBody>
          <a:bodyPr>
            <a:normAutofit fontScale="90000"/>
          </a:bodyPr>
          <a:lstStyle/>
          <a:p>
            <a:pPr eaLnBrk="1" hangingPunct="1"/>
            <a:r>
              <a:rPr lang="en-US" sz="4000" u="sng" dirty="0">
                <a:solidFill>
                  <a:schemeClr val="bg2">
                    <a:lumMod val="75000"/>
                  </a:schemeClr>
                </a:solidFill>
              </a:rPr>
              <a:t>Financial Backup</a:t>
            </a:r>
          </a:p>
        </p:txBody>
      </p:sp>
      <p:sp>
        <p:nvSpPr>
          <p:cNvPr id="4" name="Content Placeholder 3"/>
          <p:cNvSpPr>
            <a:spLocks noGrp="1"/>
          </p:cNvSpPr>
          <p:nvPr>
            <p:ph idx="1"/>
          </p:nvPr>
        </p:nvSpPr>
        <p:spPr>
          <a:xfrm>
            <a:off x="571501" y="1371600"/>
            <a:ext cx="7886700" cy="3276600"/>
          </a:xfrm>
        </p:spPr>
        <p:txBody>
          <a:bodyPr>
            <a:normAutofit fontScale="85000" lnSpcReduction="20000"/>
          </a:bodyPr>
          <a:lstStyle/>
          <a:p>
            <a:pPr marL="0" indent="0">
              <a:buNone/>
            </a:pPr>
            <a:r>
              <a:rPr lang="en-US" sz="2400" dirty="0">
                <a:solidFill>
                  <a:schemeClr val="tx1"/>
                </a:solidFill>
              </a:rPr>
              <a:t>Procurement Documentation</a:t>
            </a:r>
          </a:p>
          <a:p>
            <a:pPr marL="0" indent="0">
              <a:buNone/>
            </a:pPr>
            <a:r>
              <a:rPr lang="en-US" sz="2200" dirty="0">
                <a:solidFill>
                  <a:schemeClr val="tx1"/>
                </a:solidFill>
              </a:rPr>
              <a:t>*Local procurement policies may be used, but they must be as stringent as state or federal policy</a:t>
            </a:r>
          </a:p>
          <a:p>
            <a:pPr marL="0" indent="0">
              <a:buNone/>
            </a:pPr>
            <a:endParaRPr lang="en-US" sz="200" dirty="0">
              <a:solidFill>
                <a:schemeClr val="tx1"/>
              </a:solidFill>
            </a:endParaRPr>
          </a:p>
          <a:p>
            <a:r>
              <a:rPr lang="en-US" sz="2200" dirty="0">
                <a:solidFill>
                  <a:schemeClr val="tx1"/>
                </a:solidFill>
              </a:rPr>
              <a:t>Procurement Method Report (PMR) – this is used to document the procurement process</a:t>
            </a:r>
          </a:p>
          <a:p>
            <a:pPr lvl="1"/>
            <a:r>
              <a:rPr lang="en-US" sz="1900" dirty="0">
                <a:solidFill>
                  <a:schemeClr val="tx1"/>
                </a:solidFill>
              </a:rPr>
              <a:t>This must be submitted with every invoice/receipt (except for travel related costs and advertising).  Ensure </a:t>
            </a:r>
            <a:r>
              <a:rPr lang="en-US" sz="1900" b="1" u="sng" dirty="0">
                <a:solidFill>
                  <a:schemeClr val="tx1"/>
                </a:solidFill>
              </a:rPr>
              <a:t>one</a:t>
            </a:r>
            <a:r>
              <a:rPr lang="en-US" sz="1900" dirty="0">
                <a:solidFill>
                  <a:schemeClr val="tx1"/>
                </a:solidFill>
              </a:rPr>
              <a:t> PMR is being completed per purchase/order (this may cover more than one invoice)  DO NOT FRAGMENT!</a:t>
            </a:r>
          </a:p>
          <a:p>
            <a:pPr lvl="1"/>
            <a:r>
              <a:rPr lang="en-US" sz="1900" dirty="0">
                <a:solidFill>
                  <a:schemeClr val="tx1"/>
                </a:solidFill>
              </a:rPr>
              <a:t>Use the correct form per the corresponding Procurement amount – </a:t>
            </a:r>
          </a:p>
          <a:p>
            <a:pPr lvl="2"/>
            <a:r>
              <a:rPr lang="en-US" sz="1400" dirty="0">
                <a:solidFill>
                  <a:schemeClr val="tx1"/>
                </a:solidFill>
              </a:rPr>
              <a:t>$0.00 – under $10,000 – Sign certification</a:t>
            </a:r>
          </a:p>
          <a:p>
            <a:pPr marL="685800" lvl="2" indent="0">
              <a:buNone/>
            </a:pPr>
            <a:endParaRPr lang="en-US" dirty="0"/>
          </a:p>
          <a:p>
            <a:pPr marL="0" indent="0">
              <a:buNone/>
            </a:pPr>
            <a:endParaRPr lang="en-US" dirty="0"/>
          </a:p>
        </p:txBody>
      </p:sp>
      <p:sp>
        <p:nvSpPr>
          <p:cNvPr id="3" name="Slide Number Placeholder 2"/>
          <p:cNvSpPr>
            <a:spLocks noGrp="1"/>
          </p:cNvSpPr>
          <p:nvPr>
            <p:ph type="sldNum" sz="quarter" idx="12"/>
          </p:nvPr>
        </p:nvSpPr>
        <p:spPr/>
        <p:txBody>
          <a:bodyPr/>
          <a:lstStyle/>
          <a:p>
            <a:pPr>
              <a:defRPr/>
            </a:pPr>
            <a:fld id="{5AFFA79E-8FD1-47F6-8AFE-C6CFFEB79E53}" type="slidenum">
              <a:rPr lang="en-US" smtClean="0"/>
              <a:pPr>
                <a:defRPr/>
              </a:pPr>
              <a:t>26</a:t>
            </a:fld>
            <a:endParaRPr lang="en-US"/>
          </a:p>
        </p:txBody>
      </p:sp>
      <p:graphicFrame>
        <p:nvGraphicFramePr>
          <p:cNvPr id="13" name="Table 12">
            <a:extLst>
              <a:ext uri="{FF2B5EF4-FFF2-40B4-BE49-F238E27FC236}">
                <a16:creationId xmlns:a16="http://schemas.microsoft.com/office/drawing/2014/main" id="{809CA225-2DE9-4DCC-B613-1DC3AE87BDDA}"/>
              </a:ext>
            </a:extLst>
          </p:cNvPr>
          <p:cNvGraphicFramePr>
            <a:graphicFrameLocks noGrp="1"/>
          </p:cNvGraphicFramePr>
          <p:nvPr>
            <p:extLst>
              <p:ext uri="{D42A27DB-BD31-4B8C-83A1-F6EECF244321}">
                <p14:modId xmlns:p14="http://schemas.microsoft.com/office/powerpoint/2010/main" val="3226279596"/>
              </p:ext>
            </p:extLst>
          </p:nvPr>
        </p:nvGraphicFramePr>
        <p:xfrm>
          <a:off x="1414462" y="4613564"/>
          <a:ext cx="6315076" cy="1957537"/>
        </p:xfrm>
        <a:graphic>
          <a:graphicData uri="http://schemas.openxmlformats.org/drawingml/2006/table">
            <a:tbl>
              <a:tblPr firstRow="1" firstCol="1" bandRow="1"/>
              <a:tblGrid>
                <a:gridCol w="307553">
                  <a:extLst>
                    <a:ext uri="{9D8B030D-6E8A-4147-A177-3AD203B41FA5}">
                      <a16:colId xmlns:a16="http://schemas.microsoft.com/office/drawing/2014/main" val="2802995357"/>
                    </a:ext>
                  </a:extLst>
                </a:gridCol>
                <a:gridCol w="3957174">
                  <a:extLst>
                    <a:ext uri="{9D8B030D-6E8A-4147-A177-3AD203B41FA5}">
                      <a16:colId xmlns:a16="http://schemas.microsoft.com/office/drawing/2014/main" val="2659835668"/>
                    </a:ext>
                  </a:extLst>
                </a:gridCol>
                <a:gridCol w="2050349">
                  <a:extLst>
                    <a:ext uri="{9D8B030D-6E8A-4147-A177-3AD203B41FA5}">
                      <a16:colId xmlns:a16="http://schemas.microsoft.com/office/drawing/2014/main" val="1541390787"/>
                    </a:ext>
                  </a:extLst>
                </a:gridCol>
              </a:tblGrid>
              <a:tr h="159817">
                <a:tc gridSpan="3">
                  <a:txBody>
                    <a:bodyPr/>
                    <a:lstStyle/>
                    <a:p>
                      <a:pPr marL="0" marR="0" algn="l">
                        <a:spcBef>
                          <a:spcPts val="0"/>
                        </a:spcBef>
                        <a:spcAft>
                          <a:spcPts val="0"/>
                        </a:spcAft>
                      </a:pPr>
                      <a:r>
                        <a:rPr lang="en-US" sz="1100" b="1" dirty="0">
                          <a:solidFill>
                            <a:schemeClr val="bg1"/>
                          </a:solidFill>
                          <a:effectLst/>
                          <a:latin typeface="Times New Roman" panose="02020603050405020304" pitchFamily="18" charset="0"/>
                          <a:ea typeface="Times New Roman" panose="02020603050405020304" pitchFamily="18" charset="0"/>
                        </a:rPr>
                        <a:t>$0.00 - under $10,000.00 </a:t>
                      </a:r>
                      <a:endParaRPr lang="en-US"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2721834"/>
                  </a:ext>
                </a:extLst>
              </a:tr>
              <a:tr h="281137">
                <a:tc>
                  <a:txBody>
                    <a:bodyPr/>
                    <a:lstStyle/>
                    <a:p>
                      <a:pPr marL="0" marR="0" algn="l">
                        <a:spcBef>
                          <a:spcPts val="0"/>
                        </a:spcBef>
                        <a:spcAft>
                          <a:spcPts val="0"/>
                        </a:spcAft>
                      </a:pPr>
                      <a:r>
                        <a:rPr lang="en-US" sz="1100">
                          <a:solidFill>
                            <a:schemeClr val="bg1"/>
                          </a:solidFill>
                          <a:effectLst/>
                          <a:latin typeface="Times New Roman" panose="02020603050405020304" pitchFamily="18" charset="0"/>
                          <a:ea typeface="Times New Roman" panose="02020603050405020304" pitchFamily="18" charset="0"/>
                        </a:rPr>
                        <a:t> </a:t>
                      </a:r>
                      <a:endParaRPr lang="en-US" sz="1200">
                        <a:solidFill>
                          <a:schemeClr val="bg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spcBef>
                          <a:spcPts val="0"/>
                        </a:spcBef>
                        <a:spcAft>
                          <a:spcPts val="0"/>
                        </a:spcAft>
                      </a:pPr>
                      <a:r>
                        <a:rPr lang="en-US" sz="1000" dirty="0">
                          <a:solidFill>
                            <a:schemeClr val="bg1"/>
                          </a:solidFill>
                          <a:effectLst/>
                          <a:latin typeface="Times New Roman" panose="02020603050405020304" pitchFamily="18" charset="0"/>
                          <a:ea typeface="Times New Roman" panose="02020603050405020304" pitchFamily="18" charset="0"/>
                        </a:rPr>
                        <a:t>Vendor Name:</a:t>
                      </a:r>
                      <a:endParaRPr lang="en-US" sz="12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spcBef>
                          <a:spcPts val="0"/>
                        </a:spcBef>
                        <a:spcAft>
                          <a:spcPts val="0"/>
                        </a:spcAft>
                      </a:pPr>
                      <a:r>
                        <a:rPr lang="en-US" sz="1000">
                          <a:solidFill>
                            <a:schemeClr val="bg1"/>
                          </a:solidFill>
                          <a:effectLst/>
                          <a:latin typeface="Times New Roman" panose="02020603050405020304" pitchFamily="18" charset="0"/>
                          <a:ea typeface="Times New Roman" panose="02020603050405020304" pitchFamily="18" charset="0"/>
                        </a:rPr>
                        <a:t>Purchase Amount:</a:t>
                      </a:r>
                      <a:endParaRPr lang="en-US" sz="1200">
                        <a:solidFill>
                          <a:schemeClr val="bg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204455203"/>
                  </a:ext>
                </a:extLst>
              </a:tr>
              <a:tr h="1438355">
                <a:tc gridSpan="3">
                  <a:txBody>
                    <a:bodyPr/>
                    <a:lstStyle/>
                    <a:p>
                      <a:pPr marL="0" marR="0" algn="l">
                        <a:spcBef>
                          <a:spcPts val="0"/>
                        </a:spcBef>
                        <a:spcAft>
                          <a:spcPts val="0"/>
                        </a:spcAft>
                      </a:pPr>
                      <a:r>
                        <a:rPr lang="en-US" sz="1100" b="1" dirty="0">
                          <a:solidFill>
                            <a:schemeClr val="bg1"/>
                          </a:solidFill>
                          <a:effectLst/>
                          <a:latin typeface="Times New Roman" panose="02020603050405020304" pitchFamily="18" charset="0"/>
                          <a:ea typeface="Times New Roman" panose="02020603050405020304" pitchFamily="18" charset="0"/>
                        </a:rPr>
                        <a:t>Justification for Vendor Selection</a:t>
                      </a:r>
                      <a:r>
                        <a:rPr lang="en-US" sz="1100" dirty="0">
                          <a:solidFill>
                            <a:schemeClr val="bg1"/>
                          </a:solidFill>
                          <a:effectLst/>
                          <a:latin typeface="Times New Roman" panose="02020603050405020304" pitchFamily="18" charset="0"/>
                          <a:ea typeface="Times New Roman" panose="02020603050405020304" pitchFamily="18" charset="0"/>
                        </a:rPr>
                        <a:t>. </a:t>
                      </a:r>
                      <a:r>
                        <a:rPr lang="en-US" sz="1000" dirty="0">
                          <a:solidFill>
                            <a:schemeClr val="bg1"/>
                          </a:solidFill>
                          <a:effectLst/>
                          <a:latin typeface="Times New Roman" panose="02020603050405020304" pitchFamily="18" charset="0"/>
                          <a:ea typeface="Times New Roman" panose="02020603050405020304" pitchFamily="18" charset="0"/>
                        </a:rPr>
                        <a:t>Please include any written supporting documents providing justification for vendor selection.</a:t>
                      </a:r>
                      <a:endParaRPr lang="en-US" sz="1200" dirty="0">
                        <a:solidFill>
                          <a:schemeClr val="bg1"/>
                        </a:solidFill>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dirty="0">
                          <a:solidFill>
                            <a:schemeClr val="bg1"/>
                          </a:solidFill>
                          <a:effectLst/>
                          <a:latin typeface="Times New Roman" panose="02020603050405020304" pitchFamily="18" charset="0"/>
                          <a:ea typeface="Times New Roman" panose="02020603050405020304" pitchFamily="18" charset="0"/>
                        </a:rPr>
                        <a:t> </a:t>
                      </a:r>
                      <a:endParaRPr lang="en-US" sz="1200" dirty="0">
                        <a:solidFill>
                          <a:schemeClr val="bg1"/>
                        </a:solidFill>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dirty="0">
                          <a:solidFill>
                            <a:schemeClr val="bg1"/>
                          </a:solidFill>
                          <a:effectLst/>
                          <a:latin typeface="Times New Roman" panose="02020603050405020304" pitchFamily="18" charset="0"/>
                          <a:ea typeface="Times New Roman" panose="02020603050405020304" pitchFamily="18" charset="0"/>
                        </a:rPr>
                        <a:t>“Vendor was procured by </a:t>
                      </a:r>
                      <a:r>
                        <a:rPr lang="en-US" sz="1100" b="1" dirty="0">
                          <a:solidFill>
                            <a:schemeClr val="bg1"/>
                          </a:solidFill>
                          <a:effectLst/>
                          <a:latin typeface="Times New Roman" panose="02020603050405020304" pitchFamily="18" charset="0"/>
                          <a:ea typeface="Times New Roman" panose="02020603050405020304" pitchFamily="18" charset="0"/>
                        </a:rPr>
                        <a:t>Micro Purchase</a:t>
                      </a:r>
                      <a:r>
                        <a:rPr lang="en-US" sz="1100" dirty="0">
                          <a:solidFill>
                            <a:schemeClr val="bg1"/>
                          </a:solidFill>
                          <a:effectLst/>
                          <a:latin typeface="Times New Roman" panose="02020603050405020304" pitchFamily="18" charset="0"/>
                          <a:ea typeface="Times New Roman" panose="02020603050405020304" pitchFamily="18" charset="0"/>
                        </a:rPr>
                        <a:t> in accordance with local, state and federal procurement methods and to the maximum extent practicable, we attempted to distribute micro-purchases equitably among qualified suppliers. Where micro-purchases were awarded without soliciting competitive price or rate quotations, it was only under the condition that we considered the price to be reasonable based on research, experience, purchase history and/or other information and documents. We have filed this documentation accordingly.”</a:t>
                      </a:r>
                      <a:endParaRPr lang="en-US" sz="1200" dirty="0">
                        <a:solidFill>
                          <a:schemeClr val="bg1"/>
                        </a:solidFill>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200" dirty="0">
                          <a:solidFill>
                            <a:schemeClr val="bg1"/>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41914736"/>
                  </a:ext>
                </a:extLst>
              </a:tr>
            </a:tbl>
          </a:graphicData>
        </a:graphic>
      </p:graphicFrame>
    </p:spTree>
    <p:extLst>
      <p:ext uri="{BB962C8B-B14F-4D97-AF65-F5344CB8AC3E}">
        <p14:creationId xmlns:p14="http://schemas.microsoft.com/office/powerpoint/2010/main" val="26269293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7150"/>
            <a:ext cx="6554867" cy="1066800"/>
          </a:xfrm>
        </p:spPr>
        <p:txBody>
          <a:bodyPr/>
          <a:lstStyle/>
          <a:p>
            <a:r>
              <a:rPr lang="en-US" sz="3600" u="sng" dirty="0">
                <a:solidFill>
                  <a:schemeClr val="bg2">
                    <a:lumMod val="75000"/>
                  </a:schemeClr>
                </a:solidFill>
              </a:rPr>
              <a:t>Financial Backup</a:t>
            </a:r>
            <a:endParaRPr lang="en-US" dirty="0">
              <a:solidFill>
                <a:schemeClr val="bg2">
                  <a:lumMod val="75000"/>
                </a:schemeClr>
              </a:solidFill>
            </a:endParaRPr>
          </a:p>
        </p:txBody>
      </p:sp>
      <p:sp>
        <p:nvSpPr>
          <p:cNvPr id="5" name="Content Placeholder 3"/>
          <p:cNvSpPr>
            <a:spLocks noGrp="1"/>
          </p:cNvSpPr>
          <p:nvPr>
            <p:ph sz="half" idx="1"/>
          </p:nvPr>
        </p:nvSpPr>
        <p:spPr>
          <a:xfrm>
            <a:off x="152400" y="1143000"/>
            <a:ext cx="7886700" cy="5638799"/>
          </a:xfrm>
        </p:spPr>
        <p:txBody>
          <a:bodyPr>
            <a:normAutofit fontScale="77500" lnSpcReduction="20000"/>
          </a:bodyPr>
          <a:lstStyle/>
          <a:p>
            <a:pPr marL="0" indent="0">
              <a:buNone/>
            </a:pPr>
            <a:r>
              <a:rPr lang="en-US" sz="2600" dirty="0">
                <a:solidFill>
                  <a:schemeClr val="tx1"/>
                </a:solidFill>
              </a:rPr>
              <a:t>Procurement Documentation (cont.)</a:t>
            </a:r>
          </a:p>
          <a:p>
            <a:pPr marL="0" indent="0">
              <a:buNone/>
            </a:pPr>
            <a:endParaRPr lang="en-US" sz="200" dirty="0">
              <a:solidFill>
                <a:schemeClr val="tx1"/>
              </a:solidFill>
            </a:endParaRPr>
          </a:p>
          <a:p>
            <a:r>
              <a:rPr lang="en-US" sz="2200" dirty="0">
                <a:solidFill>
                  <a:schemeClr val="tx1"/>
                </a:solidFill>
              </a:rPr>
              <a:t>Procurement Method Report – this is used to document the procurement process (cont.)</a:t>
            </a:r>
            <a:endParaRPr lang="en-US" sz="1100" dirty="0">
              <a:solidFill>
                <a:schemeClr val="tx1"/>
              </a:solidFill>
            </a:endParaRPr>
          </a:p>
          <a:p>
            <a:pPr lvl="1"/>
            <a:r>
              <a:rPr lang="en-US" sz="1900" dirty="0">
                <a:solidFill>
                  <a:schemeClr val="tx1"/>
                </a:solidFill>
              </a:rPr>
              <a:t>The following require Pre-Approval before purchase. Use the correct form per the corresponding Procurement amount</a:t>
            </a:r>
          </a:p>
          <a:p>
            <a:pPr lvl="2"/>
            <a:r>
              <a:rPr lang="en-US" sz="1700" b="1" dirty="0">
                <a:solidFill>
                  <a:schemeClr val="tx1"/>
                </a:solidFill>
              </a:rPr>
              <a:t>$10,000.00 – under $100,000 </a:t>
            </a:r>
            <a:r>
              <a:rPr lang="en-US" sz="1700" dirty="0">
                <a:solidFill>
                  <a:schemeClr val="tx1"/>
                </a:solidFill>
              </a:rPr>
              <a:t>– Provide Specifications on what is being purchased, criteria for awarding the purchase, and the response due date that was provided to the vendors.  Three vendors with bid amounts must be listed.  Complete the justification box on why the vendor was selected, sign, and send in for pre-approval before making the purchase.</a:t>
            </a:r>
          </a:p>
          <a:p>
            <a:pPr marL="685800" lvl="2" indent="0">
              <a:buNone/>
            </a:pPr>
            <a:endParaRPr lang="en-US" sz="1200" dirty="0">
              <a:solidFill>
                <a:schemeClr val="tx1"/>
              </a:solidFill>
            </a:endParaRPr>
          </a:p>
          <a:p>
            <a:pPr lvl="2"/>
            <a:r>
              <a:rPr lang="en-US" sz="1700" b="1" dirty="0">
                <a:solidFill>
                  <a:schemeClr val="tx1"/>
                </a:solidFill>
              </a:rPr>
              <a:t>$100,000.00 or greater </a:t>
            </a:r>
            <a:r>
              <a:rPr lang="en-US" sz="1700" dirty="0">
                <a:solidFill>
                  <a:schemeClr val="tx1"/>
                </a:solidFill>
              </a:rPr>
              <a:t>– Requires two pre-approvals.  Complete the first section of the PMR and provide all draft Request for Proposal, or Invitation to Bid documentation to DHS&amp;EM before advertising.  Once approved by a DHS&amp;EM Program Manager, it will be sent back to advertise the procurement.  Once responses are received, complete the rest of the form and send to DHS&amp;EM for approval before awarding the purchase.</a:t>
            </a:r>
          </a:p>
          <a:p>
            <a:pPr marL="685800" lvl="2" indent="0">
              <a:buNone/>
            </a:pPr>
            <a:endParaRPr lang="en-US" sz="1200" dirty="0">
              <a:solidFill>
                <a:schemeClr val="tx1"/>
              </a:solidFill>
            </a:endParaRPr>
          </a:p>
          <a:p>
            <a:pPr lvl="2"/>
            <a:r>
              <a:rPr lang="en-US" sz="1700" b="1" dirty="0">
                <a:solidFill>
                  <a:schemeClr val="tx1"/>
                </a:solidFill>
              </a:rPr>
              <a:t>Pre-Bid Contracts </a:t>
            </a:r>
            <a:r>
              <a:rPr lang="en-US" sz="1700" dirty="0">
                <a:solidFill>
                  <a:schemeClr val="tx1"/>
                </a:solidFill>
              </a:rPr>
              <a:t>– This includes GSA, NASPO or local equivalents.  Complete the form, sign, and send to DHS&amp;EM prior to making the purchase.</a:t>
            </a:r>
          </a:p>
          <a:p>
            <a:pPr marL="685800" lvl="2" indent="0">
              <a:buNone/>
            </a:pPr>
            <a:endParaRPr lang="en-US" sz="1200" dirty="0">
              <a:solidFill>
                <a:schemeClr val="tx1"/>
              </a:solidFill>
            </a:endParaRPr>
          </a:p>
          <a:p>
            <a:pPr lvl="2"/>
            <a:r>
              <a:rPr lang="en-US" sz="1700" b="1" dirty="0">
                <a:solidFill>
                  <a:schemeClr val="tx1"/>
                </a:solidFill>
              </a:rPr>
              <a:t>Sole Source/Inadequate Competition </a:t>
            </a:r>
            <a:r>
              <a:rPr lang="en-US" sz="1700" dirty="0">
                <a:solidFill>
                  <a:schemeClr val="tx1"/>
                </a:solidFill>
              </a:rPr>
              <a:t>– This is not the same as a pre-bid contract.  Complete the form ensuring to provide justification and evidence as to why this type of procurement is being used.  Sign and send the DHS&amp;EM before making the purchase.</a:t>
            </a:r>
          </a:p>
          <a:p>
            <a:pPr marL="0" indent="0">
              <a:buNone/>
            </a:pPr>
            <a:endParaRPr lang="en-US" dirty="0">
              <a:solidFill>
                <a:schemeClr val="tx1"/>
              </a:solidFill>
            </a:endParaRPr>
          </a:p>
          <a:p>
            <a:pPr marL="0" indent="0">
              <a:buNone/>
            </a:pPr>
            <a:endParaRPr lang="en-US" dirty="0"/>
          </a:p>
        </p:txBody>
      </p:sp>
      <p:sp>
        <p:nvSpPr>
          <p:cNvPr id="3" name="Slide Number Placeholder 2"/>
          <p:cNvSpPr>
            <a:spLocks noGrp="1"/>
          </p:cNvSpPr>
          <p:nvPr>
            <p:ph type="sldNum" sz="quarter" idx="12"/>
          </p:nvPr>
        </p:nvSpPr>
        <p:spPr/>
        <p:txBody>
          <a:bodyPr/>
          <a:lstStyle/>
          <a:p>
            <a:pPr>
              <a:defRPr/>
            </a:pPr>
            <a:fld id="{82A6649B-3EE7-4937-AC0A-379D298EC713}" type="slidenum">
              <a:rPr lang="en-US" smtClean="0"/>
              <a:pPr>
                <a:defRPr/>
              </a:pPr>
              <a:t>27</a:t>
            </a:fld>
            <a:endParaRPr lang="en-US"/>
          </a:p>
        </p:txBody>
      </p:sp>
    </p:spTree>
    <p:extLst>
      <p:ext uri="{BB962C8B-B14F-4D97-AF65-F5344CB8AC3E}">
        <p14:creationId xmlns:p14="http://schemas.microsoft.com/office/powerpoint/2010/main" val="39419500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u="sng" dirty="0">
                <a:solidFill>
                  <a:schemeClr val="tx1"/>
                </a:solidFill>
              </a:rPr>
              <a:t>Financial Backup</a:t>
            </a:r>
            <a:endParaRPr lang="en-US" dirty="0"/>
          </a:p>
        </p:txBody>
      </p:sp>
      <p:sp>
        <p:nvSpPr>
          <p:cNvPr id="5" name="Content Placeholder 4"/>
          <p:cNvSpPr>
            <a:spLocks noGrp="1"/>
          </p:cNvSpPr>
          <p:nvPr>
            <p:ph sz="half" idx="1"/>
          </p:nvPr>
        </p:nvSpPr>
        <p:spPr>
          <a:xfrm>
            <a:off x="722217" y="914400"/>
            <a:ext cx="3830733" cy="3662363"/>
          </a:xfrm>
        </p:spPr>
        <p:txBody>
          <a:bodyPr/>
          <a:lstStyle/>
          <a:p>
            <a:pPr>
              <a:buNone/>
              <a:defRPr/>
            </a:pPr>
            <a:r>
              <a:rPr lang="en-US" sz="2800" dirty="0"/>
              <a:t>SAM Report</a:t>
            </a:r>
          </a:p>
          <a:p>
            <a:pPr>
              <a:defRPr/>
            </a:pPr>
            <a:r>
              <a:rPr lang="en-US" sz="2000" dirty="0"/>
              <a:t>Every vendor must be checked on the sam.gov website</a:t>
            </a:r>
          </a:p>
          <a:p>
            <a:pPr>
              <a:defRPr/>
            </a:pPr>
            <a:r>
              <a:rPr lang="en-US" sz="2000" dirty="0"/>
              <a:t>If the vendor does not appear print the screen showing you searched</a:t>
            </a:r>
          </a:p>
          <a:p>
            <a:endParaRPr lang="en-US" dirty="0"/>
          </a:p>
        </p:txBody>
      </p:sp>
      <p:graphicFrame>
        <p:nvGraphicFramePr>
          <p:cNvPr id="7" name="Content Placeholder 6"/>
          <p:cNvGraphicFramePr>
            <a:graphicFrameLocks noGrp="1" noChangeAspect="1"/>
          </p:cNvGraphicFramePr>
          <p:nvPr>
            <p:ph sz="half" idx="2"/>
            <p:extLst>
              <p:ext uri="{D42A27DB-BD31-4B8C-83A1-F6EECF244321}">
                <p14:modId xmlns:p14="http://schemas.microsoft.com/office/powerpoint/2010/main" val="4160965987"/>
              </p:ext>
            </p:extLst>
          </p:nvPr>
        </p:nvGraphicFramePr>
        <p:xfrm>
          <a:off x="5257800" y="609597"/>
          <a:ext cx="3525933" cy="4563051"/>
        </p:xfrm>
        <a:graphic>
          <a:graphicData uri="http://schemas.openxmlformats.org/presentationml/2006/ole">
            <mc:AlternateContent xmlns:mc="http://schemas.openxmlformats.org/markup-compatibility/2006">
              <mc:Choice xmlns:v="urn:schemas-microsoft-com:vml" Requires="v">
                <p:oleObj name="Acrobat Document" r:id="rId3" imgW="4663359" imgH="6035040" progId="Acrobat.Document.11">
                  <p:embed/>
                </p:oleObj>
              </mc:Choice>
              <mc:Fallback>
                <p:oleObj name="Acrobat Document" r:id="rId3" imgW="4663359" imgH="6035040" progId="Acrobat.Document.11">
                  <p:embed/>
                  <p:pic>
                    <p:nvPicPr>
                      <p:cNvPr id="0" name=""/>
                      <p:cNvPicPr/>
                      <p:nvPr/>
                    </p:nvPicPr>
                    <p:blipFill>
                      <a:blip r:embed="rId4"/>
                      <a:stretch>
                        <a:fillRect/>
                      </a:stretch>
                    </p:blipFill>
                    <p:spPr>
                      <a:xfrm>
                        <a:off x="5257800" y="609597"/>
                        <a:ext cx="3525933" cy="4563051"/>
                      </a:xfrm>
                      <a:prstGeom prst="rect">
                        <a:avLst/>
                      </a:prstGeom>
                    </p:spPr>
                  </p:pic>
                </p:oleObj>
              </mc:Fallback>
            </mc:AlternateContent>
          </a:graphicData>
        </a:graphic>
      </p:graphicFrame>
      <p:sp>
        <p:nvSpPr>
          <p:cNvPr id="2" name="Slide Number Placeholder 1"/>
          <p:cNvSpPr>
            <a:spLocks noGrp="1"/>
          </p:cNvSpPr>
          <p:nvPr>
            <p:ph type="sldNum" sz="quarter" idx="12"/>
          </p:nvPr>
        </p:nvSpPr>
        <p:spPr/>
        <p:txBody>
          <a:bodyPr/>
          <a:lstStyle/>
          <a:p>
            <a:pPr>
              <a:defRPr/>
            </a:pPr>
            <a:fld id="{82A6649B-3EE7-4937-AC0A-379D298EC713}" type="slidenum">
              <a:rPr lang="en-US" smtClean="0"/>
              <a:pPr>
                <a:defRPr/>
              </a:pPr>
              <a:t>28</a:t>
            </a:fld>
            <a:endParaRPr lang="en-US"/>
          </a:p>
        </p:txBody>
      </p:sp>
    </p:spTree>
    <p:extLst>
      <p:ext uri="{BB962C8B-B14F-4D97-AF65-F5344CB8AC3E}">
        <p14:creationId xmlns:p14="http://schemas.microsoft.com/office/powerpoint/2010/main" val="36969411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9464" name="Rectangle 19463">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Rectangle 2"/>
          <p:cNvSpPr>
            <a:spLocks noGrp="1" noChangeArrowheads="1"/>
          </p:cNvSpPr>
          <p:nvPr>
            <p:ph type="title"/>
          </p:nvPr>
        </p:nvSpPr>
        <p:spPr>
          <a:xfrm>
            <a:off x="480217" y="685800"/>
            <a:ext cx="3613992" cy="4603749"/>
          </a:xfrm>
        </p:spPr>
        <p:txBody>
          <a:bodyPr>
            <a:normAutofit/>
          </a:bodyPr>
          <a:lstStyle/>
          <a:p>
            <a:pPr algn="r"/>
            <a:r>
              <a:rPr lang="en-US" sz="4500" u="sng" dirty="0"/>
              <a:t>Financial Backup</a:t>
            </a:r>
          </a:p>
        </p:txBody>
      </p:sp>
      <p:sp>
        <p:nvSpPr>
          <p:cNvPr id="19466" name="Rectangle 19465">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9459" name="Rectangle 3"/>
          <p:cNvSpPr>
            <a:spLocks noGrp="1" noChangeArrowheads="1"/>
          </p:cNvSpPr>
          <p:nvPr>
            <p:ph idx="1"/>
          </p:nvPr>
        </p:nvSpPr>
        <p:spPr>
          <a:xfrm>
            <a:off x="4969238" y="304800"/>
            <a:ext cx="3869962" cy="5867400"/>
          </a:xfrm>
        </p:spPr>
        <p:txBody>
          <a:bodyPr>
            <a:normAutofit/>
          </a:bodyPr>
          <a:lstStyle/>
          <a:p>
            <a:pPr marL="0" indent="0">
              <a:lnSpc>
                <a:spcPct val="90000"/>
              </a:lnSpc>
              <a:buNone/>
              <a:defRPr/>
            </a:pPr>
            <a:r>
              <a:rPr lang="en-US" dirty="0">
                <a:solidFill>
                  <a:schemeClr val="tx1"/>
                </a:solidFill>
              </a:rPr>
              <a:t>Proof Payment Cleared</a:t>
            </a:r>
          </a:p>
          <a:p>
            <a:pPr>
              <a:lnSpc>
                <a:spcPct val="90000"/>
              </a:lnSpc>
              <a:defRPr/>
            </a:pPr>
            <a:r>
              <a:rPr lang="en-US" sz="1400" dirty="0">
                <a:solidFill>
                  <a:schemeClr val="tx1"/>
                </a:solidFill>
              </a:rPr>
              <a:t>For items paid for by cash</a:t>
            </a:r>
          </a:p>
          <a:p>
            <a:pPr marL="0" indent="0">
              <a:lnSpc>
                <a:spcPct val="90000"/>
              </a:lnSpc>
              <a:buNone/>
              <a:defRPr/>
            </a:pPr>
            <a:r>
              <a:rPr lang="en-US" sz="1400" dirty="0">
                <a:solidFill>
                  <a:schemeClr val="tx1"/>
                </a:solidFill>
              </a:rPr>
              <a:t>	1. Invoice/receipt marked paid in full or documents a complete cash transaction (e.g., the change provided back, the amount still due $0.00, etc.)</a:t>
            </a:r>
          </a:p>
          <a:p>
            <a:pPr marL="0" indent="0">
              <a:lnSpc>
                <a:spcPct val="90000"/>
              </a:lnSpc>
              <a:buNone/>
              <a:defRPr/>
            </a:pPr>
            <a:endParaRPr lang="en-US" sz="1400" dirty="0">
              <a:solidFill>
                <a:schemeClr val="tx1"/>
              </a:solidFill>
            </a:endParaRPr>
          </a:p>
          <a:p>
            <a:pPr>
              <a:lnSpc>
                <a:spcPct val="90000"/>
              </a:lnSpc>
              <a:defRPr/>
            </a:pPr>
            <a:r>
              <a:rPr lang="en-US" sz="1400" dirty="0">
                <a:solidFill>
                  <a:schemeClr val="tx1"/>
                </a:solidFill>
              </a:rPr>
              <a:t>For items paid for by check or Electronic Transfer-</a:t>
            </a:r>
          </a:p>
          <a:p>
            <a:pPr marL="0" indent="0">
              <a:lnSpc>
                <a:spcPct val="90000"/>
              </a:lnSpc>
              <a:buNone/>
              <a:defRPr/>
            </a:pPr>
            <a:r>
              <a:rPr lang="en-US" sz="1400" dirty="0">
                <a:solidFill>
                  <a:schemeClr val="tx1"/>
                </a:solidFill>
              </a:rPr>
              <a:t>	1. Invoice/receipt- preferably with check number on it</a:t>
            </a:r>
          </a:p>
          <a:p>
            <a:pPr marL="0" indent="0">
              <a:lnSpc>
                <a:spcPct val="90000"/>
              </a:lnSpc>
              <a:buNone/>
              <a:defRPr/>
            </a:pPr>
            <a:r>
              <a:rPr lang="en-US" sz="1400" dirty="0">
                <a:solidFill>
                  <a:schemeClr val="tx1"/>
                </a:solidFill>
              </a:rPr>
              <a:t>	2. Copy of canceled check (front and back) </a:t>
            </a:r>
            <a:r>
              <a:rPr lang="en-US" sz="1400" b="1" u="sng" dirty="0">
                <a:solidFill>
                  <a:schemeClr val="tx1"/>
                </a:solidFill>
              </a:rPr>
              <a:t>or</a:t>
            </a:r>
            <a:r>
              <a:rPr lang="en-US" sz="1400" dirty="0">
                <a:solidFill>
                  <a:schemeClr val="tx1"/>
                </a:solidFill>
              </a:rPr>
              <a:t> copy of automated transaction ledger 	showing outlay of funds, or copy of bank statement</a:t>
            </a:r>
          </a:p>
          <a:p>
            <a:pPr marL="0" indent="0">
              <a:lnSpc>
                <a:spcPct val="90000"/>
              </a:lnSpc>
              <a:buNone/>
              <a:defRPr/>
            </a:pPr>
            <a:endParaRPr lang="en-US" sz="1400" dirty="0">
              <a:solidFill>
                <a:schemeClr val="tx1"/>
              </a:solidFill>
            </a:endParaRPr>
          </a:p>
          <a:p>
            <a:pPr>
              <a:lnSpc>
                <a:spcPct val="90000"/>
              </a:lnSpc>
              <a:defRPr/>
            </a:pPr>
            <a:r>
              <a:rPr lang="en-US" sz="1400" dirty="0">
                <a:solidFill>
                  <a:schemeClr val="tx1"/>
                </a:solidFill>
              </a:rPr>
              <a:t>For items paid for by credit card</a:t>
            </a:r>
          </a:p>
          <a:p>
            <a:pPr marL="0" indent="0">
              <a:lnSpc>
                <a:spcPct val="90000"/>
              </a:lnSpc>
              <a:buNone/>
              <a:defRPr/>
            </a:pPr>
            <a:r>
              <a:rPr lang="en-US" sz="1400" dirty="0">
                <a:solidFill>
                  <a:schemeClr val="tx1"/>
                </a:solidFill>
              </a:rPr>
              <a:t>	1. Invoice/copy or receipt</a:t>
            </a:r>
          </a:p>
          <a:p>
            <a:pPr marL="0" indent="0">
              <a:lnSpc>
                <a:spcPct val="90000"/>
              </a:lnSpc>
              <a:buNone/>
              <a:defRPr/>
            </a:pPr>
            <a:r>
              <a:rPr lang="en-US" sz="1400" dirty="0">
                <a:solidFill>
                  <a:schemeClr val="tx1"/>
                </a:solidFill>
              </a:rPr>
              <a:t>	2. A copy of the credit card statement with the charge</a:t>
            </a:r>
          </a:p>
          <a:p>
            <a:pPr eaLnBrk="1" hangingPunct="1">
              <a:lnSpc>
                <a:spcPct val="90000"/>
              </a:lnSpc>
              <a:buFontTx/>
              <a:buNone/>
              <a:defRPr/>
            </a:pPr>
            <a:endParaRPr lang="en-US" sz="1100" dirty="0">
              <a:solidFill>
                <a:schemeClr val="tx1"/>
              </a:solidFill>
            </a:endParaRPr>
          </a:p>
        </p:txBody>
      </p:sp>
      <p:sp>
        <p:nvSpPr>
          <p:cNvPr id="2" name="Slide Number Placeholder 1"/>
          <p:cNvSpPr>
            <a:spLocks noGrp="1"/>
          </p:cNvSpPr>
          <p:nvPr>
            <p:ph type="sldNum" sz="quarter" idx="12"/>
          </p:nvPr>
        </p:nvSpPr>
        <p:spPr>
          <a:xfrm>
            <a:off x="7836108" y="5578475"/>
            <a:ext cx="792975" cy="669925"/>
          </a:xfrm>
        </p:spPr>
        <p:txBody>
          <a:bodyPr>
            <a:normAutofit/>
          </a:bodyPr>
          <a:lstStyle/>
          <a:p>
            <a:pPr>
              <a:spcAft>
                <a:spcPts val="600"/>
              </a:spcAft>
              <a:defRPr/>
            </a:pPr>
            <a:fld id="{5AFFA79E-8FD1-47F6-8AFE-C6CFFEB79E53}" type="slidenum">
              <a:rPr lang="en-US">
                <a:solidFill>
                  <a:schemeClr val="tx1"/>
                </a:solidFill>
              </a:rPr>
              <a:pPr>
                <a:spcAft>
                  <a:spcPts val="600"/>
                </a:spcAft>
                <a:defRPr/>
              </a:pPr>
              <a:t>29</a:t>
            </a:fld>
            <a:endParaRPr lang="en-US">
              <a:solidFill>
                <a:schemeClr val="tx1"/>
              </a:solidFill>
            </a:endParaRPr>
          </a:p>
        </p:txBody>
      </p:sp>
    </p:spTree>
    <p:extLst>
      <p:ext uri="{BB962C8B-B14F-4D97-AF65-F5344CB8AC3E}">
        <p14:creationId xmlns:p14="http://schemas.microsoft.com/office/powerpoint/2010/main" val="3549040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Diagonal Corners Snipped 9">
            <a:extLst>
              <a:ext uri="{FF2B5EF4-FFF2-40B4-BE49-F238E27FC236}">
                <a16:creationId xmlns:a16="http://schemas.microsoft.com/office/drawing/2014/main" id="{10800801-63FC-C492-3813-D77F02A55E84}"/>
              </a:ext>
            </a:extLst>
          </p:cNvPr>
          <p:cNvSpPr/>
          <p:nvPr/>
        </p:nvSpPr>
        <p:spPr>
          <a:xfrm>
            <a:off x="296356" y="1262020"/>
            <a:ext cx="3799592" cy="4333961"/>
          </a:xfrm>
          <a:prstGeom prst="snip2Diag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666CAC-9AFE-1354-E427-E05EC6F3EC03}"/>
              </a:ext>
            </a:extLst>
          </p:cNvPr>
          <p:cNvSpPr>
            <a:spLocks noGrp="1"/>
          </p:cNvSpPr>
          <p:nvPr>
            <p:ph type="title"/>
          </p:nvPr>
        </p:nvSpPr>
        <p:spPr>
          <a:xfrm>
            <a:off x="4746996" y="677952"/>
            <a:ext cx="3467297" cy="469106"/>
          </a:xfrm>
        </p:spPr>
        <p:txBody>
          <a:bodyPr>
            <a:normAutofit fontScale="90000"/>
          </a:bodyPr>
          <a:lstStyle/>
          <a:p>
            <a:r>
              <a:rPr lang="en-US" u="sng" dirty="0"/>
              <a:t>Grant Funding</a:t>
            </a:r>
          </a:p>
        </p:txBody>
      </p:sp>
      <p:sp>
        <p:nvSpPr>
          <p:cNvPr id="4" name="Slide Number Placeholder 3">
            <a:extLst>
              <a:ext uri="{FF2B5EF4-FFF2-40B4-BE49-F238E27FC236}">
                <a16:creationId xmlns:a16="http://schemas.microsoft.com/office/drawing/2014/main" id="{F9D7BB5D-7EB2-1C0F-7031-E643C11FA07E}"/>
              </a:ext>
            </a:extLst>
          </p:cNvPr>
          <p:cNvSpPr>
            <a:spLocks noGrp="1"/>
          </p:cNvSpPr>
          <p:nvPr>
            <p:ph type="sldNum" sz="quarter" idx="12"/>
          </p:nvPr>
        </p:nvSpPr>
        <p:spPr/>
        <p:txBody>
          <a:bodyPr/>
          <a:lstStyle/>
          <a:p>
            <a:fld id="{01AC7BF2-D08A-46B0-BE2E-C28A564216D7}" type="slidenum">
              <a:rPr lang="en-US" smtClean="0"/>
              <a:t>3</a:t>
            </a:fld>
            <a:endParaRPr lang="en-US"/>
          </a:p>
        </p:txBody>
      </p:sp>
      <p:graphicFrame>
        <p:nvGraphicFramePr>
          <p:cNvPr id="7" name="Content Placeholder 6">
            <a:extLst>
              <a:ext uri="{FF2B5EF4-FFF2-40B4-BE49-F238E27FC236}">
                <a16:creationId xmlns:a16="http://schemas.microsoft.com/office/drawing/2014/main" id="{708C79F6-78C3-8983-6454-821FFC244374}"/>
              </a:ext>
            </a:extLst>
          </p:cNvPr>
          <p:cNvGraphicFramePr>
            <a:graphicFrameLocks noGrp="1"/>
          </p:cNvGraphicFramePr>
          <p:nvPr>
            <p:ph idx="1"/>
          </p:nvPr>
        </p:nvGraphicFramePr>
        <p:xfrm>
          <a:off x="221678" y="1592484"/>
          <a:ext cx="3553758" cy="3823406"/>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87D5C6A2-08CD-0480-3F8A-61807078F57A}"/>
              </a:ext>
            </a:extLst>
          </p:cNvPr>
          <p:cNvSpPr txBox="1"/>
          <p:nvPr/>
        </p:nvSpPr>
        <p:spPr>
          <a:xfrm>
            <a:off x="4474315" y="1592484"/>
            <a:ext cx="4012657" cy="3785652"/>
          </a:xfrm>
          <a:prstGeom prst="rect">
            <a:avLst/>
          </a:prstGeom>
          <a:noFill/>
        </p:spPr>
        <p:txBody>
          <a:bodyPr wrap="square">
            <a:spAutoFit/>
          </a:bodyPr>
          <a:lstStyle/>
          <a:p>
            <a:pPr eaLnBrk="1" hangingPunct="1">
              <a:buFontTx/>
              <a:buNone/>
              <a:defRPr/>
            </a:pPr>
            <a:r>
              <a:rPr lang="en-US" sz="1600" u="sng" dirty="0">
                <a:solidFill>
                  <a:schemeClr val="tx1"/>
                </a:solidFill>
                <a:latin typeface="+mn-lt"/>
              </a:rPr>
              <a:t>Federal Year (FY) 2022</a:t>
            </a:r>
          </a:p>
          <a:p>
            <a:pPr eaLnBrk="1" hangingPunct="1">
              <a:buFontTx/>
              <a:buNone/>
              <a:defRPr/>
            </a:pPr>
            <a:endParaRPr lang="en-US" sz="1600" dirty="0">
              <a:solidFill>
                <a:schemeClr val="tx1"/>
              </a:solidFill>
              <a:latin typeface="+mn-lt"/>
            </a:endParaRPr>
          </a:p>
          <a:p>
            <a:pPr eaLnBrk="1" hangingPunct="1">
              <a:buFontTx/>
              <a:buNone/>
              <a:defRPr/>
            </a:pPr>
            <a:r>
              <a:rPr lang="en-US" sz="1600" dirty="0">
                <a:solidFill>
                  <a:schemeClr val="tx1"/>
                </a:solidFill>
                <a:latin typeface="+mn-lt"/>
              </a:rPr>
              <a:t>$2,494,425.56 90/10</a:t>
            </a:r>
          </a:p>
          <a:p>
            <a:pPr eaLnBrk="1" hangingPunct="1">
              <a:buFontTx/>
              <a:buNone/>
              <a:defRPr/>
            </a:pPr>
            <a:endParaRPr lang="en-US" sz="1600" dirty="0">
              <a:solidFill>
                <a:schemeClr val="tx1"/>
              </a:solidFill>
              <a:latin typeface="+mn-lt"/>
            </a:endParaRPr>
          </a:p>
          <a:p>
            <a:pPr eaLnBrk="1" hangingPunct="1">
              <a:buFontTx/>
              <a:buNone/>
              <a:defRPr/>
            </a:pPr>
            <a:r>
              <a:rPr lang="en-US" sz="1600" dirty="0">
                <a:solidFill>
                  <a:schemeClr val="tx1"/>
                </a:solidFill>
                <a:latin typeface="+mn-lt"/>
              </a:rPr>
              <a:t>Awarding $968,814.65</a:t>
            </a:r>
          </a:p>
          <a:p>
            <a:pPr eaLnBrk="1" hangingPunct="1">
              <a:buFontTx/>
              <a:buNone/>
              <a:defRPr/>
            </a:pPr>
            <a:r>
              <a:rPr lang="en-US" sz="1600" dirty="0">
                <a:solidFill>
                  <a:schemeClr val="tx1"/>
                </a:solidFill>
                <a:latin typeface="+mn-lt"/>
              </a:rPr>
              <a:t>Remaining $1,026,725.79</a:t>
            </a:r>
          </a:p>
          <a:p>
            <a:pPr eaLnBrk="1" hangingPunct="1">
              <a:buFontTx/>
              <a:buNone/>
              <a:defRPr/>
            </a:pPr>
            <a:endParaRPr lang="en-US" sz="1600" dirty="0">
              <a:solidFill>
                <a:schemeClr val="tx1"/>
              </a:solidFill>
              <a:latin typeface="+mn-lt"/>
            </a:endParaRPr>
          </a:p>
          <a:p>
            <a:pPr eaLnBrk="1" hangingPunct="1">
              <a:buFontTx/>
              <a:buNone/>
              <a:defRPr/>
            </a:pPr>
            <a:r>
              <a:rPr lang="en-US" sz="1600" u="sng" dirty="0">
                <a:solidFill>
                  <a:schemeClr val="tx1"/>
                </a:solidFill>
                <a:latin typeface="+mn-lt"/>
              </a:rPr>
              <a:t>Federal Year (FY) 2023</a:t>
            </a:r>
          </a:p>
          <a:p>
            <a:pPr eaLnBrk="1" hangingPunct="1">
              <a:buFontTx/>
              <a:buNone/>
              <a:defRPr/>
            </a:pPr>
            <a:endParaRPr lang="en-US" sz="1600" dirty="0">
              <a:solidFill>
                <a:schemeClr val="tx1"/>
              </a:solidFill>
              <a:latin typeface="+mn-lt"/>
            </a:endParaRPr>
          </a:p>
          <a:p>
            <a:pPr eaLnBrk="1" hangingPunct="1">
              <a:buFontTx/>
              <a:buNone/>
              <a:defRPr/>
            </a:pPr>
            <a:r>
              <a:rPr lang="en-US" sz="1600" dirty="0">
                <a:solidFill>
                  <a:schemeClr val="tx1"/>
                </a:solidFill>
                <a:latin typeface="+mn-lt"/>
              </a:rPr>
              <a:t>$4,567,677 – Federal Portion</a:t>
            </a:r>
          </a:p>
          <a:p>
            <a:pPr eaLnBrk="1" hangingPunct="1">
              <a:buFontTx/>
              <a:buNone/>
              <a:defRPr/>
            </a:pPr>
            <a:r>
              <a:rPr lang="en-US" sz="1600" dirty="0">
                <a:solidFill>
                  <a:schemeClr val="tx1"/>
                </a:solidFill>
                <a:latin typeface="+mn-lt"/>
              </a:rPr>
              <a:t>$1,141,919.25 – Required Match</a:t>
            </a:r>
          </a:p>
          <a:p>
            <a:pPr eaLnBrk="1" hangingPunct="1">
              <a:buFontTx/>
              <a:buNone/>
              <a:defRPr/>
            </a:pPr>
            <a:endParaRPr lang="en-US" sz="1600" dirty="0">
              <a:solidFill>
                <a:schemeClr val="tx1"/>
              </a:solidFill>
              <a:latin typeface="+mn-lt"/>
            </a:endParaRPr>
          </a:p>
          <a:p>
            <a:pPr eaLnBrk="1" hangingPunct="1">
              <a:buFontTx/>
              <a:buNone/>
              <a:defRPr/>
            </a:pPr>
            <a:r>
              <a:rPr lang="en-US" sz="1600" dirty="0">
                <a:solidFill>
                  <a:schemeClr val="tx1"/>
                </a:solidFill>
                <a:latin typeface="+mn-lt"/>
              </a:rPr>
              <a:t>80/20 – Currently anticipating the State will provide the match, dependent on the approved state budget</a:t>
            </a:r>
          </a:p>
        </p:txBody>
      </p:sp>
    </p:spTree>
    <p:extLst>
      <p:ext uri="{BB962C8B-B14F-4D97-AF65-F5344CB8AC3E}">
        <p14:creationId xmlns:p14="http://schemas.microsoft.com/office/powerpoint/2010/main" val="26869737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0DF21D5-92B5-4D0E-8ACB-CD3732E40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12" name="Snip Diagonal Corner Rectangle 21">
            <a:extLst>
              <a:ext uri="{FF2B5EF4-FFF2-40B4-BE49-F238E27FC236}">
                <a16:creationId xmlns:a16="http://schemas.microsoft.com/office/drawing/2014/main" id="{B729B08C-A8E8-4A5F-BE85-F0B9269F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097404" cy="6858002"/>
          </a:xfrm>
          <a:prstGeom prst="snip2DiagRect">
            <a:avLst>
              <a:gd name="adj1" fmla="val 0"/>
              <a:gd name="adj2" fmla="val 0"/>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3AF0DAB2-66C2-4FB9-A4F3-E117F1D180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15" name="Straight Connector 14">
              <a:extLst>
                <a:ext uri="{FF2B5EF4-FFF2-40B4-BE49-F238E27FC236}">
                  <a16:creationId xmlns:a16="http://schemas.microsoft.com/office/drawing/2014/main" id="{7C7822CD-C541-4174-B43B-4A5E288187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98BC445-D166-4C73-9048-E9EAA313018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50D18988-C2FA-49D2-BDF7-5C3060944B0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22EBDE56-D9C2-4852-B55B-3DB8E679557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EB5952F4-0479-49EC-8294-C078F23532A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4" name="Title 3"/>
          <p:cNvSpPr>
            <a:spLocks noGrp="1"/>
          </p:cNvSpPr>
          <p:nvPr>
            <p:ph type="title"/>
          </p:nvPr>
        </p:nvSpPr>
        <p:spPr>
          <a:xfrm>
            <a:off x="5679062" y="2057400"/>
            <a:ext cx="3312538" cy="1227667"/>
          </a:xfrm>
        </p:spPr>
        <p:txBody>
          <a:bodyPr anchor="b">
            <a:normAutofit fontScale="90000"/>
          </a:bodyPr>
          <a:lstStyle/>
          <a:p>
            <a:r>
              <a:rPr lang="en-US" sz="3000" u="sng" dirty="0">
                <a:solidFill>
                  <a:schemeClr val="bg2">
                    <a:lumMod val="75000"/>
                  </a:schemeClr>
                </a:solidFill>
              </a:rPr>
              <a:t>Reallocation of Funds - SLCGP</a:t>
            </a:r>
            <a:endParaRPr lang="en-US" sz="3000" dirty="0">
              <a:solidFill>
                <a:schemeClr val="bg2">
                  <a:lumMod val="75000"/>
                </a:schemeClr>
              </a:solidFill>
            </a:endParaRPr>
          </a:p>
        </p:txBody>
      </p:sp>
      <p:sp>
        <p:nvSpPr>
          <p:cNvPr id="5" name="Content Placeholder 4"/>
          <p:cNvSpPr>
            <a:spLocks noGrp="1"/>
          </p:cNvSpPr>
          <p:nvPr>
            <p:ph idx="1"/>
          </p:nvPr>
        </p:nvSpPr>
        <p:spPr>
          <a:xfrm>
            <a:off x="513159" y="457200"/>
            <a:ext cx="4696002" cy="5638800"/>
          </a:xfrm>
        </p:spPr>
        <p:txBody>
          <a:bodyPr anchor="ctr">
            <a:normAutofit/>
          </a:bodyPr>
          <a:lstStyle/>
          <a:p>
            <a:pPr>
              <a:lnSpc>
                <a:spcPct val="90000"/>
              </a:lnSpc>
            </a:pPr>
            <a:r>
              <a:rPr lang="en-US" sz="1400" dirty="0">
                <a:solidFill>
                  <a:schemeClr val="tx1"/>
                </a:solidFill>
              </a:rPr>
              <a:t>As money is turned back by jurisdictions these fund go into a pot to later be reallocated back out in order to maintain the 80% pass through requirement on the grant.</a:t>
            </a:r>
          </a:p>
          <a:p>
            <a:pPr marL="0" indent="0">
              <a:lnSpc>
                <a:spcPct val="90000"/>
              </a:lnSpc>
              <a:buNone/>
            </a:pPr>
            <a:endParaRPr lang="en-US" sz="1400" dirty="0">
              <a:solidFill>
                <a:schemeClr val="tx1"/>
              </a:solidFill>
            </a:endParaRPr>
          </a:p>
          <a:p>
            <a:pPr>
              <a:lnSpc>
                <a:spcPct val="90000"/>
              </a:lnSpc>
            </a:pPr>
            <a:r>
              <a:rPr lang="en-US" sz="1400" dirty="0">
                <a:solidFill>
                  <a:schemeClr val="tx1"/>
                </a:solidFill>
              </a:rPr>
              <a:t>The application is on the website and can be completed at anytime and submitted to mva.grants@alaska.gov.  We will sometimes send out an e-mail asking for applications if we have a large pot of money to reallocate.</a:t>
            </a:r>
          </a:p>
          <a:p>
            <a:pPr marL="0" indent="0">
              <a:lnSpc>
                <a:spcPct val="90000"/>
              </a:lnSpc>
              <a:buNone/>
            </a:pPr>
            <a:endParaRPr lang="en-US" sz="1400" dirty="0">
              <a:solidFill>
                <a:schemeClr val="tx1"/>
              </a:solidFill>
            </a:endParaRPr>
          </a:p>
          <a:p>
            <a:pPr>
              <a:lnSpc>
                <a:spcPct val="90000"/>
              </a:lnSpc>
            </a:pPr>
            <a:r>
              <a:rPr lang="en-US" sz="1400" dirty="0">
                <a:solidFill>
                  <a:schemeClr val="tx1"/>
                </a:solidFill>
              </a:rPr>
              <a:t>Priority for funding projects is:</a:t>
            </a:r>
          </a:p>
          <a:p>
            <a:pPr lvl="1">
              <a:lnSpc>
                <a:spcPct val="90000"/>
              </a:lnSpc>
            </a:pPr>
            <a:r>
              <a:rPr lang="en-US" sz="1400" dirty="0">
                <a:solidFill>
                  <a:schemeClr val="tx1"/>
                </a:solidFill>
              </a:rPr>
              <a:t>Underfunded projects / Cost Over-Runs</a:t>
            </a:r>
          </a:p>
          <a:p>
            <a:pPr lvl="1">
              <a:lnSpc>
                <a:spcPct val="90000"/>
              </a:lnSpc>
            </a:pPr>
            <a:r>
              <a:rPr lang="en-US" sz="1400" dirty="0">
                <a:solidFill>
                  <a:schemeClr val="tx1"/>
                </a:solidFill>
              </a:rPr>
              <a:t>New Projects</a:t>
            </a:r>
          </a:p>
          <a:p>
            <a:pPr lvl="1">
              <a:lnSpc>
                <a:spcPct val="90000"/>
              </a:lnSpc>
            </a:pPr>
            <a:r>
              <a:rPr lang="en-US" sz="1400" dirty="0">
                <a:solidFill>
                  <a:schemeClr val="tx1"/>
                </a:solidFill>
              </a:rPr>
              <a:t>National Priority Projects</a:t>
            </a:r>
          </a:p>
          <a:p>
            <a:pPr marL="342900" lvl="1" indent="0">
              <a:lnSpc>
                <a:spcPct val="90000"/>
              </a:lnSpc>
              <a:buNone/>
            </a:pPr>
            <a:endParaRPr lang="en-US" sz="1400" dirty="0">
              <a:solidFill>
                <a:schemeClr val="tx1"/>
              </a:solidFill>
            </a:endParaRPr>
          </a:p>
          <a:p>
            <a:pPr>
              <a:lnSpc>
                <a:spcPct val="90000"/>
              </a:lnSpc>
            </a:pPr>
            <a:r>
              <a:rPr lang="en-US" sz="1400" dirty="0">
                <a:solidFill>
                  <a:schemeClr val="tx1"/>
                </a:solidFill>
              </a:rPr>
              <a:t>Often times these funds must be accepted and spent in a very short timeframe so please keep this in mind when completing the reallocation application.</a:t>
            </a:r>
          </a:p>
          <a:p>
            <a:pPr>
              <a:lnSpc>
                <a:spcPct val="90000"/>
              </a:lnSpc>
            </a:pPr>
            <a:endParaRPr lang="en-US" sz="1100" dirty="0"/>
          </a:p>
        </p:txBody>
      </p:sp>
      <p:sp>
        <p:nvSpPr>
          <p:cNvPr id="2" name="Slide Number Placeholder 1"/>
          <p:cNvSpPr>
            <a:spLocks noGrp="1"/>
          </p:cNvSpPr>
          <p:nvPr>
            <p:ph type="sldNum" sz="quarter" idx="12"/>
          </p:nvPr>
        </p:nvSpPr>
        <p:spPr>
          <a:xfrm>
            <a:off x="7772400" y="5578475"/>
            <a:ext cx="856683" cy="669925"/>
          </a:xfrm>
        </p:spPr>
        <p:txBody>
          <a:bodyPr>
            <a:normAutofit/>
          </a:bodyPr>
          <a:lstStyle/>
          <a:p>
            <a:pPr>
              <a:spcAft>
                <a:spcPts val="600"/>
              </a:spcAft>
            </a:pPr>
            <a:fld id="{6CE3E1C0-99B5-4442-985C-8B4E6984B94A}" type="slidenum">
              <a:rPr lang="en-US">
                <a:solidFill>
                  <a:srgbClr val="0A304A"/>
                </a:solidFill>
              </a:rPr>
              <a:pPr>
                <a:spcAft>
                  <a:spcPts val="600"/>
                </a:spcAft>
              </a:pPr>
              <a:t>30</a:t>
            </a:fld>
            <a:endParaRPr lang="en-US">
              <a:solidFill>
                <a:srgbClr val="0A304A"/>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6554867" cy="990600"/>
          </a:xfrm>
        </p:spPr>
        <p:txBody>
          <a:bodyPr>
            <a:normAutofit/>
          </a:bodyPr>
          <a:lstStyle/>
          <a:p>
            <a:r>
              <a:rPr lang="en-US" sz="3600" u="sng" dirty="0"/>
              <a:t>The Way Ahead - SLCGP</a:t>
            </a:r>
          </a:p>
        </p:txBody>
      </p:sp>
      <p:sp>
        <p:nvSpPr>
          <p:cNvPr id="3" name="Slide Number Placeholder 2"/>
          <p:cNvSpPr>
            <a:spLocks noGrp="1"/>
          </p:cNvSpPr>
          <p:nvPr>
            <p:ph type="sldNum" sz="quarter" idx="12"/>
          </p:nvPr>
        </p:nvSpPr>
        <p:spPr/>
        <p:txBody>
          <a:bodyPr/>
          <a:lstStyle/>
          <a:p>
            <a:pPr>
              <a:defRPr/>
            </a:pPr>
            <a:fld id="{5AFFA79E-8FD1-47F6-8AFE-C6CFFEB79E53}" type="slidenum">
              <a:rPr lang="en-US" smtClean="0"/>
              <a:pPr>
                <a:defRPr/>
              </a:pPr>
              <a:t>31</a:t>
            </a:fld>
            <a:endParaRPr lang="en-US"/>
          </a:p>
        </p:txBody>
      </p:sp>
      <p:graphicFrame>
        <p:nvGraphicFramePr>
          <p:cNvPr id="5" name="Diagram 4"/>
          <p:cNvGraphicFramePr/>
          <p:nvPr>
            <p:extLst>
              <p:ext uri="{D42A27DB-BD31-4B8C-83A1-F6EECF244321}">
                <p14:modId xmlns:p14="http://schemas.microsoft.com/office/powerpoint/2010/main" val="3163024313"/>
              </p:ext>
            </p:extLst>
          </p:nvPr>
        </p:nvGraphicFramePr>
        <p:xfrm>
          <a:off x="152400" y="990600"/>
          <a:ext cx="87630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98584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92" name="Rectangle 28691">
            <a:extLst>
              <a:ext uri="{FF2B5EF4-FFF2-40B4-BE49-F238E27FC236}">
                <a16:creationId xmlns:a16="http://schemas.microsoft.com/office/drawing/2014/main" id="{D2600CBB-0CF8-4237-8491-B7864363D2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8674" name="Rectangle 2"/>
          <p:cNvSpPr>
            <a:spLocks noGrp="1" noChangeArrowheads="1"/>
          </p:cNvSpPr>
          <p:nvPr>
            <p:ph type="title"/>
          </p:nvPr>
        </p:nvSpPr>
        <p:spPr>
          <a:xfrm>
            <a:off x="513159" y="4799010"/>
            <a:ext cx="6952059" cy="1155267"/>
          </a:xfrm>
        </p:spPr>
        <p:txBody>
          <a:bodyPr anchor="ctr">
            <a:normAutofit/>
          </a:bodyPr>
          <a:lstStyle/>
          <a:p>
            <a:pPr eaLnBrk="1" hangingPunct="1"/>
            <a:r>
              <a:rPr lang="en-US">
                <a:solidFill>
                  <a:srgbClr val="FFFFFF"/>
                </a:solidFill>
              </a:rPr>
              <a:t>Questions &amp; Answers</a:t>
            </a:r>
            <a:endParaRPr lang="en-US" u="sng">
              <a:solidFill>
                <a:srgbClr val="FFFFFF"/>
              </a:solidFill>
            </a:endParaRPr>
          </a:p>
        </p:txBody>
      </p:sp>
      <p:sp>
        <p:nvSpPr>
          <p:cNvPr id="28694" name="Snip Diagonal Corner Rectangle 21">
            <a:extLst>
              <a:ext uri="{FF2B5EF4-FFF2-40B4-BE49-F238E27FC236}">
                <a16:creationId xmlns:a16="http://schemas.microsoft.com/office/drawing/2014/main" id="{E4CBBC1E-991D-4CF9-BCA5-AB1496871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4572000"/>
          </a:xfrm>
          <a:prstGeom prst="snip2DiagRect">
            <a:avLst>
              <a:gd name="adj1" fmla="val 0"/>
              <a:gd name="adj2" fmla="val 0"/>
            </a:avLst>
          </a:prstGeom>
          <a:solidFill>
            <a:schemeClr val="bg1">
              <a:alpha val="1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a:xfrm>
            <a:off x="7772400" y="5578475"/>
            <a:ext cx="856683" cy="669925"/>
          </a:xfrm>
        </p:spPr>
        <p:txBody>
          <a:bodyPr>
            <a:normAutofit/>
          </a:bodyPr>
          <a:lstStyle/>
          <a:p>
            <a:pPr>
              <a:spcAft>
                <a:spcPts val="600"/>
              </a:spcAft>
              <a:defRPr/>
            </a:pPr>
            <a:fld id="{5AFFA79E-8FD1-47F6-8AFE-C6CFFEB79E53}" type="slidenum">
              <a:rPr lang="en-US">
                <a:solidFill>
                  <a:srgbClr val="0A304A"/>
                </a:solidFill>
              </a:rPr>
              <a:pPr>
                <a:spcAft>
                  <a:spcPts val="600"/>
                </a:spcAft>
                <a:defRPr/>
              </a:pPr>
              <a:t>32</a:t>
            </a:fld>
            <a:endParaRPr lang="en-US">
              <a:solidFill>
                <a:srgbClr val="0A304A"/>
              </a:solidFill>
            </a:endParaRPr>
          </a:p>
        </p:txBody>
      </p:sp>
      <p:graphicFrame>
        <p:nvGraphicFramePr>
          <p:cNvPr id="28687" name="Rectangle 3">
            <a:extLst>
              <a:ext uri="{FF2B5EF4-FFF2-40B4-BE49-F238E27FC236}">
                <a16:creationId xmlns:a16="http://schemas.microsoft.com/office/drawing/2014/main" id="{E72540FF-4959-EA6B-B8EF-D1A7C5AAE916}"/>
              </a:ext>
            </a:extLst>
          </p:cNvPr>
          <p:cNvGraphicFramePr>
            <a:graphicFrameLocks noGrp="1"/>
          </p:cNvGraphicFramePr>
          <p:nvPr>
            <p:ph idx="1"/>
            <p:extLst>
              <p:ext uri="{D42A27DB-BD31-4B8C-83A1-F6EECF244321}">
                <p14:modId xmlns:p14="http://schemas.microsoft.com/office/powerpoint/2010/main" val="1366912060"/>
              </p:ext>
            </p:extLst>
          </p:nvPr>
        </p:nvGraphicFramePr>
        <p:xfrm>
          <a:off x="723900" y="642939"/>
          <a:ext cx="7686675" cy="34051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6"/>
          <p:cNvSpPr>
            <a:spLocks noGrp="1"/>
          </p:cNvSpPr>
          <p:nvPr>
            <p:ph type="title"/>
          </p:nvPr>
        </p:nvSpPr>
        <p:spPr>
          <a:xfrm>
            <a:off x="17383" y="250827"/>
            <a:ext cx="6554867" cy="1144585"/>
          </a:xfrm>
        </p:spPr>
        <p:txBody>
          <a:bodyPr/>
          <a:lstStyle/>
          <a:p>
            <a:r>
              <a:rPr lang="en-US" u="sng" dirty="0">
                <a:solidFill>
                  <a:schemeClr val="bg2">
                    <a:lumMod val="75000"/>
                  </a:schemeClr>
                </a:solidFill>
              </a:rPr>
              <a:t>Award Process </a:t>
            </a:r>
          </a:p>
        </p:txBody>
      </p:sp>
      <p:sp>
        <p:nvSpPr>
          <p:cNvPr id="4" name="Content Placeholder 3"/>
          <p:cNvSpPr>
            <a:spLocks noGrp="1"/>
          </p:cNvSpPr>
          <p:nvPr>
            <p:ph sz="half" idx="1"/>
          </p:nvPr>
        </p:nvSpPr>
        <p:spPr>
          <a:xfrm>
            <a:off x="512667" y="1395412"/>
            <a:ext cx="3210433" cy="5033963"/>
          </a:xfrm>
        </p:spPr>
        <p:txBody>
          <a:bodyPr/>
          <a:lstStyle/>
          <a:p>
            <a:pPr marL="0" indent="0">
              <a:buNone/>
            </a:pPr>
            <a:r>
              <a:rPr lang="en-US" sz="2800" dirty="0">
                <a:solidFill>
                  <a:schemeClr val="tx1"/>
                </a:solidFill>
              </a:rPr>
              <a:t>SLCGP -</a:t>
            </a:r>
          </a:p>
          <a:p>
            <a:pPr marL="0" indent="0">
              <a:buNone/>
            </a:pPr>
            <a:r>
              <a:rPr lang="en-US" sz="2800" dirty="0">
                <a:solidFill>
                  <a:schemeClr val="tx1"/>
                </a:solidFill>
              </a:rPr>
              <a:t>Staff Analysis</a:t>
            </a:r>
          </a:p>
          <a:p>
            <a:r>
              <a:rPr lang="en-US" sz="2400" dirty="0">
                <a:solidFill>
                  <a:schemeClr val="tx1"/>
                </a:solidFill>
              </a:rPr>
              <a:t>Review for Eligibility</a:t>
            </a:r>
          </a:p>
          <a:p>
            <a:r>
              <a:rPr lang="en-US" sz="2400" dirty="0">
                <a:solidFill>
                  <a:schemeClr val="tx1"/>
                </a:solidFill>
              </a:rPr>
              <a:t>Grade Each Application</a:t>
            </a:r>
          </a:p>
          <a:p>
            <a:pPr lvl="1"/>
            <a:r>
              <a:rPr lang="en-US" dirty="0">
                <a:solidFill>
                  <a:schemeClr val="tx1"/>
                </a:solidFill>
              </a:rPr>
              <a:t>Application Complete?</a:t>
            </a:r>
          </a:p>
          <a:p>
            <a:pPr lvl="1"/>
            <a:r>
              <a:rPr lang="en-US" dirty="0">
                <a:solidFill>
                  <a:schemeClr val="tx1"/>
                </a:solidFill>
              </a:rPr>
              <a:t>Past Performance</a:t>
            </a:r>
          </a:p>
          <a:p>
            <a:endParaRPr lang="en-US" dirty="0"/>
          </a:p>
        </p:txBody>
      </p:sp>
      <p:sp>
        <p:nvSpPr>
          <p:cNvPr id="3" name="Text Placeholder 2"/>
          <p:cNvSpPr>
            <a:spLocks noGrp="1"/>
          </p:cNvSpPr>
          <p:nvPr>
            <p:ph sz="half" idx="2"/>
          </p:nvPr>
        </p:nvSpPr>
        <p:spPr/>
        <p:txBody>
          <a:bodyPr/>
          <a:lstStyle/>
          <a:p>
            <a:endParaRPr lang="en-US" dirty="0"/>
          </a:p>
        </p:txBody>
      </p:sp>
      <p:sp>
        <p:nvSpPr>
          <p:cNvPr id="2" name="Slide Number Placeholder 1"/>
          <p:cNvSpPr>
            <a:spLocks noGrp="1"/>
          </p:cNvSpPr>
          <p:nvPr>
            <p:ph type="sldNum" sz="quarter" idx="12"/>
          </p:nvPr>
        </p:nvSpPr>
        <p:spPr/>
        <p:txBody>
          <a:bodyPr/>
          <a:lstStyle/>
          <a:p>
            <a:pPr>
              <a:defRPr/>
            </a:pPr>
            <a:fld id="{82A6649B-3EE7-4937-AC0A-379D298EC713}" type="slidenum">
              <a:rPr lang="en-US" smtClean="0"/>
              <a:pPr>
                <a:defRPr/>
              </a:pPr>
              <a:t>4</a:t>
            </a:fld>
            <a:endParaRPr lang="en-US"/>
          </a:p>
        </p:txBody>
      </p:sp>
      <p:graphicFrame>
        <p:nvGraphicFramePr>
          <p:cNvPr id="8" name="Object 7"/>
          <p:cNvGraphicFramePr>
            <a:graphicFrameLocks noChangeAspect="1"/>
          </p:cNvGraphicFramePr>
          <p:nvPr/>
        </p:nvGraphicFramePr>
        <p:xfrm>
          <a:off x="3839083" y="76200"/>
          <a:ext cx="5076317" cy="6400800"/>
        </p:xfrm>
        <a:graphic>
          <a:graphicData uri="http://schemas.openxmlformats.org/presentationml/2006/ole">
            <mc:AlternateContent xmlns:mc="http://schemas.openxmlformats.org/markup-compatibility/2006">
              <mc:Choice xmlns:v="urn:schemas-microsoft-com:vml" Requires="v">
                <p:oleObj name="Acrobat Document" r:id="rId3" imgW="4663359" imgH="6035040" progId="Acrobat.Document.11">
                  <p:embed/>
                </p:oleObj>
              </mc:Choice>
              <mc:Fallback>
                <p:oleObj name="Acrobat Document" r:id="rId3" imgW="4663359" imgH="6035040" progId="Acrobat.Document.11">
                  <p:embed/>
                  <p:pic>
                    <p:nvPicPr>
                      <p:cNvPr id="8" name="Object 7"/>
                      <p:cNvPicPr/>
                      <p:nvPr/>
                    </p:nvPicPr>
                    <p:blipFill>
                      <a:blip r:embed="rId4"/>
                      <a:stretch>
                        <a:fillRect/>
                      </a:stretch>
                    </p:blipFill>
                    <p:spPr>
                      <a:xfrm>
                        <a:off x="3839083" y="76200"/>
                        <a:ext cx="5076317" cy="6400800"/>
                      </a:xfrm>
                      <a:prstGeom prst="rect">
                        <a:avLst/>
                      </a:prstGeom>
                    </p:spPr>
                  </p:pic>
                </p:oleObj>
              </mc:Fallback>
            </mc:AlternateContent>
          </a:graphicData>
        </a:graphic>
      </p:graphicFrame>
    </p:spTree>
    <p:extLst>
      <p:ext uri="{BB962C8B-B14F-4D97-AF65-F5344CB8AC3E}">
        <p14:creationId xmlns:p14="http://schemas.microsoft.com/office/powerpoint/2010/main" val="1255796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5130" name="Rectangle 5129">
            <a:extLst>
              <a:ext uri="{FF2B5EF4-FFF2-40B4-BE49-F238E27FC236}">
                <a16:creationId xmlns:a16="http://schemas.microsoft.com/office/drawing/2014/main" id="{9ACA6826-032C-4799-B079-15DB2A6CB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2"/>
          <p:cNvSpPr>
            <a:spLocks noGrp="1" noChangeArrowheads="1"/>
          </p:cNvSpPr>
          <p:nvPr>
            <p:ph type="title"/>
          </p:nvPr>
        </p:nvSpPr>
        <p:spPr>
          <a:xfrm>
            <a:off x="475854" y="-67734"/>
            <a:ext cx="6400800" cy="1507067"/>
          </a:xfrm>
        </p:spPr>
        <p:txBody>
          <a:bodyPr>
            <a:normAutofit/>
          </a:bodyPr>
          <a:lstStyle/>
          <a:p>
            <a:pPr eaLnBrk="1" hangingPunct="1"/>
            <a:r>
              <a:rPr lang="en-US" u="sng" dirty="0">
                <a:solidFill>
                  <a:schemeClr val="bg2">
                    <a:lumMod val="75000"/>
                  </a:schemeClr>
                </a:solidFill>
              </a:rPr>
              <a:t>Award Process - SLCGP</a:t>
            </a:r>
          </a:p>
        </p:txBody>
      </p:sp>
      <p:sp>
        <p:nvSpPr>
          <p:cNvPr id="5123" name="Rectangle 3"/>
          <p:cNvSpPr>
            <a:spLocks noGrp="1" noChangeArrowheads="1"/>
          </p:cNvSpPr>
          <p:nvPr>
            <p:ph idx="1"/>
          </p:nvPr>
        </p:nvSpPr>
        <p:spPr>
          <a:xfrm>
            <a:off x="451462" y="1253066"/>
            <a:ext cx="5873266" cy="4351867"/>
          </a:xfrm>
        </p:spPr>
        <p:txBody>
          <a:bodyPr>
            <a:normAutofit/>
          </a:bodyPr>
          <a:lstStyle/>
          <a:p>
            <a:pPr eaLnBrk="1" hangingPunct="1">
              <a:lnSpc>
                <a:spcPct val="90000"/>
              </a:lnSpc>
              <a:buFontTx/>
              <a:buNone/>
            </a:pPr>
            <a:r>
              <a:rPr lang="en-US" sz="1600" dirty="0">
                <a:solidFill>
                  <a:schemeClr val="tx1"/>
                </a:solidFill>
              </a:rPr>
              <a:t>Internal Review Committee</a:t>
            </a:r>
          </a:p>
          <a:p>
            <a:pPr>
              <a:lnSpc>
                <a:spcPct val="90000"/>
              </a:lnSpc>
            </a:pPr>
            <a:r>
              <a:rPr lang="en-US" sz="1600" dirty="0">
                <a:solidFill>
                  <a:schemeClr val="tx1"/>
                </a:solidFill>
              </a:rPr>
              <a:t>Emergency Management, Project Manager, and Grants Management. Reviewed by corresponding staff section employees and asked to provide feedback on the project. </a:t>
            </a:r>
          </a:p>
          <a:p>
            <a:pPr marL="0" indent="0">
              <a:lnSpc>
                <a:spcPct val="90000"/>
              </a:lnSpc>
              <a:buNone/>
            </a:pPr>
            <a:endParaRPr lang="en-US" sz="1600" dirty="0">
              <a:solidFill>
                <a:schemeClr val="tx1"/>
              </a:solidFill>
            </a:endParaRPr>
          </a:p>
          <a:p>
            <a:pPr marL="0" indent="0" eaLnBrk="1" hangingPunct="1">
              <a:lnSpc>
                <a:spcPct val="90000"/>
              </a:lnSpc>
              <a:buNone/>
            </a:pPr>
            <a:r>
              <a:rPr lang="en-US" sz="1600" dirty="0">
                <a:solidFill>
                  <a:schemeClr val="tx1"/>
                </a:solidFill>
              </a:rPr>
              <a:t>External Review Committee</a:t>
            </a:r>
          </a:p>
          <a:p>
            <a:pPr>
              <a:lnSpc>
                <a:spcPct val="90000"/>
              </a:lnSpc>
            </a:pPr>
            <a:r>
              <a:rPr lang="en-US" sz="1600" dirty="0">
                <a:solidFill>
                  <a:schemeClr val="tx1"/>
                </a:solidFill>
              </a:rPr>
              <a:t>Interagency Review Committee.  Comprised of local subject matter experts from all over the State.</a:t>
            </a:r>
          </a:p>
          <a:p>
            <a:pPr marL="0" indent="0">
              <a:lnSpc>
                <a:spcPct val="90000"/>
              </a:lnSpc>
              <a:buNone/>
            </a:pPr>
            <a:endParaRPr lang="en-US" sz="1600" dirty="0">
              <a:solidFill>
                <a:schemeClr val="tx1"/>
              </a:solidFill>
            </a:endParaRPr>
          </a:p>
          <a:p>
            <a:pPr eaLnBrk="1" hangingPunct="1">
              <a:lnSpc>
                <a:spcPct val="90000"/>
              </a:lnSpc>
              <a:buFontTx/>
              <a:buNone/>
            </a:pPr>
            <a:r>
              <a:rPr lang="en-US" sz="1600" dirty="0">
                <a:solidFill>
                  <a:schemeClr val="tx1"/>
                </a:solidFill>
              </a:rPr>
              <a:t>Leadership and Director Approval</a:t>
            </a:r>
          </a:p>
        </p:txBody>
      </p:sp>
      <p:pic>
        <p:nvPicPr>
          <p:cNvPr id="5127" name="Graphic 5126" descr="Meeting">
            <a:extLst>
              <a:ext uri="{FF2B5EF4-FFF2-40B4-BE49-F238E27FC236}">
                <a16:creationId xmlns:a16="http://schemas.microsoft.com/office/drawing/2014/main" id="{AC24E0E2-1993-AF49-4780-432B34AE867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39628" y="1452240"/>
            <a:ext cx="2388831" cy="2388831"/>
          </a:xfrm>
          <a:prstGeom prst="rect">
            <a:avLst/>
          </a:prstGeom>
          <a:effectLst>
            <a:innerShdw blurRad="57150" dist="38100" dir="14460000">
              <a:prstClr val="black">
                <a:alpha val="70000"/>
              </a:prstClr>
            </a:innerShdw>
          </a:effectLst>
        </p:spPr>
      </p:pic>
      <p:sp>
        <p:nvSpPr>
          <p:cNvPr id="2" name="Slide Number Placeholder 1"/>
          <p:cNvSpPr>
            <a:spLocks noGrp="1"/>
          </p:cNvSpPr>
          <p:nvPr>
            <p:ph type="sldNum" sz="quarter" idx="12"/>
          </p:nvPr>
        </p:nvSpPr>
        <p:spPr>
          <a:xfrm>
            <a:off x="7772400" y="5578475"/>
            <a:ext cx="856683" cy="669925"/>
          </a:xfrm>
        </p:spPr>
        <p:txBody>
          <a:bodyPr>
            <a:normAutofit/>
          </a:bodyPr>
          <a:lstStyle/>
          <a:p>
            <a:pPr>
              <a:spcAft>
                <a:spcPts val="600"/>
              </a:spcAft>
              <a:defRPr/>
            </a:pPr>
            <a:fld id="{5AFFA79E-8FD1-47F6-8AFE-C6CFFEB79E53}" type="slidenum">
              <a:rPr lang="en-US" smtClean="0"/>
              <a:pPr>
                <a:spcAft>
                  <a:spcPts val="600"/>
                </a:spcAft>
                <a:defRPr/>
              </a:pPr>
              <a:t>5</a:t>
            </a:fld>
            <a:endParaRPr lang="en-US"/>
          </a:p>
        </p:txBody>
      </p:sp>
      <p:grpSp>
        <p:nvGrpSpPr>
          <p:cNvPr id="5132" name="Group 5131">
            <a:extLst>
              <a:ext uri="{FF2B5EF4-FFF2-40B4-BE49-F238E27FC236}">
                <a16:creationId xmlns:a16="http://schemas.microsoft.com/office/drawing/2014/main" id="{DD58A807-BD0E-4B1D-A523-2F20E7FE26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33837"/>
            <a:ext cx="2236395" cy="3208867"/>
            <a:chOff x="9206969" y="2963333"/>
            <a:chExt cx="2981858" cy="3208867"/>
          </a:xfrm>
        </p:grpSpPr>
        <p:cxnSp>
          <p:nvCxnSpPr>
            <p:cNvPr id="5133" name="Straight Connector 5132">
              <a:extLst>
                <a:ext uri="{FF2B5EF4-FFF2-40B4-BE49-F238E27FC236}">
                  <a16:creationId xmlns:a16="http://schemas.microsoft.com/office/drawing/2014/main" id="{AC82FD88-0436-4D5C-B5A2-7B90191949E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134" name="Straight Connector 5133">
              <a:extLst>
                <a:ext uri="{FF2B5EF4-FFF2-40B4-BE49-F238E27FC236}">
                  <a16:creationId xmlns:a16="http://schemas.microsoft.com/office/drawing/2014/main" id="{E2706DBD-9DBD-49D6-80EB-C896096D2F0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135" name="Straight Connector 5134">
              <a:extLst>
                <a:ext uri="{FF2B5EF4-FFF2-40B4-BE49-F238E27FC236}">
                  <a16:creationId xmlns:a16="http://schemas.microsoft.com/office/drawing/2014/main" id="{251C7442-3F0F-49E3-9389-D6B4BAE14A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136" name="Straight Connector 5135">
              <a:extLst>
                <a:ext uri="{FF2B5EF4-FFF2-40B4-BE49-F238E27FC236}">
                  <a16:creationId xmlns:a16="http://schemas.microsoft.com/office/drawing/2014/main" id="{BA614368-43A5-4794-BA71-09F8585F9F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137" name="Straight Connector 5136">
              <a:extLst>
                <a:ext uri="{FF2B5EF4-FFF2-40B4-BE49-F238E27FC236}">
                  <a16:creationId xmlns:a16="http://schemas.microsoft.com/office/drawing/2014/main" id="{3F42B96B-0C70-40CB-A027-175F2A1657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406522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5130" name="Rectangle 5129">
            <a:extLst>
              <a:ext uri="{FF2B5EF4-FFF2-40B4-BE49-F238E27FC236}">
                <a16:creationId xmlns:a16="http://schemas.microsoft.com/office/drawing/2014/main" id="{9ACA6826-032C-4799-B079-15DB2A6CB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2"/>
          <p:cNvSpPr>
            <a:spLocks noGrp="1" noChangeArrowheads="1"/>
          </p:cNvSpPr>
          <p:nvPr>
            <p:ph type="title"/>
          </p:nvPr>
        </p:nvSpPr>
        <p:spPr>
          <a:xfrm>
            <a:off x="475854" y="-67734"/>
            <a:ext cx="6400800" cy="1507067"/>
          </a:xfrm>
        </p:spPr>
        <p:txBody>
          <a:bodyPr>
            <a:normAutofit/>
          </a:bodyPr>
          <a:lstStyle/>
          <a:p>
            <a:pPr eaLnBrk="1" hangingPunct="1"/>
            <a:r>
              <a:rPr lang="en-US" u="sng" dirty="0">
                <a:solidFill>
                  <a:schemeClr val="bg2">
                    <a:lumMod val="75000"/>
                  </a:schemeClr>
                </a:solidFill>
              </a:rPr>
              <a:t>Award Process</a:t>
            </a:r>
          </a:p>
        </p:txBody>
      </p:sp>
      <p:sp>
        <p:nvSpPr>
          <p:cNvPr id="5123" name="Rectangle 3"/>
          <p:cNvSpPr>
            <a:spLocks noGrp="1" noChangeArrowheads="1"/>
          </p:cNvSpPr>
          <p:nvPr>
            <p:ph idx="1"/>
          </p:nvPr>
        </p:nvSpPr>
        <p:spPr>
          <a:xfrm>
            <a:off x="451462" y="1253066"/>
            <a:ext cx="5873266" cy="4351867"/>
          </a:xfrm>
        </p:spPr>
        <p:txBody>
          <a:bodyPr>
            <a:normAutofit/>
          </a:bodyPr>
          <a:lstStyle/>
          <a:p>
            <a:pPr marL="0" indent="0">
              <a:lnSpc>
                <a:spcPct val="90000"/>
              </a:lnSpc>
              <a:buNone/>
            </a:pPr>
            <a:endParaRPr lang="en-US" sz="1600" dirty="0">
              <a:solidFill>
                <a:schemeClr val="tx1"/>
              </a:solidFill>
            </a:endParaRPr>
          </a:p>
          <a:p>
            <a:pPr marL="0" indent="0" eaLnBrk="1" hangingPunct="1">
              <a:lnSpc>
                <a:spcPct val="90000"/>
              </a:lnSpc>
              <a:buNone/>
            </a:pPr>
            <a:r>
              <a:rPr lang="en-US" sz="1600" dirty="0">
                <a:solidFill>
                  <a:schemeClr val="tx1"/>
                </a:solidFill>
              </a:rPr>
              <a:t>External Review Committee</a:t>
            </a:r>
          </a:p>
          <a:p>
            <a:pPr>
              <a:lnSpc>
                <a:spcPct val="90000"/>
              </a:lnSpc>
            </a:pPr>
            <a:r>
              <a:rPr lang="en-US" sz="1600" dirty="0">
                <a:solidFill>
                  <a:schemeClr val="tx1"/>
                </a:solidFill>
              </a:rPr>
              <a:t>Interagency Review Committee.  Comprised of local subject matter experts from all over the State.</a:t>
            </a:r>
          </a:p>
          <a:p>
            <a:pPr>
              <a:lnSpc>
                <a:spcPct val="90000"/>
              </a:lnSpc>
            </a:pPr>
            <a:r>
              <a:rPr lang="en-US" sz="1600" dirty="0">
                <a:solidFill>
                  <a:schemeClr val="tx1"/>
                </a:solidFill>
              </a:rPr>
              <a:t>Unable to hold due to timing and weather</a:t>
            </a:r>
          </a:p>
          <a:p>
            <a:pPr>
              <a:lnSpc>
                <a:spcPct val="90000"/>
              </a:lnSpc>
            </a:pPr>
            <a:endParaRPr lang="en-US" sz="1600" dirty="0">
              <a:solidFill>
                <a:schemeClr val="tx1"/>
              </a:solidFill>
            </a:endParaRPr>
          </a:p>
          <a:p>
            <a:pPr marL="0" indent="0">
              <a:lnSpc>
                <a:spcPct val="90000"/>
              </a:lnSpc>
              <a:buNone/>
            </a:pPr>
            <a:r>
              <a:rPr lang="en-US" sz="1600" dirty="0">
                <a:solidFill>
                  <a:schemeClr val="tx1"/>
                </a:solidFill>
              </a:rPr>
              <a:t>Prioritized Risk Assessments, Training, and Multi-Factor Authentication.</a:t>
            </a:r>
          </a:p>
          <a:p>
            <a:pPr marL="0" indent="0">
              <a:lnSpc>
                <a:spcPct val="90000"/>
              </a:lnSpc>
              <a:buNone/>
            </a:pPr>
            <a:endParaRPr lang="en-US" sz="1600" dirty="0">
              <a:solidFill>
                <a:schemeClr val="tx1"/>
              </a:solidFill>
            </a:endParaRPr>
          </a:p>
          <a:p>
            <a:pPr eaLnBrk="1" hangingPunct="1">
              <a:lnSpc>
                <a:spcPct val="90000"/>
              </a:lnSpc>
              <a:buFontTx/>
              <a:buNone/>
            </a:pPr>
            <a:r>
              <a:rPr lang="en-US" sz="1600" dirty="0">
                <a:solidFill>
                  <a:schemeClr val="tx1"/>
                </a:solidFill>
              </a:rPr>
              <a:t>Leadership and Director Approval</a:t>
            </a:r>
          </a:p>
          <a:p>
            <a:pPr eaLnBrk="1" hangingPunct="1">
              <a:lnSpc>
                <a:spcPct val="90000"/>
              </a:lnSpc>
              <a:buFontTx/>
              <a:buNone/>
            </a:pPr>
            <a:endParaRPr lang="en-US" sz="1600" dirty="0">
              <a:solidFill>
                <a:schemeClr val="tx1"/>
              </a:solidFill>
            </a:endParaRPr>
          </a:p>
          <a:p>
            <a:pPr eaLnBrk="1" hangingPunct="1">
              <a:lnSpc>
                <a:spcPct val="90000"/>
              </a:lnSpc>
              <a:buFontTx/>
              <a:buNone/>
            </a:pPr>
            <a:r>
              <a:rPr lang="en-US" sz="1600" dirty="0">
                <a:solidFill>
                  <a:schemeClr val="tx1"/>
                </a:solidFill>
              </a:rPr>
              <a:t>Submit to FEMA for review, approval, and release of funding hold.</a:t>
            </a:r>
          </a:p>
        </p:txBody>
      </p:sp>
      <p:pic>
        <p:nvPicPr>
          <p:cNvPr id="5127" name="Graphic 5126" descr="Meeting">
            <a:extLst>
              <a:ext uri="{FF2B5EF4-FFF2-40B4-BE49-F238E27FC236}">
                <a16:creationId xmlns:a16="http://schemas.microsoft.com/office/drawing/2014/main" id="{AC24E0E2-1993-AF49-4780-432B34AE867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39628" y="1452240"/>
            <a:ext cx="2388831" cy="2388831"/>
          </a:xfrm>
          <a:prstGeom prst="rect">
            <a:avLst/>
          </a:prstGeom>
          <a:effectLst>
            <a:innerShdw blurRad="57150" dist="38100" dir="14460000">
              <a:prstClr val="black">
                <a:alpha val="70000"/>
              </a:prstClr>
            </a:innerShdw>
          </a:effectLst>
        </p:spPr>
      </p:pic>
      <p:sp>
        <p:nvSpPr>
          <p:cNvPr id="2" name="Slide Number Placeholder 1"/>
          <p:cNvSpPr>
            <a:spLocks noGrp="1"/>
          </p:cNvSpPr>
          <p:nvPr>
            <p:ph type="sldNum" sz="quarter" idx="12"/>
          </p:nvPr>
        </p:nvSpPr>
        <p:spPr>
          <a:xfrm>
            <a:off x="7772400" y="5578475"/>
            <a:ext cx="856683" cy="669925"/>
          </a:xfrm>
        </p:spPr>
        <p:txBody>
          <a:bodyPr>
            <a:normAutofit/>
          </a:bodyPr>
          <a:lstStyle/>
          <a:p>
            <a:pPr>
              <a:spcAft>
                <a:spcPts val="600"/>
              </a:spcAft>
              <a:defRPr/>
            </a:pPr>
            <a:fld id="{5AFFA79E-8FD1-47F6-8AFE-C6CFFEB79E53}" type="slidenum">
              <a:rPr lang="en-US" smtClean="0"/>
              <a:pPr>
                <a:spcAft>
                  <a:spcPts val="600"/>
                </a:spcAft>
                <a:defRPr/>
              </a:pPr>
              <a:t>6</a:t>
            </a:fld>
            <a:endParaRPr lang="en-US"/>
          </a:p>
        </p:txBody>
      </p:sp>
      <p:grpSp>
        <p:nvGrpSpPr>
          <p:cNvPr id="5132" name="Group 5131">
            <a:extLst>
              <a:ext uri="{FF2B5EF4-FFF2-40B4-BE49-F238E27FC236}">
                <a16:creationId xmlns:a16="http://schemas.microsoft.com/office/drawing/2014/main" id="{DD58A807-BD0E-4B1D-A523-2F20E7FE26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33837"/>
            <a:ext cx="2236395" cy="3208867"/>
            <a:chOff x="9206969" y="2963333"/>
            <a:chExt cx="2981858" cy="3208867"/>
          </a:xfrm>
        </p:grpSpPr>
        <p:cxnSp>
          <p:nvCxnSpPr>
            <p:cNvPr id="5133" name="Straight Connector 5132">
              <a:extLst>
                <a:ext uri="{FF2B5EF4-FFF2-40B4-BE49-F238E27FC236}">
                  <a16:creationId xmlns:a16="http://schemas.microsoft.com/office/drawing/2014/main" id="{AC82FD88-0436-4D5C-B5A2-7B90191949E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134" name="Straight Connector 5133">
              <a:extLst>
                <a:ext uri="{FF2B5EF4-FFF2-40B4-BE49-F238E27FC236}">
                  <a16:creationId xmlns:a16="http://schemas.microsoft.com/office/drawing/2014/main" id="{E2706DBD-9DBD-49D6-80EB-C896096D2F0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135" name="Straight Connector 5134">
              <a:extLst>
                <a:ext uri="{FF2B5EF4-FFF2-40B4-BE49-F238E27FC236}">
                  <a16:creationId xmlns:a16="http://schemas.microsoft.com/office/drawing/2014/main" id="{251C7442-3F0F-49E3-9389-D6B4BAE14A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136" name="Straight Connector 5135">
              <a:extLst>
                <a:ext uri="{FF2B5EF4-FFF2-40B4-BE49-F238E27FC236}">
                  <a16:creationId xmlns:a16="http://schemas.microsoft.com/office/drawing/2014/main" id="{BA614368-43A5-4794-BA71-09F8585F9F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137" name="Straight Connector 5136">
              <a:extLst>
                <a:ext uri="{FF2B5EF4-FFF2-40B4-BE49-F238E27FC236}">
                  <a16:creationId xmlns:a16="http://schemas.microsoft.com/office/drawing/2014/main" id="{3F42B96B-0C70-40CB-A027-175F2A1657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ACA6826-032C-4799-B079-15DB2A6CB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C40F0E0-C914-3FC9-98C6-8982B8C04FE6}"/>
              </a:ext>
            </a:extLst>
          </p:cNvPr>
          <p:cNvSpPr>
            <a:spLocks noGrp="1"/>
          </p:cNvSpPr>
          <p:nvPr>
            <p:ph idx="1"/>
          </p:nvPr>
        </p:nvSpPr>
        <p:spPr>
          <a:xfrm>
            <a:off x="513158" y="685800"/>
            <a:ext cx="6116241" cy="4466304"/>
          </a:xfrm>
        </p:spPr>
        <p:txBody>
          <a:bodyPr>
            <a:normAutofit lnSpcReduction="10000"/>
          </a:bodyPr>
          <a:lstStyle/>
          <a:p>
            <a:pPr marL="0" indent="0">
              <a:lnSpc>
                <a:spcPct val="90000"/>
              </a:lnSpc>
              <a:buNone/>
            </a:pPr>
            <a:r>
              <a:rPr lang="en-US" sz="1700" dirty="0"/>
              <a:t>Risk Assessments</a:t>
            </a:r>
          </a:p>
          <a:p>
            <a:pPr marL="0" indent="0">
              <a:lnSpc>
                <a:spcPct val="90000"/>
              </a:lnSpc>
              <a:buNone/>
            </a:pPr>
            <a:r>
              <a:rPr lang="en-US" sz="1700" dirty="0"/>
              <a:t>Per 2 CFR 200.332 Federal awarding agency review of risk posed by the applicant</a:t>
            </a:r>
          </a:p>
          <a:p>
            <a:pPr lvl="1">
              <a:lnSpc>
                <a:spcPct val="90000"/>
              </a:lnSpc>
            </a:pPr>
            <a:r>
              <a:rPr lang="en-US" sz="1700" dirty="0"/>
              <a:t>“b) Evaluate each subrecipient’s risk of noncompliance with Federal statutes, regulations, and the terms and conditions of the subaward.”</a:t>
            </a:r>
          </a:p>
          <a:p>
            <a:pPr marL="0" indent="0">
              <a:lnSpc>
                <a:spcPct val="90000"/>
              </a:lnSpc>
              <a:buNone/>
            </a:pPr>
            <a:endParaRPr lang="en-US" sz="1700" dirty="0"/>
          </a:p>
          <a:p>
            <a:pPr marL="0" indent="0">
              <a:lnSpc>
                <a:spcPct val="90000"/>
              </a:lnSpc>
              <a:buNone/>
            </a:pPr>
            <a:r>
              <a:rPr lang="en-US" sz="1700" dirty="0"/>
              <a:t>Factors that help determine your risk</a:t>
            </a:r>
          </a:p>
          <a:p>
            <a:pPr lvl="1">
              <a:lnSpc>
                <a:spcPct val="90000"/>
              </a:lnSpc>
            </a:pPr>
            <a:r>
              <a:rPr lang="en-US" sz="1700" dirty="0"/>
              <a:t>Amount and Complexity of grant</a:t>
            </a:r>
          </a:p>
          <a:p>
            <a:pPr lvl="1">
              <a:lnSpc>
                <a:spcPct val="90000"/>
              </a:lnSpc>
            </a:pPr>
            <a:r>
              <a:rPr lang="en-US" sz="1700" dirty="0"/>
              <a:t>Financial and Accounting system</a:t>
            </a:r>
          </a:p>
          <a:p>
            <a:pPr lvl="1">
              <a:lnSpc>
                <a:spcPct val="90000"/>
              </a:lnSpc>
            </a:pPr>
            <a:r>
              <a:rPr lang="en-US" sz="1700" dirty="0"/>
              <a:t>Prior Performance</a:t>
            </a:r>
          </a:p>
          <a:p>
            <a:pPr lvl="1">
              <a:lnSpc>
                <a:spcPct val="90000"/>
              </a:lnSpc>
            </a:pPr>
            <a:r>
              <a:rPr lang="en-US" sz="1700" dirty="0"/>
              <a:t>New Staff Changes</a:t>
            </a:r>
          </a:p>
          <a:p>
            <a:pPr lvl="1">
              <a:lnSpc>
                <a:spcPct val="90000"/>
              </a:lnSpc>
            </a:pPr>
            <a:r>
              <a:rPr lang="en-US" sz="1700" dirty="0"/>
              <a:t>Audit Findings</a:t>
            </a:r>
          </a:p>
          <a:p>
            <a:pPr marL="0" indent="0">
              <a:lnSpc>
                <a:spcPct val="90000"/>
              </a:lnSpc>
              <a:buNone/>
            </a:pPr>
            <a:endParaRPr lang="en-US" sz="1300" dirty="0"/>
          </a:p>
        </p:txBody>
      </p:sp>
      <p:pic>
        <p:nvPicPr>
          <p:cNvPr id="20" name="Graphic 7" descr="Checkmark">
            <a:extLst>
              <a:ext uri="{FF2B5EF4-FFF2-40B4-BE49-F238E27FC236}">
                <a16:creationId xmlns:a16="http://schemas.microsoft.com/office/drawing/2014/main" id="{CC289AE9-8101-2431-0FDE-379DDBD256C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39628" y="1452240"/>
            <a:ext cx="2388831" cy="2388831"/>
          </a:xfrm>
          <a:prstGeom prst="rect">
            <a:avLst/>
          </a:prstGeom>
          <a:effectLst>
            <a:innerShdw blurRad="57150" dist="38100" dir="14460000">
              <a:prstClr val="black">
                <a:alpha val="70000"/>
              </a:prstClr>
            </a:innerShdw>
          </a:effectLst>
        </p:spPr>
      </p:pic>
      <p:sp>
        <p:nvSpPr>
          <p:cNvPr id="4" name="Slide Number Placeholder 3">
            <a:extLst>
              <a:ext uri="{FF2B5EF4-FFF2-40B4-BE49-F238E27FC236}">
                <a16:creationId xmlns:a16="http://schemas.microsoft.com/office/drawing/2014/main" id="{61A2251C-87F2-B408-51F3-7F9DB57C49C7}"/>
              </a:ext>
            </a:extLst>
          </p:cNvPr>
          <p:cNvSpPr>
            <a:spLocks noGrp="1"/>
          </p:cNvSpPr>
          <p:nvPr>
            <p:ph type="sldNum" sz="quarter" idx="12"/>
          </p:nvPr>
        </p:nvSpPr>
        <p:spPr>
          <a:xfrm>
            <a:off x="7772400" y="5578475"/>
            <a:ext cx="856683" cy="669925"/>
          </a:xfrm>
        </p:spPr>
        <p:txBody>
          <a:bodyPr>
            <a:normAutofit/>
          </a:bodyPr>
          <a:lstStyle/>
          <a:p>
            <a:pPr>
              <a:spcAft>
                <a:spcPts val="600"/>
              </a:spcAft>
              <a:defRPr/>
            </a:pPr>
            <a:fld id="{5AFFA79E-8FD1-47F6-8AFE-C6CFFEB79E53}" type="slidenum">
              <a:rPr lang="en-US" smtClean="0"/>
              <a:pPr>
                <a:spcAft>
                  <a:spcPts val="600"/>
                </a:spcAft>
                <a:defRPr/>
              </a:pPr>
              <a:t>7</a:t>
            </a:fld>
            <a:endParaRPr lang="en-US"/>
          </a:p>
        </p:txBody>
      </p:sp>
      <p:grpSp>
        <p:nvGrpSpPr>
          <p:cNvPr id="27" name="Group 26">
            <a:extLst>
              <a:ext uri="{FF2B5EF4-FFF2-40B4-BE49-F238E27FC236}">
                <a16:creationId xmlns:a16="http://schemas.microsoft.com/office/drawing/2014/main" id="{DD58A807-BD0E-4B1D-A523-2F20E7FE26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33837"/>
            <a:ext cx="2236395" cy="3208867"/>
            <a:chOff x="9206969" y="2963333"/>
            <a:chExt cx="2981858" cy="3208867"/>
          </a:xfrm>
        </p:grpSpPr>
        <p:cxnSp>
          <p:nvCxnSpPr>
            <p:cNvPr id="28" name="Straight Connector 27">
              <a:extLst>
                <a:ext uri="{FF2B5EF4-FFF2-40B4-BE49-F238E27FC236}">
                  <a16:creationId xmlns:a16="http://schemas.microsoft.com/office/drawing/2014/main" id="{AC82FD88-0436-4D5C-B5A2-7B90191949E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E2706DBD-9DBD-49D6-80EB-C896096D2F0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51C7442-3F0F-49E3-9389-D6B4BAE14A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BA614368-43A5-4794-BA71-09F8585F9F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3F42B96B-0C70-40CB-A027-175F2A1657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413898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6152" name="Rectangle 6151">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6" name="Rectangle 2"/>
          <p:cNvSpPr>
            <a:spLocks noGrp="1" noChangeArrowheads="1"/>
          </p:cNvSpPr>
          <p:nvPr>
            <p:ph type="title"/>
          </p:nvPr>
        </p:nvSpPr>
        <p:spPr>
          <a:xfrm>
            <a:off x="480217" y="685800"/>
            <a:ext cx="3613992" cy="4603749"/>
          </a:xfrm>
        </p:spPr>
        <p:txBody>
          <a:bodyPr>
            <a:normAutofit/>
          </a:bodyPr>
          <a:lstStyle/>
          <a:p>
            <a:pPr algn="ctr" eaLnBrk="1" hangingPunct="1"/>
            <a:r>
              <a:rPr lang="en-US" sz="4500" u="sng" dirty="0"/>
              <a:t>Award Process </a:t>
            </a:r>
            <a:r>
              <a:rPr lang="en-US" sz="4500" u="sng" dirty="0" err="1"/>
              <a:t>slcgp</a:t>
            </a:r>
            <a:endParaRPr lang="en-US" sz="4500" u="sng" dirty="0"/>
          </a:p>
        </p:txBody>
      </p:sp>
      <p:sp>
        <p:nvSpPr>
          <p:cNvPr id="6154" name="Rectangle 6153">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6147" name="Rectangle 3"/>
          <p:cNvSpPr>
            <a:spLocks noGrp="1" noChangeArrowheads="1"/>
          </p:cNvSpPr>
          <p:nvPr>
            <p:ph idx="1"/>
          </p:nvPr>
        </p:nvSpPr>
        <p:spPr>
          <a:xfrm>
            <a:off x="4724400" y="381000"/>
            <a:ext cx="3939383" cy="5715000"/>
          </a:xfrm>
        </p:spPr>
        <p:txBody>
          <a:bodyPr>
            <a:normAutofit/>
          </a:bodyPr>
          <a:lstStyle/>
          <a:p>
            <a:pPr>
              <a:lnSpc>
                <a:spcPct val="90000"/>
              </a:lnSpc>
              <a:defRPr/>
            </a:pPr>
            <a:r>
              <a:rPr lang="en-US" sz="1900" dirty="0">
                <a:solidFill>
                  <a:schemeClr val="tx1"/>
                </a:solidFill>
              </a:rPr>
              <a:t>Federal Grant Number:   EMW-2022-CY-00038-S01 		</a:t>
            </a:r>
          </a:p>
          <a:p>
            <a:pPr>
              <a:lnSpc>
                <a:spcPct val="90000"/>
              </a:lnSpc>
              <a:defRPr/>
            </a:pPr>
            <a:r>
              <a:rPr lang="en-US" sz="1900" dirty="0">
                <a:solidFill>
                  <a:schemeClr val="tx1"/>
                </a:solidFill>
              </a:rPr>
              <a:t>CFDA Number: 	97.137</a:t>
            </a:r>
          </a:p>
          <a:p>
            <a:pPr marL="0" indent="0">
              <a:lnSpc>
                <a:spcPct val="90000"/>
              </a:lnSpc>
              <a:buNone/>
              <a:defRPr/>
            </a:pPr>
            <a:endParaRPr lang="en-US" sz="1900" dirty="0">
              <a:solidFill>
                <a:schemeClr val="tx1"/>
              </a:solidFill>
            </a:endParaRPr>
          </a:p>
          <a:p>
            <a:pPr>
              <a:lnSpc>
                <a:spcPct val="90000"/>
              </a:lnSpc>
              <a:defRPr/>
            </a:pPr>
            <a:r>
              <a:rPr lang="en-US" sz="1900" dirty="0">
                <a:solidFill>
                  <a:schemeClr val="tx1"/>
                </a:solidFill>
              </a:rPr>
              <a:t>State Grant Number: 22SLCGP-GY22 </a:t>
            </a:r>
          </a:p>
          <a:p>
            <a:pPr marL="457200" lvl="1" indent="0" eaLnBrk="1" hangingPunct="1">
              <a:lnSpc>
                <a:spcPct val="90000"/>
              </a:lnSpc>
              <a:buFontTx/>
              <a:buNone/>
              <a:defRPr/>
            </a:pPr>
            <a:endParaRPr lang="en-US" sz="1900" dirty="0">
              <a:solidFill>
                <a:schemeClr val="tx1"/>
              </a:solidFill>
            </a:endParaRPr>
          </a:p>
          <a:p>
            <a:pPr>
              <a:lnSpc>
                <a:spcPct val="90000"/>
              </a:lnSpc>
              <a:defRPr/>
            </a:pPr>
            <a:r>
              <a:rPr lang="en-US" sz="1900" dirty="0">
                <a:solidFill>
                  <a:schemeClr val="tx1"/>
                </a:solidFill>
              </a:rPr>
              <a:t>Jurisdiction Start Date: February 1, 2024</a:t>
            </a:r>
          </a:p>
          <a:p>
            <a:pPr>
              <a:lnSpc>
                <a:spcPct val="90000"/>
              </a:lnSpc>
              <a:defRPr/>
            </a:pPr>
            <a:r>
              <a:rPr lang="en-US" sz="1900" dirty="0">
                <a:solidFill>
                  <a:schemeClr val="tx1"/>
                </a:solidFill>
              </a:rPr>
              <a:t>Jurisdiction Ending Date:  December 31, 2025</a:t>
            </a:r>
          </a:p>
          <a:p>
            <a:pPr marL="171450" lvl="1">
              <a:lnSpc>
                <a:spcPct val="90000"/>
              </a:lnSpc>
              <a:spcBef>
                <a:spcPts val="750"/>
              </a:spcBef>
              <a:buNone/>
              <a:defRPr/>
            </a:pPr>
            <a:endParaRPr lang="en-US" sz="1900" dirty="0">
              <a:solidFill>
                <a:schemeClr val="tx1"/>
              </a:solidFill>
            </a:endParaRPr>
          </a:p>
          <a:p>
            <a:pPr marL="342900" lvl="1" indent="-342900">
              <a:lnSpc>
                <a:spcPct val="90000"/>
              </a:lnSpc>
              <a:spcBef>
                <a:spcPts val="750"/>
              </a:spcBef>
              <a:defRPr/>
            </a:pPr>
            <a:r>
              <a:rPr lang="en-US" sz="1900" dirty="0">
                <a:solidFill>
                  <a:schemeClr val="tx1"/>
                </a:solidFill>
              </a:rPr>
              <a:t>Jurisdiction Final Report Due: February 15, 2026</a:t>
            </a:r>
          </a:p>
          <a:p>
            <a:pPr lvl="2" eaLnBrk="1" hangingPunct="1">
              <a:lnSpc>
                <a:spcPct val="90000"/>
              </a:lnSpc>
              <a:buFontTx/>
              <a:buNone/>
              <a:defRPr/>
            </a:pPr>
            <a:endParaRPr lang="en-US" sz="1500" dirty="0">
              <a:solidFill>
                <a:schemeClr val="tx1"/>
              </a:solidFill>
            </a:endParaRPr>
          </a:p>
          <a:p>
            <a:pPr eaLnBrk="1" hangingPunct="1">
              <a:lnSpc>
                <a:spcPct val="90000"/>
              </a:lnSpc>
              <a:defRPr/>
            </a:pPr>
            <a:endParaRPr lang="en-US" sz="1500" dirty="0">
              <a:solidFill>
                <a:schemeClr val="tx1"/>
              </a:solidFill>
            </a:endParaRPr>
          </a:p>
        </p:txBody>
      </p:sp>
      <p:sp>
        <p:nvSpPr>
          <p:cNvPr id="2" name="Slide Number Placeholder 1"/>
          <p:cNvSpPr>
            <a:spLocks noGrp="1"/>
          </p:cNvSpPr>
          <p:nvPr>
            <p:ph type="sldNum" sz="quarter" idx="12"/>
          </p:nvPr>
        </p:nvSpPr>
        <p:spPr>
          <a:xfrm>
            <a:off x="7836108" y="5578475"/>
            <a:ext cx="792975" cy="669925"/>
          </a:xfrm>
        </p:spPr>
        <p:txBody>
          <a:bodyPr>
            <a:normAutofit/>
          </a:bodyPr>
          <a:lstStyle/>
          <a:p>
            <a:pPr>
              <a:spcAft>
                <a:spcPts val="600"/>
              </a:spcAft>
              <a:defRPr/>
            </a:pPr>
            <a:fld id="{5AFFA79E-8FD1-47F6-8AFE-C6CFFEB79E53}" type="slidenum">
              <a:rPr lang="en-US">
                <a:solidFill>
                  <a:schemeClr val="tx1"/>
                </a:solidFill>
              </a:rPr>
              <a:pPr>
                <a:spcAft>
                  <a:spcPts val="600"/>
                </a:spcAft>
                <a:defRPr/>
              </a:pPr>
              <a:t>8</a:t>
            </a:fld>
            <a:endParaRPr lang="en-US">
              <a:solidFill>
                <a:schemeClr val="tx1"/>
              </a:solidFill>
            </a:endParaRPr>
          </a:p>
        </p:txBody>
      </p:sp>
    </p:spTree>
    <p:extLst>
      <p:ext uri="{BB962C8B-B14F-4D97-AF65-F5344CB8AC3E}">
        <p14:creationId xmlns:p14="http://schemas.microsoft.com/office/powerpoint/2010/main" val="851467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ACA6826-032C-4799-B079-15DB2A6CB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4847304"/>
            <a:ext cx="6400800" cy="1507067"/>
          </a:xfrm>
        </p:spPr>
        <p:txBody>
          <a:bodyPr>
            <a:normAutofit/>
          </a:bodyPr>
          <a:lstStyle/>
          <a:p>
            <a:r>
              <a:rPr lang="en-US" u="sng" dirty="0"/>
              <a:t>Award Process</a:t>
            </a:r>
            <a:endParaRPr lang="en-US" dirty="0"/>
          </a:p>
        </p:txBody>
      </p:sp>
      <p:sp>
        <p:nvSpPr>
          <p:cNvPr id="3" name="Content Placeholder 2"/>
          <p:cNvSpPr>
            <a:spLocks noGrp="1"/>
          </p:cNvSpPr>
          <p:nvPr>
            <p:ph idx="1"/>
          </p:nvPr>
        </p:nvSpPr>
        <p:spPr>
          <a:xfrm>
            <a:off x="513158" y="228600"/>
            <a:ext cx="5724093" cy="5181600"/>
          </a:xfrm>
        </p:spPr>
        <p:txBody>
          <a:bodyPr>
            <a:normAutofit/>
          </a:bodyPr>
          <a:lstStyle/>
          <a:p>
            <a:pPr marL="0" indent="0">
              <a:lnSpc>
                <a:spcPct val="90000"/>
              </a:lnSpc>
              <a:buNone/>
              <a:defRPr/>
            </a:pPr>
            <a:r>
              <a:rPr lang="en-US" sz="1800" dirty="0"/>
              <a:t>Upon Receipt of Award:</a:t>
            </a:r>
          </a:p>
          <a:p>
            <a:pPr lvl="1">
              <a:lnSpc>
                <a:spcPct val="90000"/>
              </a:lnSpc>
              <a:buFont typeface="Wingdings" panose="05000000000000000000" pitchFamily="2" charset="2"/>
              <a:buChar char="q"/>
            </a:pPr>
            <a:r>
              <a:rPr lang="en-US" sz="1600" dirty="0"/>
              <a:t>Review all pages of the award for accuracy in information</a:t>
            </a:r>
          </a:p>
          <a:p>
            <a:pPr lvl="1">
              <a:lnSpc>
                <a:spcPct val="90000"/>
              </a:lnSpc>
              <a:buFont typeface="Wingdings" panose="05000000000000000000" pitchFamily="2" charset="2"/>
              <a:buChar char="q"/>
            </a:pPr>
            <a:r>
              <a:rPr lang="en-US" sz="1600" dirty="0"/>
              <a:t>Primary (only) Signatory Authority Officer (SAO) Signed Obligating Award</a:t>
            </a:r>
          </a:p>
          <a:p>
            <a:pPr lvl="1">
              <a:lnSpc>
                <a:spcPct val="90000"/>
              </a:lnSpc>
              <a:buFont typeface="Wingdings" panose="05000000000000000000" pitchFamily="2" charset="2"/>
              <a:buChar char="q"/>
            </a:pPr>
            <a:r>
              <a:rPr lang="en-US" sz="1600" dirty="0"/>
              <a:t> The Primary Signatory Authority Officer, Program Manager, and Financial Officer signed the last page of Program Terms and Conditions (all three signatures must be the </a:t>
            </a:r>
            <a:r>
              <a:rPr lang="en-US" sz="1600" u="sng" dirty="0"/>
              <a:t>Primary</a:t>
            </a:r>
            <a:r>
              <a:rPr lang="en-US" sz="1600" dirty="0"/>
              <a:t> signatories)</a:t>
            </a:r>
          </a:p>
          <a:p>
            <a:pPr lvl="1">
              <a:lnSpc>
                <a:spcPct val="90000"/>
              </a:lnSpc>
              <a:buFont typeface="Wingdings" panose="05000000000000000000" pitchFamily="2" charset="2"/>
              <a:buChar char="q"/>
            </a:pPr>
            <a:r>
              <a:rPr lang="en-US" sz="1600" dirty="0"/>
              <a:t>Complete Intent to Accept Award if acceptance exceeds 30 days past receipt of the award</a:t>
            </a:r>
          </a:p>
          <a:p>
            <a:pPr lvl="1">
              <a:lnSpc>
                <a:spcPct val="90000"/>
              </a:lnSpc>
              <a:buFont typeface="Wingdings" panose="05000000000000000000" pitchFamily="2" charset="2"/>
              <a:buChar char="q"/>
            </a:pPr>
            <a:r>
              <a:rPr lang="en-US" sz="1600" dirty="0"/>
              <a:t>Review the Signatory Authority Form for any Updates</a:t>
            </a:r>
          </a:p>
          <a:p>
            <a:pPr lvl="1">
              <a:lnSpc>
                <a:spcPct val="90000"/>
              </a:lnSpc>
              <a:buFont typeface="Wingdings" panose="05000000000000000000" pitchFamily="2" charset="2"/>
              <a:buChar char="q"/>
            </a:pPr>
            <a:r>
              <a:rPr lang="en-US" sz="1600" dirty="0"/>
              <a:t>Review Project Budget Details </a:t>
            </a:r>
          </a:p>
          <a:p>
            <a:pPr lvl="1">
              <a:lnSpc>
                <a:spcPct val="90000"/>
              </a:lnSpc>
              <a:buFont typeface="Wingdings" panose="05000000000000000000" pitchFamily="2" charset="2"/>
              <a:buChar char="q"/>
            </a:pPr>
            <a:endParaRPr lang="en-US" sz="1400" dirty="0"/>
          </a:p>
          <a:p>
            <a:pPr>
              <a:lnSpc>
                <a:spcPct val="90000"/>
              </a:lnSpc>
            </a:pPr>
            <a:endParaRPr lang="en-US" sz="1400" dirty="0"/>
          </a:p>
        </p:txBody>
      </p:sp>
      <p:pic>
        <p:nvPicPr>
          <p:cNvPr id="8" name="Graphic 7" descr="Contract">
            <a:extLst>
              <a:ext uri="{FF2B5EF4-FFF2-40B4-BE49-F238E27FC236}">
                <a16:creationId xmlns:a16="http://schemas.microsoft.com/office/drawing/2014/main" id="{1D3B2DD0-6084-79F1-A906-54D2FFA07BB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39628" y="1452240"/>
            <a:ext cx="2388831" cy="2388831"/>
          </a:xfrm>
          <a:prstGeom prst="rect">
            <a:avLst/>
          </a:prstGeom>
          <a:effectLst>
            <a:innerShdw blurRad="57150" dist="38100" dir="14460000">
              <a:prstClr val="black">
                <a:alpha val="70000"/>
              </a:prstClr>
            </a:innerShdw>
          </a:effectLst>
        </p:spPr>
      </p:pic>
      <p:sp>
        <p:nvSpPr>
          <p:cNvPr id="4" name="Slide Number Placeholder 3"/>
          <p:cNvSpPr>
            <a:spLocks noGrp="1"/>
          </p:cNvSpPr>
          <p:nvPr>
            <p:ph type="sldNum" sz="quarter" idx="12"/>
          </p:nvPr>
        </p:nvSpPr>
        <p:spPr>
          <a:xfrm>
            <a:off x="7772400" y="5578475"/>
            <a:ext cx="856683" cy="669925"/>
          </a:xfrm>
        </p:spPr>
        <p:txBody>
          <a:bodyPr>
            <a:normAutofit/>
          </a:bodyPr>
          <a:lstStyle/>
          <a:p>
            <a:pPr>
              <a:spcAft>
                <a:spcPts val="600"/>
              </a:spcAft>
              <a:defRPr/>
            </a:pPr>
            <a:fld id="{5AFFA79E-8FD1-47F6-8AFE-C6CFFEB79E53}" type="slidenum">
              <a:rPr lang="en-US"/>
              <a:pPr>
                <a:spcAft>
                  <a:spcPts val="600"/>
                </a:spcAft>
                <a:defRPr/>
              </a:pPr>
              <a:t>9</a:t>
            </a:fld>
            <a:endParaRPr lang="en-US"/>
          </a:p>
        </p:txBody>
      </p:sp>
      <p:grpSp>
        <p:nvGrpSpPr>
          <p:cNvPr id="25" name="Group 24">
            <a:extLst>
              <a:ext uri="{FF2B5EF4-FFF2-40B4-BE49-F238E27FC236}">
                <a16:creationId xmlns:a16="http://schemas.microsoft.com/office/drawing/2014/main" id="{DD58A807-BD0E-4B1D-A523-2F20E7FE26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33837"/>
            <a:ext cx="2236395" cy="3208867"/>
            <a:chOff x="9206969" y="2963333"/>
            <a:chExt cx="2981858" cy="3208867"/>
          </a:xfrm>
        </p:grpSpPr>
        <p:cxnSp>
          <p:nvCxnSpPr>
            <p:cNvPr id="26" name="Straight Connector 25">
              <a:extLst>
                <a:ext uri="{FF2B5EF4-FFF2-40B4-BE49-F238E27FC236}">
                  <a16:creationId xmlns:a16="http://schemas.microsoft.com/office/drawing/2014/main" id="{AC82FD88-0436-4D5C-B5A2-7B90191949E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E2706DBD-9DBD-49D6-80EB-C896096D2F0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251C7442-3F0F-49E3-9389-D6B4BAE14A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BA614368-43A5-4794-BA71-09F8585F9F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3F42B96B-0C70-40CB-A027-175F2A1657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84407074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1_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11237</TotalTime>
  <Words>2877</Words>
  <Application>Microsoft Office PowerPoint</Application>
  <PresentationFormat>On-screen Show (4:3)</PresentationFormat>
  <Paragraphs>728</Paragraphs>
  <Slides>32</Slides>
  <Notes>27</Notes>
  <HiddenSlides>4</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32</vt:i4>
      </vt:variant>
    </vt:vector>
  </HeadingPairs>
  <TitlesOfParts>
    <vt:vector size="42" baseType="lpstr">
      <vt:lpstr>Arial</vt:lpstr>
      <vt:lpstr>Calibri</vt:lpstr>
      <vt:lpstr>Century Gothic</vt:lpstr>
      <vt:lpstr>Times New Roman</vt:lpstr>
      <vt:lpstr>Verdana</vt:lpstr>
      <vt:lpstr>Wingdings</vt:lpstr>
      <vt:lpstr>Wingdings 3</vt:lpstr>
      <vt:lpstr>Slice</vt:lpstr>
      <vt:lpstr>1_Slice</vt:lpstr>
      <vt:lpstr>Acrobat Document</vt:lpstr>
      <vt:lpstr>Grant Program  Kick-Off Meeting</vt:lpstr>
      <vt:lpstr>Agenda</vt:lpstr>
      <vt:lpstr>Grant Funding</vt:lpstr>
      <vt:lpstr>Award Process </vt:lpstr>
      <vt:lpstr>Award Process - SLCGP</vt:lpstr>
      <vt:lpstr>Award Process</vt:lpstr>
      <vt:lpstr>PowerPoint Presentation</vt:lpstr>
      <vt:lpstr>Award Process slcgp</vt:lpstr>
      <vt:lpstr>Award Process</vt:lpstr>
      <vt:lpstr>Award Process</vt:lpstr>
      <vt:lpstr>Award Process</vt:lpstr>
      <vt:lpstr>Award Process</vt:lpstr>
      <vt:lpstr>Grant Terms and Conditions - Slcgp</vt:lpstr>
      <vt:lpstr>Grant Terms and Conditions - SLCGP</vt:lpstr>
      <vt:lpstr>Grant Terms and Conditions</vt:lpstr>
      <vt:lpstr>Grant Terms and Conditions – SLCGP</vt:lpstr>
      <vt:lpstr>Grant Terms and Conditions – SLCGP</vt:lpstr>
      <vt:lpstr>Reporting</vt:lpstr>
      <vt:lpstr>Quarterly Grant Reporting</vt:lpstr>
      <vt:lpstr>Quarterly Reporting</vt:lpstr>
      <vt:lpstr>Quarterly Grant Reporting</vt:lpstr>
      <vt:lpstr>Reporting</vt:lpstr>
      <vt:lpstr>Financial Backup</vt:lpstr>
      <vt:lpstr>Financial Backup</vt:lpstr>
      <vt:lpstr>Financial Backup</vt:lpstr>
      <vt:lpstr>Financial Backup</vt:lpstr>
      <vt:lpstr>Financial Backup</vt:lpstr>
      <vt:lpstr>Financial Backup</vt:lpstr>
      <vt:lpstr>Financial Backup</vt:lpstr>
      <vt:lpstr>Reallocation of Funds - SLCGP</vt:lpstr>
      <vt:lpstr>The Way Ahead - SLCGP</vt:lpstr>
      <vt:lpstr>Questions &amp; Answers</vt:lpstr>
    </vt:vector>
  </TitlesOfParts>
  <Company>DES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to Obligating Award</dc:title>
  <dc:creator>jking</dc:creator>
  <cp:lastModifiedBy>Peltier, Tiffany D (MVA)</cp:lastModifiedBy>
  <cp:revision>395</cp:revision>
  <cp:lastPrinted>2023-11-28T19:41:47Z</cp:lastPrinted>
  <dcterms:created xsi:type="dcterms:W3CDTF">2006-08-22T19:35:32Z</dcterms:created>
  <dcterms:modified xsi:type="dcterms:W3CDTF">2024-04-03T22:23:21Z</dcterms:modified>
</cp:coreProperties>
</file>