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1"/>
  </p:notesMasterIdLst>
  <p:handoutMasterIdLst>
    <p:handoutMasterId r:id="rId32"/>
  </p:handoutMasterIdLst>
  <p:sldIdLst>
    <p:sldId id="320" r:id="rId2"/>
    <p:sldId id="352" r:id="rId3"/>
    <p:sldId id="332" r:id="rId4"/>
    <p:sldId id="282" r:id="rId5"/>
    <p:sldId id="324" r:id="rId6"/>
    <p:sldId id="335" r:id="rId7"/>
    <p:sldId id="293" r:id="rId8"/>
    <p:sldId id="330" r:id="rId9"/>
    <p:sldId id="336" r:id="rId10"/>
    <p:sldId id="353" r:id="rId11"/>
    <p:sldId id="333" r:id="rId12"/>
    <p:sldId id="322"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37" r:id="rId28"/>
    <p:sldId id="354" r:id="rId29"/>
    <p:sldId id="271"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91052" autoAdjust="0"/>
  </p:normalViewPr>
  <p:slideViewPr>
    <p:cSldViewPr>
      <p:cViewPr varScale="1">
        <p:scale>
          <a:sx n="100" d="100"/>
          <a:sy n="100" d="100"/>
        </p:scale>
        <p:origin x="176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Historical</a:t>
            </a:r>
            <a:r>
              <a:rPr lang="en-US" baseline="0"/>
              <a:t> NSGP Funding</a:t>
            </a:r>
            <a:endParaRPr lang="en-US"/>
          </a:p>
        </c:rich>
      </c:tx>
      <c:layout>
        <c:manualLayout>
          <c:xMode val="edge"/>
          <c:yMode val="edge"/>
          <c:x val="0.25999727306813925"/>
          <c:y val="1.735974409448819E-3"/>
        </c:manualLayout>
      </c:layout>
      <c:overlay val="0"/>
    </c:title>
    <c:autoTitleDeleted val="0"/>
    <c:plotArea>
      <c:layout/>
      <c:lineChart>
        <c:grouping val="standard"/>
        <c:varyColors val="0"/>
        <c:ser>
          <c:idx val="1"/>
          <c:order val="0"/>
          <c:cat>
            <c:numRef>
              <c:f>Sheet1!$A$1:$A$7</c:f>
              <c:numCache>
                <c:formatCode>General</c:formatCode>
                <c:ptCount val="7"/>
                <c:pt idx="0">
                  <c:v>2018</c:v>
                </c:pt>
                <c:pt idx="1">
                  <c:v>2019</c:v>
                </c:pt>
                <c:pt idx="2">
                  <c:v>2020</c:v>
                </c:pt>
                <c:pt idx="3">
                  <c:v>2021</c:v>
                </c:pt>
                <c:pt idx="4">
                  <c:v>2022</c:v>
                </c:pt>
                <c:pt idx="5">
                  <c:v>2023</c:v>
                </c:pt>
                <c:pt idx="6">
                  <c:v>2024</c:v>
                </c:pt>
              </c:numCache>
            </c:numRef>
          </c:cat>
          <c:val>
            <c:numRef>
              <c:f>Sheet1!$B$1:$B$7</c:f>
              <c:numCache>
                <c:formatCode>_(* #,##0.00_);_(* \(#,##0.00\);_(* "-"??_);_(@_)</c:formatCode>
                <c:ptCount val="7"/>
                <c:pt idx="0">
                  <c:v>103000</c:v>
                </c:pt>
                <c:pt idx="1">
                  <c:v>100000</c:v>
                </c:pt>
                <c:pt idx="2">
                  <c:v>289154</c:v>
                </c:pt>
                <c:pt idx="3">
                  <c:v>196001</c:v>
                </c:pt>
                <c:pt idx="4">
                  <c:v>631578.94999999995</c:v>
                </c:pt>
                <c:pt idx="5">
                  <c:v>1485784</c:v>
                </c:pt>
              </c:numCache>
            </c:numRef>
          </c:val>
          <c:smooth val="0"/>
          <c:extLst>
            <c:ext xmlns:c16="http://schemas.microsoft.com/office/drawing/2014/chart" uri="{C3380CC4-5D6E-409C-BE32-E72D297353CC}">
              <c16:uniqueId val="{00000000-A65D-456D-BA92-221A727C54D4}"/>
            </c:ext>
          </c:extLst>
        </c:ser>
        <c:ser>
          <c:idx val="0"/>
          <c:order val="1"/>
          <c:cat>
            <c:numRef>
              <c:f>Sheet1!$A$1:$A$7</c:f>
              <c:numCache>
                <c:formatCode>General</c:formatCode>
                <c:ptCount val="7"/>
                <c:pt idx="0">
                  <c:v>2018</c:v>
                </c:pt>
                <c:pt idx="1">
                  <c:v>2019</c:v>
                </c:pt>
                <c:pt idx="2">
                  <c:v>2020</c:v>
                </c:pt>
                <c:pt idx="3">
                  <c:v>2021</c:v>
                </c:pt>
                <c:pt idx="4">
                  <c:v>2022</c:v>
                </c:pt>
                <c:pt idx="5">
                  <c:v>2023</c:v>
                </c:pt>
                <c:pt idx="6">
                  <c:v>2024</c:v>
                </c:pt>
              </c:numCache>
            </c:numRef>
          </c:cat>
          <c:val>
            <c:numRef>
              <c:f>Sheet1!$C$1:$C$7</c:f>
              <c:numCache>
                <c:formatCode>General</c:formatCode>
                <c:ptCount val="7"/>
                <c:pt idx="0">
                  <c:v>100000</c:v>
                </c:pt>
                <c:pt idx="1">
                  <c:v>100000</c:v>
                </c:pt>
                <c:pt idx="2">
                  <c:v>400000</c:v>
                </c:pt>
                <c:pt idx="3">
                  <c:v>1200000</c:v>
                </c:pt>
                <c:pt idx="4">
                  <c:v>1200000</c:v>
                </c:pt>
                <c:pt idx="5">
                  <c:v>1800000</c:v>
                </c:pt>
                <c:pt idx="6">
                  <c:v>1282500</c:v>
                </c:pt>
              </c:numCache>
            </c:numRef>
          </c:val>
          <c:smooth val="0"/>
          <c:extLst>
            <c:ext xmlns:c16="http://schemas.microsoft.com/office/drawing/2014/chart" uri="{C3380CC4-5D6E-409C-BE32-E72D297353CC}">
              <c16:uniqueId val="{00000001-A65D-456D-BA92-221A727C54D4}"/>
            </c:ext>
          </c:extLst>
        </c:ser>
        <c:dLbls>
          <c:showLegendKey val="0"/>
          <c:showVal val="0"/>
          <c:showCatName val="0"/>
          <c:showSerName val="0"/>
          <c:showPercent val="0"/>
          <c:showBubbleSize val="0"/>
        </c:dLbls>
        <c:marker val="1"/>
        <c:smooth val="0"/>
        <c:axId val="525061120"/>
        <c:axId val="525061512"/>
      </c:lineChart>
      <c:catAx>
        <c:axId val="525061120"/>
        <c:scaling>
          <c:orientation val="minMax"/>
        </c:scaling>
        <c:delete val="0"/>
        <c:axPos val="b"/>
        <c:title>
          <c:tx>
            <c:rich>
              <a:bodyPr/>
              <a:lstStyle/>
              <a:p>
                <a:pPr>
                  <a:defRPr/>
                </a:pPr>
                <a:r>
                  <a:rPr lang="en-US"/>
                  <a:t>Fiscal Year</a:t>
                </a:r>
              </a:p>
            </c:rich>
          </c:tx>
          <c:overlay val="0"/>
        </c:title>
        <c:numFmt formatCode="General" sourceLinked="1"/>
        <c:majorTickMark val="out"/>
        <c:minorTickMark val="none"/>
        <c:tickLblPos val="nextTo"/>
        <c:crossAx val="525061512"/>
        <c:crosses val="autoZero"/>
        <c:auto val="1"/>
        <c:lblAlgn val="ctr"/>
        <c:lblOffset val="100"/>
        <c:noMultiLvlLbl val="0"/>
      </c:catAx>
      <c:valAx>
        <c:axId val="525061512"/>
        <c:scaling>
          <c:orientation val="minMax"/>
        </c:scaling>
        <c:delete val="0"/>
        <c:axPos val="l"/>
        <c:majorGridlines/>
        <c:title>
          <c:tx>
            <c:rich>
              <a:bodyPr rot="-5400000" vert="horz"/>
              <a:lstStyle/>
              <a:p>
                <a:pPr>
                  <a:defRPr/>
                </a:pPr>
                <a:r>
                  <a:rPr lang="en-US"/>
                  <a:t>Funding Amount</a:t>
                </a:r>
              </a:p>
            </c:rich>
          </c:tx>
          <c:overlay val="0"/>
        </c:title>
        <c:numFmt formatCode="&quot;$&quot;#,##0.00" sourceLinked="0"/>
        <c:majorTickMark val="out"/>
        <c:minorTickMark val="none"/>
        <c:tickLblPos val="nextTo"/>
        <c:crossAx val="525061120"/>
        <c:crosses val="autoZero"/>
        <c:crossBetween val="between"/>
      </c:valAx>
    </c:plotArea>
    <c:plotVisOnly val="1"/>
    <c:dispBlanksAs val="gap"/>
    <c:showDLblsOverMax val="0"/>
  </c:chart>
  <c:externalData r:id="rId1">
    <c:autoUpdate val="0"/>
  </c:externalData>
</c:chartSpace>
</file>

<file path=ppt/diagrams/_rels/data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hyperlink" Target="mailto:mva.grants@alaska.gov" TargetMode="Externa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diagrams/_rels/data5.xml.rels><?xml version="1.0" encoding="UTF-8" standalone="yes"?>
<Relationships xmlns="http://schemas.openxmlformats.org/package/2006/relationships"><Relationship Id="rId1" Type="http://schemas.openxmlformats.org/officeDocument/2006/relationships/hyperlink" Target="https://ready.alaska.gov/Grants/"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7.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hyperlink" Target="mailto:mva.grants@alaska.gov" TargetMode="External"/><Relationship Id="rId10" Type="http://schemas.openxmlformats.org/officeDocument/2006/relationships/image" Target="../media/image13.png"/><Relationship Id="rId4" Type="http://schemas.openxmlformats.org/officeDocument/2006/relationships/image" Target="../media/image8.svg"/><Relationship Id="rId9"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1" Type="http://schemas.openxmlformats.org/officeDocument/2006/relationships/hyperlink" Target="https://ready.alaska.gov/Grants/"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09D8E-734E-415B-9BB9-0436C0626229}"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6A4AF147-86BD-49AC-AEFA-966C96B3271C}">
      <dgm:prSet/>
      <dgm:spPr/>
      <dgm:t>
        <a:bodyPr/>
        <a:lstStyle/>
        <a:p>
          <a:r>
            <a:rPr lang="en-US"/>
            <a:t>Introductions</a:t>
          </a:r>
        </a:p>
      </dgm:t>
    </dgm:pt>
    <dgm:pt modelId="{D907DEA8-64AF-46AE-9B66-72580EF03C0A}" type="parTrans" cxnId="{8FE14E74-CBBA-491E-858F-D23836AF863B}">
      <dgm:prSet/>
      <dgm:spPr/>
      <dgm:t>
        <a:bodyPr/>
        <a:lstStyle/>
        <a:p>
          <a:endParaRPr lang="en-US"/>
        </a:p>
      </dgm:t>
    </dgm:pt>
    <dgm:pt modelId="{893C7DE7-B256-4AB0-AB01-9712CA20C853}" type="sibTrans" cxnId="{8FE14E74-CBBA-491E-858F-D23836AF863B}">
      <dgm:prSet/>
      <dgm:spPr/>
      <dgm:t>
        <a:bodyPr/>
        <a:lstStyle/>
        <a:p>
          <a:endParaRPr lang="en-US"/>
        </a:p>
      </dgm:t>
    </dgm:pt>
    <dgm:pt modelId="{95682F08-0594-420C-9AB6-094C3768B158}">
      <dgm:prSet/>
      <dgm:spPr/>
      <dgm:t>
        <a:bodyPr/>
        <a:lstStyle/>
        <a:p>
          <a:r>
            <a:rPr lang="en-US"/>
            <a:t>Topics of Discussion</a:t>
          </a:r>
        </a:p>
      </dgm:t>
    </dgm:pt>
    <dgm:pt modelId="{D799A574-EA54-4089-AD69-800BA6028FA3}" type="parTrans" cxnId="{8060FD08-650B-47F8-BF5B-C88D48CA3C8D}">
      <dgm:prSet/>
      <dgm:spPr/>
      <dgm:t>
        <a:bodyPr/>
        <a:lstStyle/>
        <a:p>
          <a:endParaRPr lang="en-US"/>
        </a:p>
      </dgm:t>
    </dgm:pt>
    <dgm:pt modelId="{23BDD3CA-571A-4688-A89D-49E70E96EE04}" type="sibTrans" cxnId="{8060FD08-650B-47F8-BF5B-C88D48CA3C8D}">
      <dgm:prSet/>
      <dgm:spPr/>
      <dgm:t>
        <a:bodyPr/>
        <a:lstStyle/>
        <a:p>
          <a:endParaRPr lang="en-US"/>
        </a:p>
      </dgm:t>
    </dgm:pt>
    <dgm:pt modelId="{6A9EBBB0-7C19-4AEF-85BE-092D3ECD9CD3}">
      <dgm:prSet/>
      <dgm:spPr/>
      <dgm:t>
        <a:bodyPr/>
        <a:lstStyle/>
        <a:p>
          <a:r>
            <a:rPr lang="en-US"/>
            <a:t>What is it?</a:t>
          </a:r>
        </a:p>
      </dgm:t>
    </dgm:pt>
    <dgm:pt modelId="{608F88A1-39F1-4065-BB97-76BC323EC4CD}" type="parTrans" cxnId="{7BF6FBA1-B135-448F-B04F-77EC3C7D9EE7}">
      <dgm:prSet/>
      <dgm:spPr/>
      <dgm:t>
        <a:bodyPr/>
        <a:lstStyle/>
        <a:p>
          <a:endParaRPr lang="en-US"/>
        </a:p>
      </dgm:t>
    </dgm:pt>
    <dgm:pt modelId="{45A91D83-C4A9-465D-81C3-80117CBDB793}" type="sibTrans" cxnId="{7BF6FBA1-B135-448F-B04F-77EC3C7D9EE7}">
      <dgm:prSet/>
      <dgm:spPr/>
      <dgm:t>
        <a:bodyPr/>
        <a:lstStyle/>
        <a:p>
          <a:endParaRPr lang="en-US"/>
        </a:p>
      </dgm:t>
    </dgm:pt>
    <dgm:pt modelId="{1EC994F1-0B80-4353-BEE7-ED8CFEAE65C4}">
      <dgm:prSet/>
      <dgm:spPr/>
      <dgm:t>
        <a:bodyPr/>
        <a:lstStyle/>
        <a:p>
          <a:r>
            <a:rPr lang="en-US"/>
            <a:t>Grant Funding</a:t>
          </a:r>
        </a:p>
      </dgm:t>
    </dgm:pt>
    <dgm:pt modelId="{B5E3C12B-CC7D-4810-95B0-EE1246EEE91B}" type="parTrans" cxnId="{74D4F563-F190-4260-A552-D16652C3CE10}">
      <dgm:prSet/>
      <dgm:spPr/>
      <dgm:t>
        <a:bodyPr/>
        <a:lstStyle/>
        <a:p>
          <a:endParaRPr lang="en-US"/>
        </a:p>
      </dgm:t>
    </dgm:pt>
    <dgm:pt modelId="{0CE2058A-B03C-4EFE-A82F-6688239F1705}" type="sibTrans" cxnId="{74D4F563-F190-4260-A552-D16652C3CE10}">
      <dgm:prSet/>
      <dgm:spPr/>
      <dgm:t>
        <a:bodyPr/>
        <a:lstStyle/>
        <a:p>
          <a:endParaRPr lang="en-US"/>
        </a:p>
      </dgm:t>
    </dgm:pt>
    <dgm:pt modelId="{83F68342-926D-47B5-85CC-9436A8DC410F}">
      <dgm:prSet/>
      <dgm:spPr/>
      <dgm:t>
        <a:bodyPr/>
        <a:lstStyle/>
        <a:p>
          <a:r>
            <a:rPr lang="en-US"/>
            <a:t>Who can apply</a:t>
          </a:r>
        </a:p>
      </dgm:t>
    </dgm:pt>
    <dgm:pt modelId="{FFB345F0-E1B3-4D70-BDD7-7E38713903BD}" type="parTrans" cxnId="{9E37EE09-D961-4316-A493-A3DF38EA5299}">
      <dgm:prSet/>
      <dgm:spPr/>
      <dgm:t>
        <a:bodyPr/>
        <a:lstStyle/>
        <a:p>
          <a:endParaRPr lang="en-US"/>
        </a:p>
      </dgm:t>
    </dgm:pt>
    <dgm:pt modelId="{DF15F101-6690-4102-8DAE-86AE19792937}" type="sibTrans" cxnId="{9E37EE09-D961-4316-A493-A3DF38EA5299}">
      <dgm:prSet/>
      <dgm:spPr/>
      <dgm:t>
        <a:bodyPr/>
        <a:lstStyle/>
        <a:p>
          <a:endParaRPr lang="en-US"/>
        </a:p>
      </dgm:t>
    </dgm:pt>
    <dgm:pt modelId="{CEB9BEA6-6815-4544-80CC-94EBC9C65D39}">
      <dgm:prSet/>
      <dgm:spPr/>
      <dgm:t>
        <a:bodyPr/>
        <a:lstStyle/>
        <a:p>
          <a:r>
            <a:rPr lang="en-US"/>
            <a:t>What’s Eligible</a:t>
          </a:r>
        </a:p>
      </dgm:t>
    </dgm:pt>
    <dgm:pt modelId="{27F5775F-AC8B-456A-BA11-7A44A9100421}" type="parTrans" cxnId="{9ADC6325-E089-4F4D-A2E4-871E33D124CB}">
      <dgm:prSet/>
      <dgm:spPr/>
      <dgm:t>
        <a:bodyPr/>
        <a:lstStyle/>
        <a:p>
          <a:endParaRPr lang="en-US"/>
        </a:p>
      </dgm:t>
    </dgm:pt>
    <dgm:pt modelId="{8B574946-1595-4C43-BE17-B89A3092615A}" type="sibTrans" cxnId="{9ADC6325-E089-4F4D-A2E4-871E33D124CB}">
      <dgm:prSet/>
      <dgm:spPr/>
      <dgm:t>
        <a:bodyPr/>
        <a:lstStyle/>
        <a:p>
          <a:endParaRPr lang="en-US"/>
        </a:p>
      </dgm:t>
    </dgm:pt>
    <dgm:pt modelId="{5DC8FAF5-B639-4539-A3B6-19C2E9FC6DFC}">
      <dgm:prSet/>
      <dgm:spPr/>
      <dgm:t>
        <a:bodyPr/>
        <a:lstStyle/>
        <a:p>
          <a:r>
            <a:rPr lang="en-US"/>
            <a:t>Timeline </a:t>
          </a:r>
        </a:p>
      </dgm:t>
    </dgm:pt>
    <dgm:pt modelId="{DCAF5EFA-28B6-4CA2-B7BD-285A9FB3AF2A}" type="parTrans" cxnId="{CE0C6C9C-8865-4247-905A-B0ADA4C40246}">
      <dgm:prSet/>
      <dgm:spPr/>
      <dgm:t>
        <a:bodyPr/>
        <a:lstStyle/>
        <a:p>
          <a:endParaRPr lang="en-US"/>
        </a:p>
      </dgm:t>
    </dgm:pt>
    <dgm:pt modelId="{F291FCFC-6782-40DC-A153-B263141CD06A}" type="sibTrans" cxnId="{CE0C6C9C-8865-4247-905A-B0ADA4C40246}">
      <dgm:prSet/>
      <dgm:spPr/>
      <dgm:t>
        <a:bodyPr/>
        <a:lstStyle/>
        <a:p>
          <a:endParaRPr lang="en-US"/>
        </a:p>
      </dgm:t>
    </dgm:pt>
    <dgm:pt modelId="{BD5D7E97-C434-4A31-92EE-369131C38CC9}">
      <dgm:prSet/>
      <dgm:spPr/>
      <dgm:t>
        <a:bodyPr/>
        <a:lstStyle/>
        <a:p>
          <a:r>
            <a:rPr lang="en-US" dirty="0"/>
            <a:t>Application Process, Documents, and Due Dates</a:t>
          </a:r>
        </a:p>
      </dgm:t>
    </dgm:pt>
    <dgm:pt modelId="{7747B028-02E7-4CA9-8635-B62E9C3485F9}" type="parTrans" cxnId="{74B9FC7C-9B8D-464B-A7DB-44850DC0E6CF}">
      <dgm:prSet/>
      <dgm:spPr/>
      <dgm:t>
        <a:bodyPr/>
        <a:lstStyle/>
        <a:p>
          <a:endParaRPr lang="en-US"/>
        </a:p>
      </dgm:t>
    </dgm:pt>
    <dgm:pt modelId="{4582F3FA-AE87-4997-A380-FEF79638DDA8}" type="sibTrans" cxnId="{74B9FC7C-9B8D-464B-A7DB-44850DC0E6CF}">
      <dgm:prSet/>
      <dgm:spPr/>
      <dgm:t>
        <a:bodyPr/>
        <a:lstStyle/>
        <a:p>
          <a:endParaRPr lang="en-US"/>
        </a:p>
      </dgm:t>
    </dgm:pt>
    <dgm:pt modelId="{2D468565-A946-46B1-B01F-B33197817D8B}">
      <dgm:prSet/>
      <dgm:spPr/>
      <dgm:t>
        <a:bodyPr/>
        <a:lstStyle/>
        <a:p>
          <a:r>
            <a:rPr lang="en-US" dirty="0"/>
            <a:t>Requirements if Awarded</a:t>
          </a:r>
        </a:p>
      </dgm:t>
    </dgm:pt>
    <dgm:pt modelId="{BE55BBF9-B475-4EF0-890D-853453A4F565}" type="parTrans" cxnId="{9036EDF8-DAB6-4C8A-AB0E-D1013060B76D}">
      <dgm:prSet/>
      <dgm:spPr/>
      <dgm:t>
        <a:bodyPr/>
        <a:lstStyle/>
        <a:p>
          <a:endParaRPr lang="en-US"/>
        </a:p>
      </dgm:t>
    </dgm:pt>
    <dgm:pt modelId="{CB50DB5B-3F99-44A0-B4ED-9FB55F4580FB}" type="sibTrans" cxnId="{9036EDF8-DAB6-4C8A-AB0E-D1013060B76D}">
      <dgm:prSet/>
      <dgm:spPr/>
      <dgm:t>
        <a:bodyPr/>
        <a:lstStyle/>
        <a:p>
          <a:endParaRPr lang="en-US"/>
        </a:p>
      </dgm:t>
    </dgm:pt>
    <dgm:pt modelId="{8A7C3758-28D6-48A3-9193-30DF8C07E3D4}">
      <dgm:prSet/>
      <dgm:spPr/>
      <dgm:t>
        <a:bodyPr/>
        <a:lstStyle/>
        <a:p>
          <a:r>
            <a:rPr lang="en-US" dirty="0"/>
            <a:t>Q&amp;A</a:t>
          </a:r>
        </a:p>
      </dgm:t>
    </dgm:pt>
    <dgm:pt modelId="{43162281-B10A-4FCC-9F72-50FF389FDA7C}" type="parTrans" cxnId="{1169F8FF-A0D1-46E2-AD39-A05EF9085B40}">
      <dgm:prSet/>
      <dgm:spPr/>
      <dgm:t>
        <a:bodyPr/>
        <a:lstStyle/>
        <a:p>
          <a:endParaRPr lang="en-US"/>
        </a:p>
      </dgm:t>
    </dgm:pt>
    <dgm:pt modelId="{2699EADB-2B10-4E41-8742-F179CC6FE723}" type="sibTrans" cxnId="{1169F8FF-A0D1-46E2-AD39-A05EF9085B40}">
      <dgm:prSet/>
      <dgm:spPr/>
      <dgm:t>
        <a:bodyPr/>
        <a:lstStyle/>
        <a:p>
          <a:endParaRPr lang="en-US"/>
        </a:p>
      </dgm:t>
    </dgm:pt>
    <dgm:pt modelId="{1C435081-4B14-4D00-B4DE-00369DB4EA11}" type="pres">
      <dgm:prSet presAssocID="{EAF09D8E-734E-415B-9BB9-0436C0626229}" presName="linear" presStyleCnt="0">
        <dgm:presLayoutVars>
          <dgm:dir/>
          <dgm:animLvl val="lvl"/>
          <dgm:resizeHandles val="exact"/>
        </dgm:presLayoutVars>
      </dgm:prSet>
      <dgm:spPr/>
    </dgm:pt>
    <dgm:pt modelId="{A52B354A-1E33-4079-9962-BEBD606A5B6D}" type="pres">
      <dgm:prSet presAssocID="{6A4AF147-86BD-49AC-AEFA-966C96B3271C}" presName="parentLin" presStyleCnt="0"/>
      <dgm:spPr/>
    </dgm:pt>
    <dgm:pt modelId="{57D60A7B-7E84-4EB6-8F4D-78091982C2C5}" type="pres">
      <dgm:prSet presAssocID="{6A4AF147-86BD-49AC-AEFA-966C96B3271C}" presName="parentLeftMargin" presStyleLbl="node1" presStyleIdx="0" presStyleCnt="2"/>
      <dgm:spPr/>
    </dgm:pt>
    <dgm:pt modelId="{7D20FDD9-FED4-4AF8-A97F-3101B8330BA3}" type="pres">
      <dgm:prSet presAssocID="{6A4AF147-86BD-49AC-AEFA-966C96B3271C}" presName="parentText" presStyleLbl="node1" presStyleIdx="0" presStyleCnt="2">
        <dgm:presLayoutVars>
          <dgm:chMax val="0"/>
          <dgm:bulletEnabled val="1"/>
        </dgm:presLayoutVars>
      </dgm:prSet>
      <dgm:spPr/>
    </dgm:pt>
    <dgm:pt modelId="{82F32ED2-49E1-49F0-A9E0-26D1818CD3AF}" type="pres">
      <dgm:prSet presAssocID="{6A4AF147-86BD-49AC-AEFA-966C96B3271C}" presName="negativeSpace" presStyleCnt="0"/>
      <dgm:spPr/>
    </dgm:pt>
    <dgm:pt modelId="{7FCB43A1-E2B4-49D1-AAE2-76D64D4A4360}" type="pres">
      <dgm:prSet presAssocID="{6A4AF147-86BD-49AC-AEFA-966C96B3271C}" presName="childText" presStyleLbl="conFgAcc1" presStyleIdx="0" presStyleCnt="2">
        <dgm:presLayoutVars>
          <dgm:bulletEnabled val="1"/>
        </dgm:presLayoutVars>
      </dgm:prSet>
      <dgm:spPr/>
    </dgm:pt>
    <dgm:pt modelId="{367AB5E7-824C-4D7F-9FF9-DE3C2B8CF080}" type="pres">
      <dgm:prSet presAssocID="{893C7DE7-B256-4AB0-AB01-9712CA20C853}" presName="spaceBetweenRectangles" presStyleCnt="0"/>
      <dgm:spPr/>
    </dgm:pt>
    <dgm:pt modelId="{3AFCD240-ABC1-46F6-BCAE-A84F93A36BBB}" type="pres">
      <dgm:prSet presAssocID="{95682F08-0594-420C-9AB6-094C3768B158}" presName="parentLin" presStyleCnt="0"/>
      <dgm:spPr/>
    </dgm:pt>
    <dgm:pt modelId="{16B6573B-3CC2-472B-9325-F84003803A60}" type="pres">
      <dgm:prSet presAssocID="{95682F08-0594-420C-9AB6-094C3768B158}" presName="parentLeftMargin" presStyleLbl="node1" presStyleIdx="0" presStyleCnt="2"/>
      <dgm:spPr/>
    </dgm:pt>
    <dgm:pt modelId="{531C584E-6990-40E3-87A9-2E45EFB9F7FE}" type="pres">
      <dgm:prSet presAssocID="{95682F08-0594-420C-9AB6-094C3768B158}" presName="parentText" presStyleLbl="node1" presStyleIdx="1" presStyleCnt="2">
        <dgm:presLayoutVars>
          <dgm:chMax val="0"/>
          <dgm:bulletEnabled val="1"/>
        </dgm:presLayoutVars>
      </dgm:prSet>
      <dgm:spPr/>
    </dgm:pt>
    <dgm:pt modelId="{F94157BB-2D52-4EBC-A6B4-90D2E1E2C6C6}" type="pres">
      <dgm:prSet presAssocID="{95682F08-0594-420C-9AB6-094C3768B158}" presName="negativeSpace" presStyleCnt="0"/>
      <dgm:spPr/>
    </dgm:pt>
    <dgm:pt modelId="{C5E54CD1-EF52-4E9F-9678-6B36185FF713}" type="pres">
      <dgm:prSet presAssocID="{95682F08-0594-420C-9AB6-094C3768B158}" presName="childText" presStyleLbl="conFgAcc1" presStyleIdx="1" presStyleCnt="2">
        <dgm:presLayoutVars>
          <dgm:bulletEnabled val="1"/>
        </dgm:presLayoutVars>
      </dgm:prSet>
      <dgm:spPr/>
    </dgm:pt>
  </dgm:ptLst>
  <dgm:cxnLst>
    <dgm:cxn modelId="{8060FD08-650B-47F8-BF5B-C88D48CA3C8D}" srcId="{EAF09D8E-734E-415B-9BB9-0436C0626229}" destId="{95682F08-0594-420C-9AB6-094C3768B158}" srcOrd="1" destOrd="0" parTransId="{D799A574-EA54-4089-AD69-800BA6028FA3}" sibTransId="{23BDD3CA-571A-4688-A89D-49E70E96EE04}"/>
    <dgm:cxn modelId="{9E37EE09-D961-4316-A493-A3DF38EA5299}" srcId="{95682F08-0594-420C-9AB6-094C3768B158}" destId="{83F68342-926D-47B5-85CC-9436A8DC410F}" srcOrd="2" destOrd="0" parTransId="{FFB345F0-E1B3-4D70-BDD7-7E38713903BD}" sibTransId="{DF15F101-6690-4102-8DAE-86AE19792937}"/>
    <dgm:cxn modelId="{00D4DB0E-CE64-46BB-B248-B6915C7F9948}" type="presOf" srcId="{BD5D7E97-C434-4A31-92EE-369131C38CC9}" destId="{C5E54CD1-EF52-4E9F-9678-6B36185FF713}" srcOrd="0" destOrd="5" presId="urn:microsoft.com/office/officeart/2005/8/layout/list1"/>
    <dgm:cxn modelId="{9ADC6325-E089-4F4D-A2E4-871E33D124CB}" srcId="{95682F08-0594-420C-9AB6-094C3768B158}" destId="{CEB9BEA6-6815-4544-80CC-94EBC9C65D39}" srcOrd="3" destOrd="0" parTransId="{27F5775F-AC8B-456A-BA11-7A44A9100421}" sibTransId="{8B574946-1595-4C43-BE17-B89A3092615A}"/>
    <dgm:cxn modelId="{1B647A38-188F-460B-80A8-40F32B1D1547}" type="presOf" srcId="{6A4AF147-86BD-49AC-AEFA-966C96B3271C}" destId="{7D20FDD9-FED4-4AF8-A97F-3101B8330BA3}" srcOrd="1" destOrd="0" presId="urn:microsoft.com/office/officeart/2005/8/layout/list1"/>
    <dgm:cxn modelId="{89421539-A6B6-4578-958D-AFA6E04BF9E9}" type="presOf" srcId="{95682F08-0594-420C-9AB6-094C3768B158}" destId="{531C584E-6990-40E3-87A9-2E45EFB9F7FE}" srcOrd="1" destOrd="0" presId="urn:microsoft.com/office/officeart/2005/8/layout/list1"/>
    <dgm:cxn modelId="{74D4F563-F190-4260-A552-D16652C3CE10}" srcId="{95682F08-0594-420C-9AB6-094C3768B158}" destId="{1EC994F1-0B80-4353-BEE7-ED8CFEAE65C4}" srcOrd="1" destOrd="0" parTransId="{B5E3C12B-CC7D-4810-95B0-EE1246EEE91B}" sibTransId="{0CE2058A-B03C-4EFE-A82F-6688239F1705}"/>
    <dgm:cxn modelId="{EDB55E46-6D10-4318-8DF6-71A0D0B3FF3A}" type="presOf" srcId="{EAF09D8E-734E-415B-9BB9-0436C0626229}" destId="{1C435081-4B14-4D00-B4DE-00369DB4EA11}" srcOrd="0" destOrd="0" presId="urn:microsoft.com/office/officeart/2005/8/layout/list1"/>
    <dgm:cxn modelId="{8FE14E74-CBBA-491E-858F-D23836AF863B}" srcId="{EAF09D8E-734E-415B-9BB9-0436C0626229}" destId="{6A4AF147-86BD-49AC-AEFA-966C96B3271C}" srcOrd="0" destOrd="0" parTransId="{D907DEA8-64AF-46AE-9B66-72580EF03C0A}" sibTransId="{893C7DE7-B256-4AB0-AB01-9712CA20C853}"/>
    <dgm:cxn modelId="{F03D6676-ED4D-4E10-BAE2-8784F35001B5}" type="presOf" srcId="{5DC8FAF5-B639-4539-A3B6-19C2E9FC6DFC}" destId="{C5E54CD1-EF52-4E9F-9678-6B36185FF713}" srcOrd="0" destOrd="4" presId="urn:microsoft.com/office/officeart/2005/8/layout/list1"/>
    <dgm:cxn modelId="{74B9FC7C-9B8D-464B-A7DB-44850DC0E6CF}" srcId="{95682F08-0594-420C-9AB6-094C3768B158}" destId="{BD5D7E97-C434-4A31-92EE-369131C38CC9}" srcOrd="5" destOrd="0" parTransId="{7747B028-02E7-4CA9-8635-B62E9C3485F9}" sibTransId="{4582F3FA-AE87-4997-A380-FEF79638DDA8}"/>
    <dgm:cxn modelId="{0EE30385-94CD-44C7-B9BB-58B0603529AD}" type="presOf" srcId="{6A9EBBB0-7C19-4AEF-85BE-092D3ECD9CD3}" destId="{C5E54CD1-EF52-4E9F-9678-6B36185FF713}" srcOrd="0" destOrd="0" presId="urn:microsoft.com/office/officeart/2005/8/layout/list1"/>
    <dgm:cxn modelId="{522A8887-665C-4B26-8685-5EB8FF829A70}" type="presOf" srcId="{6A4AF147-86BD-49AC-AEFA-966C96B3271C}" destId="{57D60A7B-7E84-4EB6-8F4D-78091982C2C5}" srcOrd="0" destOrd="0" presId="urn:microsoft.com/office/officeart/2005/8/layout/list1"/>
    <dgm:cxn modelId="{FF0AAF8D-2584-41C5-A8FF-DB2B032092A5}" type="presOf" srcId="{2D468565-A946-46B1-B01F-B33197817D8B}" destId="{C5E54CD1-EF52-4E9F-9678-6B36185FF713}" srcOrd="0" destOrd="6" presId="urn:microsoft.com/office/officeart/2005/8/layout/list1"/>
    <dgm:cxn modelId="{CE0C6C9C-8865-4247-905A-B0ADA4C40246}" srcId="{95682F08-0594-420C-9AB6-094C3768B158}" destId="{5DC8FAF5-B639-4539-A3B6-19C2E9FC6DFC}" srcOrd="4" destOrd="0" parTransId="{DCAF5EFA-28B6-4CA2-B7BD-285A9FB3AF2A}" sibTransId="{F291FCFC-6782-40DC-A153-B263141CD06A}"/>
    <dgm:cxn modelId="{7BF6FBA1-B135-448F-B04F-77EC3C7D9EE7}" srcId="{95682F08-0594-420C-9AB6-094C3768B158}" destId="{6A9EBBB0-7C19-4AEF-85BE-092D3ECD9CD3}" srcOrd="0" destOrd="0" parTransId="{608F88A1-39F1-4065-BB97-76BC323EC4CD}" sibTransId="{45A91D83-C4A9-465D-81C3-80117CBDB793}"/>
    <dgm:cxn modelId="{E28C06B5-BB5F-4C58-A3D4-9900060CF7A0}" type="presOf" srcId="{CEB9BEA6-6815-4544-80CC-94EBC9C65D39}" destId="{C5E54CD1-EF52-4E9F-9678-6B36185FF713}" srcOrd="0" destOrd="3" presId="urn:microsoft.com/office/officeart/2005/8/layout/list1"/>
    <dgm:cxn modelId="{598016EB-9F96-419F-AAB2-6DD0ADB3191D}" type="presOf" srcId="{8A7C3758-28D6-48A3-9193-30DF8C07E3D4}" destId="{C5E54CD1-EF52-4E9F-9678-6B36185FF713}" srcOrd="0" destOrd="7" presId="urn:microsoft.com/office/officeart/2005/8/layout/list1"/>
    <dgm:cxn modelId="{B88C3FF1-2BFD-4144-B424-5E2E27A3749C}" type="presOf" srcId="{83F68342-926D-47B5-85CC-9436A8DC410F}" destId="{C5E54CD1-EF52-4E9F-9678-6B36185FF713}" srcOrd="0" destOrd="2" presId="urn:microsoft.com/office/officeart/2005/8/layout/list1"/>
    <dgm:cxn modelId="{867309F6-10E5-450C-9E22-FFFE85C38161}" type="presOf" srcId="{1EC994F1-0B80-4353-BEE7-ED8CFEAE65C4}" destId="{C5E54CD1-EF52-4E9F-9678-6B36185FF713}" srcOrd="0" destOrd="1" presId="urn:microsoft.com/office/officeart/2005/8/layout/list1"/>
    <dgm:cxn modelId="{9036EDF8-DAB6-4C8A-AB0E-D1013060B76D}" srcId="{95682F08-0594-420C-9AB6-094C3768B158}" destId="{2D468565-A946-46B1-B01F-B33197817D8B}" srcOrd="6" destOrd="0" parTransId="{BE55BBF9-B475-4EF0-890D-853453A4F565}" sibTransId="{CB50DB5B-3F99-44A0-B4ED-9FB55F4580FB}"/>
    <dgm:cxn modelId="{856E1BFF-77B2-473C-836B-C8C3E48E4B4C}" type="presOf" srcId="{95682F08-0594-420C-9AB6-094C3768B158}" destId="{16B6573B-3CC2-472B-9325-F84003803A60}" srcOrd="0" destOrd="0" presId="urn:microsoft.com/office/officeart/2005/8/layout/list1"/>
    <dgm:cxn modelId="{1169F8FF-A0D1-46E2-AD39-A05EF9085B40}" srcId="{95682F08-0594-420C-9AB6-094C3768B158}" destId="{8A7C3758-28D6-48A3-9193-30DF8C07E3D4}" srcOrd="7" destOrd="0" parTransId="{43162281-B10A-4FCC-9F72-50FF389FDA7C}" sibTransId="{2699EADB-2B10-4E41-8742-F179CC6FE723}"/>
    <dgm:cxn modelId="{154555F6-41CD-4346-A100-1EAA505C0BBF}" type="presParOf" srcId="{1C435081-4B14-4D00-B4DE-00369DB4EA11}" destId="{A52B354A-1E33-4079-9962-BEBD606A5B6D}" srcOrd="0" destOrd="0" presId="urn:microsoft.com/office/officeart/2005/8/layout/list1"/>
    <dgm:cxn modelId="{AF8CB1FA-31AB-45F2-A8B0-4491079F3C3F}" type="presParOf" srcId="{A52B354A-1E33-4079-9962-BEBD606A5B6D}" destId="{57D60A7B-7E84-4EB6-8F4D-78091982C2C5}" srcOrd="0" destOrd="0" presId="urn:microsoft.com/office/officeart/2005/8/layout/list1"/>
    <dgm:cxn modelId="{C5FE6DFD-6EF2-49B0-B321-42E817714F77}" type="presParOf" srcId="{A52B354A-1E33-4079-9962-BEBD606A5B6D}" destId="{7D20FDD9-FED4-4AF8-A97F-3101B8330BA3}" srcOrd="1" destOrd="0" presId="urn:microsoft.com/office/officeart/2005/8/layout/list1"/>
    <dgm:cxn modelId="{AC951009-87B7-4AE7-B1C8-57D94782FD04}" type="presParOf" srcId="{1C435081-4B14-4D00-B4DE-00369DB4EA11}" destId="{82F32ED2-49E1-49F0-A9E0-26D1818CD3AF}" srcOrd="1" destOrd="0" presId="urn:microsoft.com/office/officeart/2005/8/layout/list1"/>
    <dgm:cxn modelId="{B892A519-757F-4C59-82AF-579EC28A2D33}" type="presParOf" srcId="{1C435081-4B14-4D00-B4DE-00369DB4EA11}" destId="{7FCB43A1-E2B4-49D1-AAE2-76D64D4A4360}" srcOrd="2" destOrd="0" presId="urn:microsoft.com/office/officeart/2005/8/layout/list1"/>
    <dgm:cxn modelId="{9062873D-C568-4764-A0E0-A5548323A266}" type="presParOf" srcId="{1C435081-4B14-4D00-B4DE-00369DB4EA11}" destId="{367AB5E7-824C-4D7F-9FF9-DE3C2B8CF080}" srcOrd="3" destOrd="0" presId="urn:microsoft.com/office/officeart/2005/8/layout/list1"/>
    <dgm:cxn modelId="{0B92B39F-5589-4D8D-829C-F0DD1CA6F09F}" type="presParOf" srcId="{1C435081-4B14-4D00-B4DE-00369DB4EA11}" destId="{3AFCD240-ABC1-46F6-BCAE-A84F93A36BBB}" srcOrd="4" destOrd="0" presId="urn:microsoft.com/office/officeart/2005/8/layout/list1"/>
    <dgm:cxn modelId="{EFE2BF84-BF5D-4107-AF58-6D137C4E97C4}" type="presParOf" srcId="{3AFCD240-ABC1-46F6-BCAE-A84F93A36BBB}" destId="{16B6573B-3CC2-472B-9325-F84003803A60}" srcOrd="0" destOrd="0" presId="urn:microsoft.com/office/officeart/2005/8/layout/list1"/>
    <dgm:cxn modelId="{73A0CB58-4CDD-4691-A78E-E6C50CAA5C4E}" type="presParOf" srcId="{3AFCD240-ABC1-46F6-BCAE-A84F93A36BBB}" destId="{531C584E-6990-40E3-87A9-2E45EFB9F7FE}" srcOrd="1" destOrd="0" presId="urn:microsoft.com/office/officeart/2005/8/layout/list1"/>
    <dgm:cxn modelId="{B4B7541F-705E-4F2C-8C3F-8DDB9A253872}" type="presParOf" srcId="{1C435081-4B14-4D00-B4DE-00369DB4EA11}" destId="{F94157BB-2D52-4EBC-A6B4-90D2E1E2C6C6}" srcOrd="5" destOrd="0" presId="urn:microsoft.com/office/officeart/2005/8/layout/list1"/>
    <dgm:cxn modelId="{BECA72C9-F975-4568-9174-05EF1E6C9B64}" type="presParOf" srcId="{1C435081-4B14-4D00-B4DE-00369DB4EA11}" destId="{C5E54CD1-EF52-4E9F-9678-6B36185FF71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0C876-E584-4FBA-8536-1353FBE70589}"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BDDDEF44-486C-469C-9750-8AFFE20B85D1}">
      <dgm:prSet/>
      <dgm:spPr/>
      <dgm:t>
        <a:bodyPr/>
        <a:lstStyle/>
        <a:p>
          <a:r>
            <a:rPr lang="en-US" dirty="0"/>
            <a:t>Eligible </a:t>
          </a:r>
          <a:r>
            <a:rPr lang="en-US" dirty="0" err="1"/>
            <a:t>subapplicants</a:t>
          </a:r>
          <a:r>
            <a:rPr lang="en-US" dirty="0"/>
            <a:t> for this program must meet the definition of nonprofit organization described under section 501(c)(3) of the Internal Revenue Code of 1986 (IRC) and exempt from tax under section 501(a) of such code;</a:t>
          </a:r>
        </a:p>
      </dgm:t>
    </dgm:pt>
    <dgm:pt modelId="{19FF9F31-1E1F-4D88-8BF1-9078D7C4ED3B}" type="parTrans" cxnId="{04D8A37F-289A-467B-BD8D-6762F1680DF8}">
      <dgm:prSet/>
      <dgm:spPr/>
      <dgm:t>
        <a:bodyPr/>
        <a:lstStyle/>
        <a:p>
          <a:endParaRPr lang="en-US"/>
        </a:p>
      </dgm:t>
    </dgm:pt>
    <dgm:pt modelId="{A811E210-DCF6-42DB-806C-1E2D63937F05}" type="sibTrans" cxnId="{04D8A37F-289A-467B-BD8D-6762F1680DF8}">
      <dgm:prSet/>
      <dgm:spPr/>
      <dgm:t>
        <a:bodyPr/>
        <a:lstStyle/>
        <a:p>
          <a:endParaRPr lang="en-US"/>
        </a:p>
      </dgm:t>
    </dgm:pt>
    <dgm:pt modelId="{24FBD681-877E-4D86-8E13-5D547A4076BD}">
      <dgm:prSet/>
      <dgm:spPr/>
      <dgm:t>
        <a:bodyPr/>
        <a:lstStyle/>
        <a:p>
          <a:r>
            <a:rPr lang="en-US" dirty="0"/>
            <a:t>AND: Be able to demonstrate, through application, that the organization is at high risk of a terrorist or other extremist attack;</a:t>
          </a:r>
        </a:p>
      </dgm:t>
    </dgm:pt>
    <dgm:pt modelId="{32A229CF-10CD-4BBF-88F0-FF90D1DCD92A}" type="parTrans" cxnId="{169824DC-FAF6-4327-B22A-88F7C88BA20A}">
      <dgm:prSet/>
      <dgm:spPr/>
      <dgm:t>
        <a:bodyPr/>
        <a:lstStyle/>
        <a:p>
          <a:endParaRPr lang="en-US"/>
        </a:p>
      </dgm:t>
    </dgm:pt>
    <dgm:pt modelId="{59941DE7-21F9-4D8F-8931-640AD4C53775}" type="sibTrans" cxnId="{169824DC-FAF6-4327-B22A-88F7C88BA20A}">
      <dgm:prSet/>
      <dgm:spPr/>
      <dgm:t>
        <a:bodyPr/>
        <a:lstStyle/>
        <a:p>
          <a:endParaRPr lang="en-US"/>
        </a:p>
      </dgm:t>
    </dgm:pt>
    <dgm:pt modelId="{ADCF9625-B93D-4C59-A6BD-3A052E5CAEBB}">
      <dgm:prSet/>
      <dgm:spPr/>
      <dgm:t>
        <a:bodyPr/>
        <a:lstStyle/>
        <a:p>
          <a:r>
            <a:rPr lang="en-US"/>
            <a:t>AND: Be located outside of a UASI- designated urban area (all nonprofits physically in Alaska meet this requirement);	</a:t>
          </a:r>
        </a:p>
      </dgm:t>
    </dgm:pt>
    <dgm:pt modelId="{FB8726BE-AD2D-4DBE-B361-601EDF518470}" type="parTrans" cxnId="{C65507CA-4153-47C2-91F9-A03C757339BA}">
      <dgm:prSet/>
      <dgm:spPr/>
      <dgm:t>
        <a:bodyPr/>
        <a:lstStyle/>
        <a:p>
          <a:endParaRPr lang="en-US"/>
        </a:p>
      </dgm:t>
    </dgm:pt>
    <dgm:pt modelId="{66E3950A-2B3A-4EC6-A20F-5771B23EF54C}" type="sibTrans" cxnId="{C65507CA-4153-47C2-91F9-A03C757339BA}">
      <dgm:prSet/>
      <dgm:spPr/>
      <dgm:t>
        <a:bodyPr/>
        <a:lstStyle/>
        <a:p>
          <a:endParaRPr lang="en-US"/>
        </a:p>
      </dgm:t>
    </dgm:pt>
    <dgm:pt modelId="{F03E1574-1FFE-4589-82E8-80CAF44C0CA7}">
      <dgm:prSet/>
      <dgm:spPr/>
      <dgm:t>
        <a:bodyPr/>
        <a:lstStyle/>
        <a:p>
          <a:r>
            <a:rPr lang="en-US"/>
            <a:t>AND: The organization must agree to comply with the standards, regulations, and requirements applicable to subrecipients receiving pass-through subawards found in 2 CFR Part 200—Uniform Administrative Requirements, Cost Principles, and Audit Requirements for Federal Awards</a:t>
          </a:r>
        </a:p>
      </dgm:t>
    </dgm:pt>
    <dgm:pt modelId="{F196E5A7-CC52-47FF-8730-B1B8D4AC67C5}" type="parTrans" cxnId="{740B14E2-3578-424B-9976-CF44E9BE38D4}">
      <dgm:prSet/>
      <dgm:spPr/>
      <dgm:t>
        <a:bodyPr/>
        <a:lstStyle/>
        <a:p>
          <a:endParaRPr lang="en-US"/>
        </a:p>
      </dgm:t>
    </dgm:pt>
    <dgm:pt modelId="{3157C0D3-DD20-4965-BD52-6D6B37266CD2}" type="sibTrans" cxnId="{740B14E2-3578-424B-9976-CF44E9BE38D4}">
      <dgm:prSet/>
      <dgm:spPr/>
      <dgm:t>
        <a:bodyPr/>
        <a:lstStyle/>
        <a:p>
          <a:endParaRPr lang="en-US"/>
        </a:p>
      </dgm:t>
    </dgm:pt>
    <dgm:pt modelId="{BA795BDA-94A4-48C9-8A74-625A15E4F07F}" type="pres">
      <dgm:prSet presAssocID="{90C0C876-E584-4FBA-8536-1353FBE70589}" presName="outerComposite" presStyleCnt="0">
        <dgm:presLayoutVars>
          <dgm:chMax val="5"/>
          <dgm:dir/>
          <dgm:resizeHandles val="exact"/>
        </dgm:presLayoutVars>
      </dgm:prSet>
      <dgm:spPr/>
    </dgm:pt>
    <dgm:pt modelId="{8CBD4244-D133-457B-B941-C5D7EE6045EC}" type="pres">
      <dgm:prSet presAssocID="{90C0C876-E584-4FBA-8536-1353FBE70589}" presName="dummyMaxCanvas" presStyleCnt="0">
        <dgm:presLayoutVars/>
      </dgm:prSet>
      <dgm:spPr/>
    </dgm:pt>
    <dgm:pt modelId="{554A340F-D741-4110-ABA3-4D8A14D3682C}" type="pres">
      <dgm:prSet presAssocID="{90C0C876-E584-4FBA-8536-1353FBE70589}" presName="FourNodes_1" presStyleLbl="node1" presStyleIdx="0" presStyleCnt="4">
        <dgm:presLayoutVars>
          <dgm:bulletEnabled val="1"/>
        </dgm:presLayoutVars>
      </dgm:prSet>
      <dgm:spPr/>
    </dgm:pt>
    <dgm:pt modelId="{F4F55E20-8960-4F0F-84EA-7005973D8D61}" type="pres">
      <dgm:prSet presAssocID="{90C0C876-E584-4FBA-8536-1353FBE70589}" presName="FourNodes_2" presStyleLbl="node1" presStyleIdx="1" presStyleCnt="4">
        <dgm:presLayoutVars>
          <dgm:bulletEnabled val="1"/>
        </dgm:presLayoutVars>
      </dgm:prSet>
      <dgm:spPr/>
    </dgm:pt>
    <dgm:pt modelId="{D9470AA5-0043-4C41-B3E2-0AFEAE0BD1D9}" type="pres">
      <dgm:prSet presAssocID="{90C0C876-E584-4FBA-8536-1353FBE70589}" presName="FourNodes_3" presStyleLbl="node1" presStyleIdx="2" presStyleCnt="4">
        <dgm:presLayoutVars>
          <dgm:bulletEnabled val="1"/>
        </dgm:presLayoutVars>
      </dgm:prSet>
      <dgm:spPr/>
    </dgm:pt>
    <dgm:pt modelId="{1CBF0E80-83AF-4571-ABC1-B3C41D5522E2}" type="pres">
      <dgm:prSet presAssocID="{90C0C876-E584-4FBA-8536-1353FBE70589}" presName="FourNodes_4" presStyleLbl="node1" presStyleIdx="3" presStyleCnt="4">
        <dgm:presLayoutVars>
          <dgm:bulletEnabled val="1"/>
        </dgm:presLayoutVars>
      </dgm:prSet>
      <dgm:spPr/>
    </dgm:pt>
    <dgm:pt modelId="{A576B589-25B6-4658-8F50-0C57D9236FE4}" type="pres">
      <dgm:prSet presAssocID="{90C0C876-E584-4FBA-8536-1353FBE70589}" presName="FourConn_1-2" presStyleLbl="fgAccFollowNode1" presStyleIdx="0" presStyleCnt="3">
        <dgm:presLayoutVars>
          <dgm:bulletEnabled val="1"/>
        </dgm:presLayoutVars>
      </dgm:prSet>
      <dgm:spPr/>
    </dgm:pt>
    <dgm:pt modelId="{36D13548-65FC-457A-A2EC-C96DEE37FE50}" type="pres">
      <dgm:prSet presAssocID="{90C0C876-E584-4FBA-8536-1353FBE70589}" presName="FourConn_2-3" presStyleLbl="fgAccFollowNode1" presStyleIdx="1" presStyleCnt="3">
        <dgm:presLayoutVars>
          <dgm:bulletEnabled val="1"/>
        </dgm:presLayoutVars>
      </dgm:prSet>
      <dgm:spPr/>
    </dgm:pt>
    <dgm:pt modelId="{4464345A-8D29-428A-8D5F-20E71B0B9DFD}" type="pres">
      <dgm:prSet presAssocID="{90C0C876-E584-4FBA-8536-1353FBE70589}" presName="FourConn_3-4" presStyleLbl="fgAccFollowNode1" presStyleIdx="2" presStyleCnt="3">
        <dgm:presLayoutVars>
          <dgm:bulletEnabled val="1"/>
        </dgm:presLayoutVars>
      </dgm:prSet>
      <dgm:spPr/>
    </dgm:pt>
    <dgm:pt modelId="{4EC57576-8853-4458-93BE-5B8FA4E75EBC}" type="pres">
      <dgm:prSet presAssocID="{90C0C876-E584-4FBA-8536-1353FBE70589}" presName="FourNodes_1_text" presStyleLbl="node1" presStyleIdx="3" presStyleCnt="4">
        <dgm:presLayoutVars>
          <dgm:bulletEnabled val="1"/>
        </dgm:presLayoutVars>
      </dgm:prSet>
      <dgm:spPr/>
    </dgm:pt>
    <dgm:pt modelId="{EF5BB04D-861B-4451-9FA2-CAADE71A5970}" type="pres">
      <dgm:prSet presAssocID="{90C0C876-E584-4FBA-8536-1353FBE70589}" presName="FourNodes_2_text" presStyleLbl="node1" presStyleIdx="3" presStyleCnt="4">
        <dgm:presLayoutVars>
          <dgm:bulletEnabled val="1"/>
        </dgm:presLayoutVars>
      </dgm:prSet>
      <dgm:spPr/>
    </dgm:pt>
    <dgm:pt modelId="{D0E57C67-7EC8-402D-973C-8349645A688C}" type="pres">
      <dgm:prSet presAssocID="{90C0C876-E584-4FBA-8536-1353FBE70589}" presName="FourNodes_3_text" presStyleLbl="node1" presStyleIdx="3" presStyleCnt="4">
        <dgm:presLayoutVars>
          <dgm:bulletEnabled val="1"/>
        </dgm:presLayoutVars>
      </dgm:prSet>
      <dgm:spPr/>
    </dgm:pt>
    <dgm:pt modelId="{105FCF5C-F29B-4213-B9BB-9BA4DA468B92}" type="pres">
      <dgm:prSet presAssocID="{90C0C876-E584-4FBA-8536-1353FBE70589}" presName="FourNodes_4_text" presStyleLbl="node1" presStyleIdx="3" presStyleCnt="4">
        <dgm:presLayoutVars>
          <dgm:bulletEnabled val="1"/>
        </dgm:presLayoutVars>
      </dgm:prSet>
      <dgm:spPr/>
    </dgm:pt>
  </dgm:ptLst>
  <dgm:cxnLst>
    <dgm:cxn modelId="{520B460B-AD00-44D2-B4AF-3E1971E54902}" type="presOf" srcId="{F03E1574-1FFE-4589-82E8-80CAF44C0CA7}" destId="{1CBF0E80-83AF-4571-ABC1-B3C41D5522E2}" srcOrd="0" destOrd="0" presId="urn:microsoft.com/office/officeart/2005/8/layout/vProcess5"/>
    <dgm:cxn modelId="{D7E3CA16-18E8-44EC-AB2E-E193311F461A}" type="presOf" srcId="{F03E1574-1FFE-4589-82E8-80CAF44C0CA7}" destId="{105FCF5C-F29B-4213-B9BB-9BA4DA468B92}" srcOrd="1" destOrd="0" presId="urn:microsoft.com/office/officeart/2005/8/layout/vProcess5"/>
    <dgm:cxn modelId="{72DEB324-67CF-4C92-B291-00784F3758C3}" type="presOf" srcId="{ADCF9625-B93D-4C59-A6BD-3A052E5CAEBB}" destId="{D9470AA5-0043-4C41-B3E2-0AFEAE0BD1D9}" srcOrd="0" destOrd="0" presId="urn:microsoft.com/office/officeart/2005/8/layout/vProcess5"/>
    <dgm:cxn modelId="{B8F3C627-0E67-43FA-B2B7-FF0081191A48}" type="presOf" srcId="{BDDDEF44-486C-469C-9750-8AFFE20B85D1}" destId="{554A340F-D741-4110-ABA3-4D8A14D3682C}" srcOrd="0" destOrd="0" presId="urn:microsoft.com/office/officeart/2005/8/layout/vProcess5"/>
    <dgm:cxn modelId="{F1B88728-B066-4DC4-A448-89286CAC30BA}" type="presOf" srcId="{90C0C876-E584-4FBA-8536-1353FBE70589}" destId="{BA795BDA-94A4-48C9-8A74-625A15E4F07F}" srcOrd="0" destOrd="0" presId="urn:microsoft.com/office/officeart/2005/8/layout/vProcess5"/>
    <dgm:cxn modelId="{F9E97378-0E38-4EE6-A4BC-9A71AE2D1512}" type="presOf" srcId="{A811E210-DCF6-42DB-806C-1E2D63937F05}" destId="{A576B589-25B6-4658-8F50-0C57D9236FE4}" srcOrd="0" destOrd="0" presId="urn:microsoft.com/office/officeart/2005/8/layout/vProcess5"/>
    <dgm:cxn modelId="{04D8A37F-289A-467B-BD8D-6762F1680DF8}" srcId="{90C0C876-E584-4FBA-8536-1353FBE70589}" destId="{BDDDEF44-486C-469C-9750-8AFFE20B85D1}" srcOrd="0" destOrd="0" parTransId="{19FF9F31-1E1F-4D88-8BF1-9078D7C4ED3B}" sibTransId="{A811E210-DCF6-42DB-806C-1E2D63937F05}"/>
    <dgm:cxn modelId="{2F4AAD96-5755-463E-A051-54F843E9DBCC}" type="presOf" srcId="{ADCF9625-B93D-4C59-A6BD-3A052E5CAEBB}" destId="{D0E57C67-7EC8-402D-973C-8349645A688C}" srcOrd="1" destOrd="0" presId="urn:microsoft.com/office/officeart/2005/8/layout/vProcess5"/>
    <dgm:cxn modelId="{08DEB7B8-AE08-488E-957B-D7B9F5572B63}" type="presOf" srcId="{24FBD681-877E-4D86-8E13-5D547A4076BD}" destId="{F4F55E20-8960-4F0F-84EA-7005973D8D61}" srcOrd="0" destOrd="0" presId="urn:microsoft.com/office/officeart/2005/8/layout/vProcess5"/>
    <dgm:cxn modelId="{9449DDC1-A45C-41BD-A7FE-E966C82303DB}" type="presOf" srcId="{66E3950A-2B3A-4EC6-A20F-5771B23EF54C}" destId="{4464345A-8D29-428A-8D5F-20E71B0B9DFD}" srcOrd="0" destOrd="0" presId="urn:microsoft.com/office/officeart/2005/8/layout/vProcess5"/>
    <dgm:cxn modelId="{C65507CA-4153-47C2-91F9-A03C757339BA}" srcId="{90C0C876-E584-4FBA-8536-1353FBE70589}" destId="{ADCF9625-B93D-4C59-A6BD-3A052E5CAEBB}" srcOrd="2" destOrd="0" parTransId="{FB8726BE-AD2D-4DBE-B361-601EDF518470}" sibTransId="{66E3950A-2B3A-4EC6-A20F-5771B23EF54C}"/>
    <dgm:cxn modelId="{550B0ECF-4337-4D9B-ADD8-CFF07833DCE1}" type="presOf" srcId="{BDDDEF44-486C-469C-9750-8AFFE20B85D1}" destId="{4EC57576-8853-4458-93BE-5B8FA4E75EBC}" srcOrd="1" destOrd="0" presId="urn:microsoft.com/office/officeart/2005/8/layout/vProcess5"/>
    <dgm:cxn modelId="{169824DC-FAF6-4327-B22A-88F7C88BA20A}" srcId="{90C0C876-E584-4FBA-8536-1353FBE70589}" destId="{24FBD681-877E-4D86-8E13-5D547A4076BD}" srcOrd="1" destOrd="0" parTransId="{32A229CF-10CD-4BBF-88F0-FF90D1DCD92A}" sibTransId="{59941DE7-21F9-4D8F-8931-640AD4C53775}"/>
    <dgm:cxn modelId="{740B14E2-3578-424B-9976-CF44E9BE38D4}" srcId="{90C0C876-E584-4FBA-8536-1353FBE70589}" destId="{F03E1574-1FFE-4589-82E8-80CAF44C0CA7}" srcOrd="3" destOrd="0" parTransId="{F196E5A7-CC52-47FF-8730-B1B8D4AC67C5}" sibTransId="{3157C0D3-DD20-4965-BD52-6D6B37266CD2}"/>
    <dgm:cxn modelId="{77514AEC-E33E-4DF9-AF09-B2027D7A4F19}" type="presOf" srcId="{24FBD681-877E-4D86-8E13-5D547A4076BD}" destId="{EF5BB04D-861B-4451-9FA2-CAADE71A5970}" srcOrd="1" destOrd="0" presId="urn:microsoft.com/office/officeart/2005/8/layout/vProcess5"/>
    <dgm:cxn modelId="{A95AB8EF-EDF6-44E7-9DB8-3185202AF364}" type="presOf" srcId="{59941DE7-21F9-4D8F-8931-640AD4C53775}" destId="{36D13548-65FC-457A-A2EC-C96DEE37FE50}" srcOrd="0" destOrd="0" presId="urn:microsoft.com/office/officeart/2005/8/layout/vProcess5"/>
    <dgm:cxn modelId="{FAC4D9C3-2D40-4767-A46A-C1E65BA1C2CF}" type="presParOf" srcId="{BA795BDA-94A4-48C9-8A74-625A15E4F07F}" destId="{8CBD4244-D133-457B-B941-C5D7EE6045EC}" srcOrd="0" destOrd="0" presId="urn:microsoft.com/office/officeart/2005/8/layout/vProcess5"/>
    <dgm:cxn modelId="{53A191E3-33C0-4B30-B8E9-322F04D71C79}" type="presParOf" srcId="{BA795BDA-94A4-48C9-8A74-625A15E4F07F}" destId="{554A340F-D741-4110-ABA3-4D8A14D3682C}" srcOrd="1" destOrd="0" presId="urn:microsoft.com/office/officeart/2005/8/layout/vProcess5"/>
    <dgm:cxn modelId="{7BCC2253-84A8-495E-8F1D-8151C6608813}" type="presParOf" srcId="{BA795BDA-94A4-48C9-8A74-625A15E4F07F}" destId="{F4F55E20-8960-4F0F-84EA-7005973D8D61}" srcOrd="2" destOrd="0" presId="urn:microsoft.com/office/officeart/2005/8/layout/vProcess5"/>
    <dgm:cxn modelId="{4A25B25D-E39E-432C-B9FF-A781B2F60AF7}" type="presParOf" srcId="{BA795BDA-94A4-48C9-8A74-625A15E4F07F}" destId="{D9470AA5-0043-4C41-B3E2-0AFEAE0BD1D9}" srcOrd="3" destOrd="0" presId="urn:microsoft.com/office/officeart/2005/8/layout/vProcess5"/>
    <dgm:cxn modelId="{B4173BC0-8C93-4B0B-857D-B5649F6576B1}" type="presParOf" srcId="{BA795BDA-94A4-48C9-8A74-625A15E4F07F}" destId="{1CBF0E80-83AF-4571-ABC1-B3C41D5522E2}" srcOrd="4" destOrd="0" presId="urn:microsoft.com/office/officeart/2005/8/layout/vProcess5"/>
    <dgm:cxn modelId="{EEDE7568-AA98-4D14-A969-F8E5865D26A6}" type="presParOf" srcId="{BA795BDA-94A4-48C9-8A74-625A15E4F07F}" destId="{A576B589-25B6-4658-8F50-0C57D9236FE4}" srcOrd="5" destOrd="0" presId="urn:microsoft.com/office/officeart/2005/8/layout/vProcess5"/>
    <dgm:cxn modelId="{E5FA4F61-3363-4DF9-B292-0339A68026C0}" type="presParOf" srcId="{BA795BDA-94A4-48C9-8A74-625A15E4F07F}" destId="{36D13548-65FC-457A-A2EC-C96DEE37FE50}" srcOrd="6" destOrd="0" presId="urn:microsoft.com/office/officeart/2005/8/layout/vProcess5"/>
    <dgm:cxn modelId="{DB29FAB8-81C7-4671-83E2-3C752C9E0AC9}" type="presParOf" srcId="{BA795BDA-94A4-48C9-8A74-625A15E4F07F}" destId="{4464345A-8D29-428A-8D5F-20E71B0B9DFD}" srcOrd="7" destOrd="0" presId="urn:microsoft.com/office/officeart/2005/8/layout/vProcess5"/>
    <dgm:cxn modelId="{1F4D48EA-0C8D-4504-B0EB-CA03EA74D940}" type="presParOf" srcId="{BA795BDA-94A4-48C9-8A74-625A15E4F07F}" destId="{4EC57576-8853-4458-93BE-5B8FA4E75EBC}" srcOrd="8" destOrd="0" presId="urn:microsoft.com/office/officeart/2005/8/layout/vProcess5"/>
    <dgm:cxn modelId="{032DD60C-1140-42DA-AB7E-BA41236FB2C9}" type="presParOf" srcId="{BA795BDA-94A4-48C9-8A74-625A15E4F07F}" destId="{EF5BB04D-861B-4451-9FA2-CAADE71A5970}" srcOrd="9" destOrd="0" presId="urn:microsoft.com/office/officeart/2005/8/layout/vProcess5"/>
    <dgm:cxn modelId="{DBC3706E-51B4-4D7B-82D2-8BABAF74E1D3}" type="presParOf" srcId="{BA795BDA-94A4-48C9-8A74-625A15E4F07F}" destId="{D0E57C67-7EC8-402D-973C-8349645A688C}" srcOrd="10" destOrd="0" presId="urn:microsoft.com/office/officeart/2005/8/layout/vProcess5"/>
    <dgm:cxn modelId="{3C2013F2-6133-4BCF-B17F-DE37C678CBB2}" type="presParOf" srcId="{BA795BDA-94A4-48C9-8A74-625A15E4F07F}" destId="{105FCF5C-F29B-4213-B9BB-9BA4DA468B9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A0A914-056A-40B1-876A-C7A0BB46A633}" type="doc">
      <dgm:prSet loTypeId="urn:microsoft.com/office/officeart/2005/8/layout/process4" loCatId="process" qsTypeId="urn:microsoft.com/office/officeart/2005/8/quickstyle/simple1" qsCatId="simple" csTypeId="urn:microsoft.com/office/officeart/2005/8/colors/accent4_2" csCatId="accent4" phldr="1"/>
      <dgm:spPr/>
      <dgm:t>
        <a:bodyPr/>
        <a:lstStyle/>
        <a:p>
          <a:endParaRPr lang="en-US"/>
        </a:p>
      </dgm:t>
    </dgm:pt>
    <dgm:pt modelId="{E65B12C8-574D-4AAE-9B50-3EECB479B406}">
      <dgm:prSet/>
      <dgm:spPr/>
      <dgm:t>
        <a:bodyPr/>
        <a:lstStyle/>
        <a:p>
          <a:r>
            <a:rPr lang="en-US"/>
            <a:t>Security Related Projects: </a:t>
          </a:r>
        </a:p>
      </dgm:t>
    </dgm:pt>
    <dgm:pt modelId="{49367B1D-6D5B-4085-929E-D8A5A84914B1}" type="parTrans" cxnId="{0335636F-3FC4-4625-A29C-C269ED6CA1EE}">
      <dgm:prSet/>
      <dgm:spPr/>
      <dgm:t>
        <a:bodyPr/>
        <a:lstStyle/>
        <a:p>
          <a:endParaRPr lang="en-US"/>
        </a:p>
      </dgm:t>
    </dgm:pt>
    <dgm:pt modelId="{CF27D9F4-548F-4E1B-86AC-9B5D23AFD5E3}" type="sibTrans" cxnId="{0335636F-3FC4-4625-A29C-C269ED6CA1EE}">
      <dgm:prSet/>
      <dgm:spPr/>
      <dgm:t>
        <a:bodyPr/>
        <a:lstStyle/>
        <a:p>
          <a:endParaRPr lang="en-US"/>
        </a:p>
      </dgm:t>
    </dgm:pt>
    <dgm:pt modelId="{92D77998-F3D4-45A9-B155-0A363A49291A}">
      <dgm:prSet/>
      <dgm:spPr/>
      <dgm:t>
        <a:bodyPr/>
        <a:lstStyle/>
        <a:p>
          <a:r>
            <a:rPr lang="en-US"/>
            <a:t>Planning: Must be related to the protection of the facility and the people within.</a:t>
          </a:r>
        </a:p>
      </dgm:t>
    </dgm:pt>
    <dgm:pt modelId="{D1E86879-BB1B-4BD8-9391-C5D6510BEF53}" type="parTrans" cxnId="{678D2569-A704-41D5-9A5D-27A9982D1391}">
      <dgm:prSet/>
      <dgm:spPr/>
      <dgm:t>
        <a:bodyPr/>
        <a:lstStyle/>
        <a:p>
          <a:endParaRPr lang="en-US"/>
        </a:p>
      </dgm:t>
    </dgm:pt>
    <dgm:pt modelId="{31B0C9A8-5F5A-4C2A-AD4C-615B60BC8C0F}" type="sibTrans" cxnId="{678D2569-A704-41D5-9A5D-27A9982D1391}">
      <dgm:prSet/>
      <dgm:spPr/>
      <dgm:t>
        <a:bodyPr/>
        <a:lstStyle/>
        <a:p>
          <a:endParaRPr lang="en-US"/>
        </a:p>
      </dgm:t>
    </dgm:pt>
    <dgm:pt modelId="{E7A0D67A-BBFB-4722-A4E9-5AC1D2286D43}">
      <dgm:prSet/>
      <dgm:spPr/>
      <dgm:t>
        <a:bodyPr/>
        <a:lstStyle/>
        <a:p>
          <a:r>
            <a:rPr lang="en-US" dirty="0"/>
            <a:t>Training: Security related training for security personnel and for nonprofit employees, members, congregants, and volunteers.</a:t>
          </a:r>
        </a:p>
      </dgm:t>
    </dgm:pt>
    <dgm:pt modelId="{BE1D4AE6-E998-4033-A427-04DC60DB5541}" type="parTrans" cxnId="{C75C64CC-F40C-4B79-9142-22B177005EBE}">
      <dgm:prSet/>
      <dgm:spPr/>
      <dgm:t>
        <a:bodyPr/>
        <a:lstStyle/>
        <a:p>
          <a:endParaRPr lang="en-US"/>
        </a:p>
      </dgm:t>
    </dgm:pt>
    <dgm:pt modelId="{A96E09B3-9A15-471F-9F13-51D77402B54A}" type="sibTrans" cxnId="{C75C64CC-F40C-4B79-9142-22B177005EBE}">
      <dgm:prSet/>
      <dgm:spPr/>
      <dgm:t>
        <a:bodyPr/>
        <a:lstStyle/>
        <a:p>
          <a:endParaRPr lang="en-US"/>
        </a:p>
      </dgm:t>
    </dgm:pt>
    <dgm:pt modelId="{AC2D283F-C4A0-4C77-A390-32ADC9BB023E}">
      <dgm:prSet/>
      <dgm:spPr/>
      <dgm:t>
        <a:bodyPr/>
        <a:lstStyle/>
        <a:p>
          <a:r>
            <a:rPr lang="en-US"/>
            <a:t>Contracted security personnel</a:t>
          </a:r>
        </a:p>
      </dgm:t>
    </dgm:pt>
    <dgm:pt modelId="{B2435BEE-828D-4805-B055-4D1646607EDB}" type="parTrans" cxnId="{41134C6A-F119-466E-A9C5-9F79F2D18A9D}">
      <dgm:prSet/>
      <dgm:spPr/>
      <dgm:t>
        <a:bodyPr/>
        <a:lstStyle/>
        <a:p>
          <a:endParaRPr lang="en-US"/>
        </a:p>
      </dgm:t>
    </dgm:pt>
    <dgm:pt modelId="{AA28A30E-0233-4705-B28E-2262C466A743}" type="sibTrans" cxnId="{41134C6A-F119-466E-A9C5-9F79F2D18A9D}">
      <dgm:prSet/>
      <dgm:spPr/>
      <dgm:t>
        <a:bodyPr/>
        <a:lstStyle/>
        <a:p>
          <a:endParaRPr lang="en-US"/>
        </a:p>
      </dgm:t>
    </dgm:pt>
    <dgm:pt modelId="{3026678E-8B28-47C3-A409-2EB775481CBF}">
      <dgm:prSet/>
      <dgm:spPr/>
      <dgm:t>
        <a:bodyPr/>
        <a:lstStyle/>
        <a:p>
          <a:r>
            <a:rPr lang="en-US"/>
            <a:t>Exercises: Plan and conduct security-related exercises.</a:t>
          </a:r>
        </a:p>
      </dgm:t>
    </dgm:pt>
    <dgm:pt modelId="{A6D95699-7730-4D66-AB9C-0C380E26A779}" type="parTrans" cxnId="{A7EACEA1-E390-4B6D-8BCD-69E92BDB4263}">
      <dgm:prSet/>
      <dgm:spPr/>
      <dgm:t>
        <a:bodyPr/>
        <a:lstStyle/>
        <a:p>
          <a:endParaRPr lang="en-US"/>
        </a:p>
      </dgm:t>
    </dgm:pt>
    <dgm:pt modelId="{0DA1AD03-9740-4680-B771-BD4B875EE1F3}" type="sibTrans" cxnId="{A7EACEA1-E390-4B6D-8BCD-69E92BDB4263}">
      <dgm:prSet/>
      <dgm:spPr/>
      <dgm:t>
        <a:bodyPr/>
        <a:lstStyle/>
        <a:p>
          <a:endParaRPr lang="en-US"/>
        </a:p>
      </dgm:t>
    </dgm:pt>
    <dgm:pt modelId="{9A6B66CD-DBE8-4C30-906C-CDC96713AC10}">
      <dgm:prSet/>
      <dgm:spPr/>
      <dgm:t>
        <a:bodyPr/>
        <a:lstStyle/>
        <a:p>
          <a:r>
            <a:rPr lang="en-US"/>
            <a:t>Equipment: Facility hardening and physical security enhancements.</a:t>
          </a:r>
        </a:p>
      </dgm:t>
    </dgm:pt>
    <dgm:pt modelId="{E71C0085-CDD4-4F7C-AB8E-D8B99C94825A}" type="parTrans" cxnId="{7469C996-FC54-4F39-99E8-60A0E5294F28}">
      <dgm:prSet/>
      <dgm:spPr/>
      <dgm:t>
        <a:bodyPr/>
        <a:lstStyle/>
        <a:p>
          <a:endParaRPr lang="en-US"/>
        </a:p>
      </dgm:t>
    </dgm:pt>
    <dgm:pt modelId="{B11CB57F-EBFA-40E0-8D00-703254078101}" type="sibTrans" cxnId="{7469C996-FC54-4F39-99E8-60A0E5294F28}">
      <dgm:prSet/>
      <dgm:spPr/>
      <dgm:t>
        <a:bodyPr/>
        <a:lstStyle/>
        <a:p>
          <a:endParaRPr lang="en-US"/>
        </a:p>
      </dgm:t>
    </dgm:pt>
    <dgm:pt modelId="{8BADC988-1AED-4405-B406-7C344518B452}" type="pres">
      <dgm:prSet presAssocID="{F3A0A914-056A-40B1-876A-C7A0BB46A633}" presName="Name0" presStyleCnt="0">
        <dgm:presLayoutVars>
          <dgm:dir/>
          <dgm:animLvl val="lvl"/>
          <dgm:resizeHandles val="exact"/>
        </dgm:presLayoutVars>
      </dgm:prSet>
      <dgm:spPr/>
    </dgm:pt>
    <dgm:pt modelId="{A0D51A33-3152-4EDD-BE47-15C4220ACBF3}" type="pres">
      <dgm:prSet presAssocID="{9A6B66CD-DBE8-4C30-906C-CDC96713AC10}" presName="boxAndChildren" presStyleCnt="0"/>
      <dgm:spPr/>
    </dgm:pt>
    <dgm:pt modelId="{80079A65-9450-4EAB-931E-9D8651C119EF}" type="pres">
      <dgm:prSet presAssocID="{9A6B66CD-DBE8-4C30-906C-CDC96713AC10}" presName="parentTextBox" presStyleLbl="node1" presStyleIdx="0" presStyleCnt="6"/>
      <dgm:spPr/>
    </dgm:pt>
    <dgm:pt modelId="{4765AC29-C618-41EE-9E28-BA26CAAA2F4F}" type="pres">
      <dgm:prSet presAssocID="{0DA1AD03-9740-4680-B771-BD4B875EE1F3}" presName="sp" presStyleCnt="0"/>
      <dgm:spPr/>
    </dgm:pt>
    <dgm:pt modelId="{84AADE0E-A6A9-4532-97DF-1C8B5CBD8D5C}" type="pres">
      <dgm:prSet presAssocID="{3026678E-8B28-47C3-A409-2EB775481CBF}" presName="arrowAndChildren" presStyleCnt="0"/>
      <dgm:spPr/>
    </dgm:pt>
    <dgm:pt modelId="{86B70405-2859-42AC-873F-640E6D4A221B}" type="pres">
      <dgm:prSet presAssocID="{3026678E-8B28-47C3-A409-2EB775481CBF}" presName="parentTextArrow" presStyleLbl="node1" presStyleIdx="1" presStyleCnt="6"/>
      <dgm:spPr/>
    </dgm:pt>
    <dgm:pt modelId="{91DA09D4-B2A6-4835-A32D-B907B72F924C}" type="pres">
      <dgm:prSet presAssocID="{AA28A30E-0233-4705-B28E-2262C466A743}" presName="sp" presStyleCnt="0"/>
      <dgm:spPr/>
    </dgm:pt>
    <dgm:pt modelId="{75A21CA7-7D88-46C2-845C-F488E154EF4E}" type="pres">
      <dgm:prSet presAssocID="{AC2D283F-C4A0-4C77-A390-32ADC9BB023E}" presName="arrowAndChildren" presStyleCnt="0"/>
      <dgm:spPr/>
    </dgm:pt>
    <dgm:pt modelId="{5A51E9EB-1BCE-47CF-B333-EEC0D4B66C34}" type="pres">
      <dgm:prSet presAssocID="{AC2D283F-C4A0-4C77-A390-32ADC9BB023E}" presName="parentTextArrow" presStyleLbl="node1" presStyleIdx="2" presStyleCnt="6"/>
      <dgm:spPr/>
    </dgm:pt>
    <dgm:pt modelId="{DCA6E5D2-9064-4660-A6D6-6D098186F0AD}" type="pres">
      <dgm:prSet presAssocID="{A96E09B3-9A15-471F-9F13-51D77402B54A}" presName="sp" presStyleCnt="0"/>
      <dgm:spPr/>
    </dgm:pt>
    <dgm:pt modelId="{DF080181-BA8D-424E-BE20-21F10449B30F}" type="pres">
      <dgm:prSet presAssocID="{E7A0D67A-BBFB-4722-A4E9-5AC1D2286D43}" presName="arrowAndChildren" presStyleCnt="0"/>
      <dgm:spPr/>
    </dgm:pt>
    <dgm:pt modelId="{F5FE2EBF-B00E-4474-99FB-748F26AD9D29}" type="pres">
      <dgm:prSet presAssocID="{E7A0D67A-BBFB-4722-A4E9-5AC1D2286D43}" presName="parentTextArrow" presStyleLbl="node1" presStyleIdx="3" presStyleCnt="6"/>
      <dgm:spPr/>
    </dgm:pt>
    <dgm:pt modelId="{C54FA053-A737-490A-B831-ADB0136CA5B6}" type="pres">
      <dgm:prSet presAssocID="{31B0C9A8-5F5A-4C2A-AD4C-615B60BC8C0F}" presName="sp" presStyleCnt="0"/>
      <dgm:spPr/>
    </dgm:pt>
    <dgm:pt modelId="{C9C57660-448E-4D39-ADFD-F7CADD875774}" type="pres">
      <dgm:prSet presAssocID="{92D77998-F3D4-45A9-B155-0A363A49291A}" presName="arrowAndChildren" presStyleCnt="0"/>
      <dgm:spPr/>
    </dgm:pt>
    <dgm:pt modelId="{B5E1E47D-E7C1-44C7-ABC2-D27940490D21}" type="pres">
      <dgm:prSet presAssocID="{92D77998-F3D4-45A9-B155-0A363A49291A}" presName="parentTextArrow" presStyleLbl="node1" presStyleIdx="4" presStyleCnt="6"/>
      <dgm:spPr/>
    </dgm:pt>
    <dgm:pt modelId="{38346318-D092-4D8F-929F-4386229C14FE}" type="pres">
      <dgm:prSet presAssocID="{CF27D9F4-548F-4E1B-86AC-9B5D23AFD5E3}" presName="sp" presStyleCnt="0"/>
      <dgm:spPr/>
    </dgm:pt>
    <dgm:pt modelId="{6CE780CF-A77B-48B5-9883-A64AE716B2D7}" type="pres">
      <dgm:prSet presAssocID="{E65B12C8-574D-4AAE-9B50-3EECB479B406}" presName="arrowAndChildren" presStyleCnt="0"/>
      <dgm:spPr/>
    </dgm:pt>
    <dgm:pt modelId="{FFC7B737-A1A1-4C0E-837D-964C6D9D6DDD}" type="pres">
      <dgm:prSet presAssocID="{E65B12C8-574D-4AAE-9B50-3EECB479B406}" presName="parentTextArrow" presStyleLbl="node1" presStyleIdx="5" presStyleCnt="6"/>
      <dgm:spPr/>
    </dgm:pt>
  </dgm:ptLst>
  <dgm:cxnLst>
    <dgm:cxn modelId="{C98CA621-E4AE-4FF1-A17C-3B100067930E}" type="presOf" srcId="{AC2D283F-C4A0-4C77-A390-32ADC9BB023E}" destId="{5A51E9EB-1BCE-47CF-B333-EEC0D4B66C34}" srcOrd="0" destOrd="0" presId="urn:microsoft.com/office/officeart/2005/8/layout/process4"/>
    <dgm:cxn modelId="{28BD8428-19D5-4063-9ED0-4E908F5175F7}" type="presOf" srcId="{E7A0D67A-BBFB-4722-A4E9-5AC1D2286D43}" destId="{F5FE2EBF-B00E-4474-99FB-748F26AD9D29}" srcOrd="0" destOrd="0" presId="urn:microsoft.com/office/officeart/2005/8/layout/process4"/>
    <dgm:cxn modelId="{678D2569-A704-41D5-9A5D-27A9982D1391}" srcId="{F3A0A914-056A-40B1-876A-C7A0BB46A633}" destId="{92D77998-F3D4-45A9-B155-0A363A49291A}" srcOrd="1" destOrd="0" parTransId="{D1E86879-BB1B-4BD8-9391-C5D6510BEF53}" sibTransId="{31B0C9A8-5F5A-4C2A-AD4C-615B60BC8C0F}"/>
    <dgm:cxn modelId="{41134C6A-F119-466E-A9C5-9F79F2D18A9D}" srcId="{F3A0A914-056A-40B1-876A-C7A0BB46A633}" destId="{AC2D283F-C4A0-4C77-A390-32ADC9BB023E}" srcOrd="3" destOrd="0" parTransId="{B2435BEE-828D-4805-B055-4D1646607EDB}" sibTransId="{AA28A30E-0233-4705-B28E-2262C466A743}"/>
    <dgm:cxn modelId="{0335636F-3FC4-4625-A29C-C269ED6CA1EE}" srcId="{F3A0A914-056A-40B1-876A-C7A0BB46A633}" destId="{E65B12C8-574D-4AAE-9B50-3EECB479B406}" srcOrd="0" destOrd="0" parTransId="{49367B1D-6D5B-4085-929E-D8A5A84914B1}" sibTransId="{CF27D9F4-548F-4E1B-86AC-9B5D23AFD5E3}"/>
    <dgm:cxn modelId="{DB311081-9181-45E2-8C65-2D650982CD1D}" type="presOf" srcId="{F3A0A914-056A-40B1-876A-C7A0BB46A633}" destId="{8BADC988-1AED-4405-B406-7C344518B452}" srcOrd="0" destOrd="0" presId="urn:microsoft.com/office/officeart/2005/8/layout/process4"/>
    <dgm:cxn modelId="{7469C996-FC54-4F39-99E8-60A0E5294F28}" srcId="{F3A0A914-056A-40B1-876A-C7A0BB46A633}" destId="{9A6B66CD-DBE8-4C30-906C-CDC96713AC10}" srcOrd="5" destOrd="0" parTransId="{E71C0085-CDD4-4F7C-AB8E-D8B99C94825A}" sibTransId="{B11CB57F-EBFA-40E0-8D00-703254078101}"/>
    <dgm:cxn modelId="{A7EACEA1-E390-4B6D-8BCD-69E92BDB4263}" srcId="{F3A0A914-056A-40B1-876A-C7A0BB46A633}" destId="{3026678E-8B28-47C3-A409-2EB775481CBF}" srcOrd="4" destOrd="0" parTransId="{A6D95699-7730-4D66-AB9C-0C380E26A779}" sibTransId="{0DA1AD03-9740-4680-B771-BD4B875EE1F3}"/>
    <dgm:cxn modelId="{31F60CA2-95C4-4FF2-937B-B610CC24618E}" type="presOf" srcId="{92D77998-F3D4-45A9-B155-0A363A49291A}" destId="{B5E1E47D-E7C1-44C7-ABC2-D27940490D21}" srcOrd="0" destOrd="0" presId="urn:microsoft.com/office/officeart/2005/8/layout/process4"/>
    <dgm:cxn modelId="{C5FC62B3-D1FD-4B6B-89AB-DFA0C327BD66}" type="presOf" srcId="{E65B12C8-574D-4AAE-9B50-3EECB479B406}" destId="{FFC7B737-A1A1-4C0E-837D-964C6D9D6DDD}" srcOrd="0" destOrd="0" presId="urn:microsoft.com/office/officeart/2005/8/layout/process4"/>
    <dgm:cxn modelId="{EE54F7C3-2AF6-4878-B093-30A3297476C6}" type="presOf" srcId="{3026678E-8B28-47C3-A409-2EB775481CBF}" destId="{86B70405-2859-42AC-873F-640E6D4A221B}" srcOrd="0" destOrd="0" presId="urn:microsoft.com/office/officeart/2005/8/layout/process4"/>
    <dgm:cxn modelId="{C75C64CC-F40C-4B79-9142-22B177005EBE}" srcId="{F3A0A914-056A-40B1-876A-C7A0BB46A633}" destId="{E7A0D67A-BBFB-4722-A4E9-5AC1D2286D43}" srcOrd="2" destOrd="0" parTransId="{BE1D4AE6-E998-4033-A427-04DC60DB5541}" sibTransId="{A96E09B3-9A15-471F-9F13-51D77402B54A}"/>
    <dgm:cxn modelId="{10FF6ACD-2764-4848-87A2-E794BED27B19}" type="presOf" srcId="{9A6B66CD-DBE8-4C30-906C-CDC96713AC10}" destId="{80079A65-9450-4EAB-931E-9D8651C119EF}" srcOrd="0" destOrd="0" presId="urn:microsoft.com/office/officeart/2005/8/layout/process4"/>
    <dgm:cxn modelId="{C0B97E53-3599-4315-914F-D6DF9EA587CB}" type="presParOf" srcId="{8BADC988-1AED-4405-B406-7C344518B452}" destId="{A0D51A33-3152-4EDD-BE47-15C4220ACBF3}" srcOrd="0" destOrd="0" presId="urn:microsoft.com/office/officeart/2005/8/layout/process4"/>
    <dgm:cxn modelId="{0374CF02-3B60-433C-8D74-1D68C969C8D4}" type="presParOf" srcId="{A0D51A33-3152-4EDD-BE47-15C4220ACBF3}" destId="{80079A65-9450-4EAB-931E-9D8651C119EF}" srcOrd="0" destOrd="0" presId="urn:microsoft.com/office/officeart/2005/8/layout/process4"/>
    <dgm:cxn modelId="{78B2FDF5-027D-4EA3-AE54-A579266E4174}" type="presParOf" srcId="{8BADC988-1AED-4405-B406-7C344518B452}" destId="{4765AC29-C618-41EE-9E28-BA26CAAA2F4F}" srcOrd="1" destOrd="0" presId="urn:microsoft.com/office/officeart/2005/8/layout/process4"/>
    <dgm:cxn modelId="{DF758631-35B2-4169-B813-5C9D450D2C4E}" type="presParOf" srcId="{8BADC988-1AED-4405-B406-7C344518B452}" destId="{84AADE0E-A6A9-4532-97DF-1C8B5CBD8D5C}" srcOrd="2" destOrd="0" presId="urn:microsoft.com/office/officeart/2005/8/layout/process4"/>
    <dgm:cxn modelId="{FD652F72-D06F-4F36-B3CE-5D1624942D56}" type="presParOf" srcId="{84AADE0E-A6A9-4532-97DF-1C8B5CBD8D5C}" destId="{86B70405-2859-42AC-873F-640E6D4A221B}" srcOrd="0" destOrd="0" presId="urn:microsoft.com/office/officeart/2005/8/layout/process4"/>
    <dgm:cxn modelId="{D43B219C-809D-48BC-9D7E-38D203C55791}" type="presParOf" srcId="{8BADC988-1AED-4405-B406-7C344518B452}" destId="{91DA09D4-B2A6-4835-A32D-B907B72F924C}" srcOrd="3" destOrd="0" presId="urn:microsoft.com/office/officeart/2005/8/layout/process4"/>
    <dgm:cxn modelId="{C633223D-8568-45BD-84AE-233302C63A09}" type="presParOf" srcId="{8BADC988-1AED-4405-B406-7C344518B452}" destId="{75A21CA7-7D88-46C2-845C-F488E154EF4E}" srcOrd="4" destOrd="0" presId="urn:microsoft.com/office/officeart/2005/8/layout/process4"/>
    <dgm:cxn modelId="{038B3901-CDC3-4F2A-A777-E2F972E73DF0}" type="presParOf" srcId="{75A21CA7-7D88-46C2-845C-F488E154EF4E}" destId="{5A51E9EB-1BCE-47CF-B333-EEC0D4B66C34}" srcOrd="0" destOrd="0" presId="urn:microsoft.com/office/officeart/2005/8/layout/process4"/>
    <dgm:cxn modelId="{61344FE8-D0CD-4DB8-A017-FD42115C7DA2}" type="presParOf" srcId="{8BADC988-1AED-4405-B406-7C344518B452}" destId="{DCA6E5D2-9064-4660-A6D6-6D098186F0AD}" srcOrd="5" destOrd="0" presId="urn:microsoft.com/office/officeart/2005/8/layout/process4"/>
    <dgm:cxn modelId="{9BDDA845-B573-44FC-8E27-C7F45B123610}" type="presParOf" srcId="{8BADC988-1AED-4405-B406-7C344518B452}" destId="{DF080181-BA8D-424E-BE20-21F10449B30F}" srcOrd="6" destOrd="0" presId="urn:microsoft.com/office/officeart/2005/8/layout/process4"/>
    <dgm:cxn modelId="{B943327B-AEA5-4E98-BDC8-28F6E2861741}" type="presParOf" srcId="{DF080181-BA8D-424E-BE20-21F10449B30F}" destId="{F5FE2EBF-B00E-4474-99FB-748F26AD9D29}" srcOrd="0" destOrd="0" presId="urn:microsoft.com/office/officeart/2005/8/layout/process4"/>
    <dgm:cxn modelId="{3211E96B-CCF2-4A7D-BA62-A1B8784F72E0}" type="presParOf" srcId="{8BADC988-1AED-4405-B406-7C344518B452}" destId="{C54FA053-A737-490A-B831-ADB0136CA5B6}" srcOrd="7" destOrd="0" presId="urn:microsoft.com/office/officeart/2005/8/layout/process4"/>
    <dgm:cxn modelId="{DDCDAFEC-C747-4378-B1E4-AD40D368735D}" type="presParOf" srcId="{8BADC988-1AED-4405-B406-7C344518B452}" destId="{C9C57660-448E-4D39-ADFD-F7CADD875774}" srcOrd="8" destOrd="0" presId="urn:microsoft.com/office/officeart/2005/8/layout/process4"/>
    <dgm:cxn modelId="{4A007054-B7C5-4448-BEC0-37B45A48BFBF}" type="presParOf" srcId="{C9C57660-448E-4D39-ADFD-F7CADD875774}" destId="{B5E1E47D-E7C1-44C7-ABC2-D27940490D21}" srcOrd="0" destOrd="0" presId="urn:microsoft.com/office/officeart/2005/8/layout/process4"/>
    <dgm:cxn modelId="{460CA983-0953-454D-A52C-043B7D93E071}" type="presParOf" srcId="{8BADC988-1AED-4405-B406-7C344518B452}" destId="{38346318-D092-4D8F-929F-4386229C14FE}" srcOrd="9" destOrd="0" presId="urn:microsoft.com/office/officeart/2005/8/layout/process4"/>
    <dgm:cxn modelId="{513A4E9E-BF80-4A2C-9E62-428E6581E851}" type="presParOf" srcId="{8BADC988-1AED-4405-B406-7C344518B452}" destId="{6CE780CF-A77B-48B5-9883-A64AE716B2D7}" srcOrd="10" destOrd="0" presId="urn:microsoft.com/office/officeart/2005/8/layout/process4"/>
    <dgm:cxn modelId="{C7D438AA-5E0A-48F8-8C52-E462CE6BCF7B}" type="presParOf" srcId="{6CE780CF-A77B-48B5-9883-A64AE716B2D7}" destId="{FFC7B737-A1A1-4C0E-837D-964C6D9D6DD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F03F4E-4FAA-4466-AB33-D226E1D3E9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A881DDE-E8A6-4F66-8E13-2DADC3243D0F}">
      <dgm:prSet/>
      <dgm:spPr/>
      <dgm:t>
        <a:bodyPr/>
        <a:lstStyle/>
        <a:p>
          <a:pPr>
            <a:lnSpc>
              <a:spcPct val="100000"/>
            </a:lnSpc>
          </a:pPr>
          <a:r>
            <a:rPr lang="en-US" dirty="0"/>
            <a:t>The FFY 2024 Federal Notice of Funding Opportunity (NOFO) released </a:t>
          </a:r>
        </a:p>
      </dgm:t>
    </dgm:pt>
    <dgm:pt modelId="{DA665364-E83A-41F5-AED3-ACC2BF217AAB}" type="parTrans" cxnId="{15847C06-1E0C-4FDE-BCA6-40E7050AB238}">
      <dgm:prSet/>
      <dgm:spPr/>
      <dgm:t>
        <a:bodyPr/>
        <a:lstStyle/>
        <a:p>
          <a:endParaRPr lang="en-US"/>
        </a:p>
      </dgm:t>
    </dgm:pt>
    <dgm:pt modelId="{57F127B8-D873-4650-A41E-B335A8B1E55B}" type="sibTrans" cxnId="{15847C06-1E0C-4FDE-BCA6-40E7050AB238}">
      <dgm:prSet/>
      <dgm:spPr/>
      <dgm:t>
        <a:bodyPr/>
        <a:lstStyle/>
        <a:p>
          <a:endParaRPr lang="en-US"/>
        </a:p>
      </dgm:t>
    </dgm:pt>
    <dgm:pt modelId="{E842506E-9343-4287-817C-D499CCF05553}">
      <dgm:prSet/>
      <dgm:spPr/>
      <dgm:t>
        <a:bodyPr/>
        <a:lstStyle/>
        <a:p>
          <a:pPr>
            <a:lnSpc>
              <a:spcPct val="100000"/>
            </a:lnSpc>
          </a:pPr>
          <a:r>
            <a:rPr lang="en-US" dirty="0"/>
            <a:t>Completed Application due to </a:t>
          </a:r>
          <a:r>
            <a:rPr lang="en-US" dirty="0">
              <a:hlinkClick xmlns:r="http://schemas.openxmlformats.org/officeDocument/2006/relationships" r:id="rId1"/>
            </a:rPr>
            <a:t>mva.grants@alaska.gov</a:t>
          </a:r>
          <a:r>
            <a:rPr lang="en-US" dirty="0"/>
            <a:t> on May 31</a:t>
          </a:r>
          <a:r>
            <a:rPr lang="en-US" baseline="30000" dirty="0"/>
            <a:t>st</a:t>
          </a:r>
          <a:r>
            <a:rPr lang="en-US" dirty="0"/>
            <a:t> </a:t>
          </a:r>
        </a:p>
      </dgm:t>
    </dgm:pt>
    <dgm:pt modelId="{9D8AB748-E57E-43FC-AB46-663DCC84C386}" type="parTrans" cxnId="{A2272E05-2369-4043-A6E9-0E2410F8A44C}">
      <dgm:prSet/>
      <dgm:spPr/>
      <dgm:t>
        <a:bodyPr/>
        <a:lstStyle/>
        <a:p>
          <a:endParaRPr lang="en-US"/>
        </a:p>
      </dgm:t>
    </dgm:pt>
    <dgm:pt modelId="{916FDADC-7F99-4212-AC4A-DB1E52B27EB3}" type="sibTrans" cxnId="{A2272E05-2369-4043-A6E9-0E2410F8A44C}">
      <dgm:prSet/>
      <dgm:spPr/>
      <dgm:t>
        <a:bodyPr/>
        <a:lstStyle/>
        <a:p>
          <a:endParaRPr lang="en-US"/>
        </a:p>
      </dgm:t>
    </dgm:pt>
    <dgm:pt modelId="{1A466A06-C0A7-4825-8F09-CFE883DD2BEF}">
      <dgm:prSet/>
      <dgm:spPr/>
      <dgm:t>
        <a:bodyPr/>
        <a:lstStyle/>
        <a:p>
          <a:pPr>
            <a:lnSpc>
              <a:spcPct val="100000"/>
            </a:lnSpc>
          </a:pPr>
          <a:r>
            <a:rPr lang="en-US" dirty="0"/>
            <a:t>State submits federal application by June 24</a:t>
          </a:r>
          <a:r>
            <a:rPr lang="en-US" baseline="30000" dirty="0"/>
            <a:t>th</a:t>
          </a:r>
          <a:r>
            <a:rPr lang="en-US" dirty="0"/>
            <a:t> </a:t>
          </a:r>
        </a:p>
      </dgm:t>
    </dgm:pt>
    <dgm:pt modelId="{240F5A1A-0775-47C0-9924-C8BAB4D1887A}" type="parTrans" cxnId="{26958BDB-6843-4B29-AF54-9A315C0439C0}">
      <dgm:prSet/>
      <dgm:spPr/>
      <dgm:t>
        <a:bodyPr/>
        <a:lstStyle/>
        <a:p>
          <a:endParaRPr lang="en-US"/>
        </a:p>
      </dgm:t>
    </dgm:pt>
    <dgm:pt modelId="{8A07A27B-38D1-4DE4-AA87-48DCC5D5A9F5}" type="sibTrans" cxnId="{26958BDB-6843-4B29-AF54-9A315C0439C0}">
      <dgm:prSet/>
      <dgm:spPr/>
      <dgm:t>
        <a:bodyPr/>
        <a:lstStyle/>
        <a:p>
          <a:endParaRPr lang="en-US"/>
        </a:p>
      </dgm:t>
    </dgm:pt>
    <dgm:pt modelId="{AAD0C9FB-4FB9-4A66-AF01-05E17CC73929}">
      <dgm:prSet/>
      <dgm:spPr/>
      <dgm:t>
        <a:bodyPr/>
        <a:lstStyle/>
        <a:p>
          <a:pPr>
            <a:lnSpc>
              <a:spcPct val="100000"/>
            </a:lnSpc>
          </a:pPr>
          <a:r>
            <a:rPr lang="en-US" dirty="0"/>
            <a:t>Projected Period of Performance 10/1/24 – 9/30/26</a:t>
          </a:r>
        </a:p>
      </dgm:t>
    </dgm:pt>
    <dgm:pt modelId="{4B505055-6D37-49DE-A4A4-C744BB3745B6}" type="parTrans" cxnId="{3CD27D68-B114-47C8-8E91-666CAC2F1EDC}">
      <dgm:prSet/>
      <dgm:spPr/>
      <dgm:t>
        <a:bodyPr/>
        <a:lstStyle/>
        <a:p>
          <a:endParaRPr lang="en-US"/>
        </a:p>
      </dgm:t>
    </dgm:pt>
    <dgm:pt modelId="{5F42A73C-0822-4FB1-B71D-29E37374B26A}" type="sibTrans" cxnId="{3CD27D68-B114-47C8-8E91-666CAC2F1EDC}">
      <dgm:prSet/>
      <dgm:spPr/>
      <dgm:t>
        <a:bodyPr/>
        <a:lstStyle/>
        <a:p>
          <a:endParaRPr lang="en-US"/>
        </a:p>
      </dgm:t>
    </dgm:pt>
    <dgm:pt modelId="{A288639A-58DB-4A6A-BCCB-73AB02BFF17A}">
      <dgm:prSet/>
      <dgm:spPr/>
      <dgm:t>
        <a:bodyPr/>
        <a:lstStyle/>
        <a:p>
          <a:pPr>
            <a:lnSpc>
              <a:spcPct val="100000"/>
            </a:lnSpc>
          </a:pPr>
          <a:r>
            <a:rPr lang="en-US" dirty="0"/>
            <a:t>Applications for review and feedback due to </a:t>
          </a:r>
          <a:r>
            <a:rPr lang="en-US" dirty="0">
              <a:hlinkClick xmlns:r="http://schemas.openxmlformats.org/officeDocument/2006/relationships" r:id="rId1"/>
            </a:rPr>
            <a:t>mva.grants@alaska.gov</a:t>
          </a:r>
          <a:r>
            <a:rPr lang="en-US" dirty="0"/>
            <a:t> by May 16</a:t>
          </a:r>
          <a:r>
            <a:rPr lang="en-US" baseline="30000" dirty="0"/>
            <a:t>th</a:t>
          </a:r>
          <a:endParaRPr lang="en-US" dirty="0"/>
        </a:p>
      </dgm:t>
    </dgm:pt>
    <dgm:pt modelId="{ED3A4B2C-94B4-44A8-819D-17B18DF15589}" type="parTrans" cxnId="{10E1EF19-E21E-4F73-98BA-72B11E1B18AC}">
      <dgm:prSet/>
      <dgm:spPr/>
      <dgm:t>
        <a:bodyPr/>
        <a:lstStyle/>
        <a:p>
          <a:endParaRPr lang="en-US"/>
        </a:p>
      </dgm:t>
    </dgm:pt>
    <dgm:pt modelId="{429877D9-113A-42DD-A840-73E6FCAE4DD3}" type="sibTrans" cxnId="{10E1EF19-E21E-4F73-98BA-72B11E1B18AC}">
      <dgm:prSet/>
      <dgm:spPr/>
      <dgm:t>
        <a:bodyPr/>
        <a:lstStyle/>
        <a:p>
          <a:endParaRPr lang="en-US"/>
        </a:p>
      </dgm:t>
    </dgm:pt>
    <dgm:pt modelId="{7FBFBB69-2EDB-4B3E-B2FB-9AEF9F8469FC}">
      <dgm:prSet/>
      <dgm:spPr/>
      <dgm:t>
        <a:bodyPr/>
        <a:lstStyle/>
        <a:p>
          <a:pPr>
            <a:lnSpc>
              <a:spcPct val="100000"/>
            </a:lnSpc>
          </a:pPr>
          <a:r>
            <a:rPr lang="en-US" dirty="0"/>
            <a:t>State receives federal award by </a:t>
          </a:r>
          <a:r>
            <a:rPr lang="en-US"/>
            <a:t>September 30</a:t>
          </a:r>
          <a:r>
            <a:rPr lang="en-US" baseline="30000"/>
            <a:t>th</a:t>
          </a:r>
          <a:endParaRPr lang="en-US" dirty="0"/>
        </a:p>
      </dgm:t>
    </dgm:pt>
    <dgm:pt modelId="{1095F26A-D07C-4C53-B14E-4EC53B4C6CBD}" type="parTrans" cxnId="{6A6FF5B5-5017-414E-91D3-B16450C0A883}">
      <dgm:prSet/>
      <dgm:spPr/>
      <dgm:t>
        <a:bodyPr/>
        <a:lstStyle/>
        <a:p>
          <a:endParaRPr lang="en-US"/>
        </a:p>
      </dgm:t>
    </dgm:pt>
    <dgm:pt modelId="{7B7E4896-2F93-457B-8C40-F210D9927E6F}" type="sibTrans" cxnId="{6A6FF5B5-5017-414E-91D3-B16450C0A883}">
      <dgm:prSet/>
      <dgm:spPr/>
      <dgm:t>
        <a:bodyPr/>
        <a:lstStyle/>
        <a:p>
          <a:endParaRPr lang="en-US"/>
        </a:p>
      </dgm:t>
    </dgm:pt>
    <dgm:pt modelId="{9AFE495C-022F-406D-ABA4-115ED304D2A0}" type="pres">
      <dgm:prSet presAssocID="{C0F03F4E-4FAA-4466-AB33-D226E1D3E949}" presName="root" presStyleCnt="0">
        <dgm:presLayoutVars>
          <dgm:dir/>
          <dgm:resizeHandles val="exact"/>
        </dgm:presLayoutVars>
      </dgm:prSet>
      <dgm:spPr/>
    </dgm:pt>
    <dgm:pt modelId="{39AA2813-9401-45AB-972D-49502A58C0EC}" type="pres">
      <dgm:prSet presAssocID="{7A881DDE-E8A6-4F66-8E13-2DADC3243D0F}" presName="compNode" presStyleCnt="0"/>
      <dgm:spPr/>
    </dgm:pt>
    <dgm:pt modelId="{46103658-D374-4FC1-A302-50F7448974F3}" type="pres">
      <dgm:prSet presAssocID="{7A881DDE-E8A6-4F66-8E13-2DADC3243D0F}" presName="bgRect" presStyleLbl="bgShp" presStyleIdx="0" presStyleCnt="6" custLinFactNeighborX="6957" custLinFactNeighborY="-87890"/>
      <dgm:spPr/>
    </dgm:pt>
    <dgm:pt modelId="{6AE3248B-50F4-4F50-A57A-3CE7F30634A7}" type="pres">
      <dgm:prSet presAssocID="{7A881DDE-E8A6-4F66-8E13-2DADC3243D0F}" presName="iconRect" presStyleLbl="nod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llar"/>
        </a:ext>
      </dgm:extLst>
    </dgm:pt>
    <dgm:pt modelId="{8312E32C-DC80-4EE5-8109-A39017524E80}" type="pres">
      <dgm:prSet presAssocID="{7A881DDE-E8A6-4F66-8E13-2DADC3243D0F}" presName="spaceRect" presStyleCnt="0"/>
      <dgm:spPr/>
    </dgm:pt>
    <dgm:pt modelId="{8CC684E9-5082-4C3F-872E-642D9AAE3D10}" type="pres">
      <dgm:prSet presAssocID="{7A881DDE-E8A6-4F66-8E13-2DADC3243D0F}" presName="parTx" presStyleLbl="revTx" presStyleIdx="0" presStyleCnt="6">
        <dgm:presLayoutVars>
          <dgm:chMax val="0"/>
          <dgm:chPref val="0"/>
        </dgm:presLayoutVars>
      </dgm:prSet>
      <dgm:spPr/>
    </dgm:pt>
    <dgm:pt modelId="{B5DF7D93-3BB1-416F-8219-806F23B72779}" type="pres">
      <dgm:prSet presAssocID="{57F127B8-D873-4650-A41E-B335A8B1E55B}" presName="sibTrans" presStyleCnt="0"/>
      <dgm:spPr/>
    </dgm:pt>
    <dgm:pt modelId="{BDBEAA2D-AA55-45D7-933A-8F66B76E4A67}" type="pres">
      <dgm:prSet presAssocID="{A288639A-58DB-4A6A-BCCB-73AB02BFF17A}" presName="compNode" presStyleCnt="0"/>
      <dgm:spPr/>
    </dgm:pt>
    <dgm:pt modelId="{87B64544-7897-4EBB-B93C-1B8C57A83639}" type="pres">
      <dgm:prSet presAssocID="{A288639A-58DB-4A6A-BCCB-73AB02BFF17A}" presName="bgRect" presStyleLbl="bgShp" presStyleIdx="1" presStyleCnt="6"/>
      <dgm:spPr/>
    </dgm:pt>
    <dgm:pt modelId="{54DE14BF-B831-4DFA-9427-D46459850FDB}" type="pres">
      <dgm:prSet presAssocID="{A288639A-58DB-4A6A-BCCB-73AB02BFF17A}" presName="iconRect" presStyleLbl="nod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Eraser with solid fill"/>
        </a:ext>
      </dgm:extLst>
    </dgm:pt>
    <dgm:pt modelId="{346C613F-0DFA-4A92-8B96-3F71DEC9DE59}" type="pres">
      <dgm:prSet presAssocID="{A288639A-58DB-4A6A-BCCB-73AB02BFF17A}" presName="spaceRect" presStyleCnt="0"/>
      <dgm:spPr/>
    </dgm:pt>
    <dgm:pt modelId="{43F90940-C162-402E-ACDB-C43762E96EC0}" type="pres">
      <dgm:prSet presAssocID="{A288639A-58DB-4A6A-BCCB-73AB02BFF17A}" presName="parTx" presStyleLbl="revTx" presStyleIdx="1" presStyleCnt="6">
        <dgm:presLayoutVars>
          <dgm:chMax val="0"/>
          <dgm:chPref val="0"/>
        </dgm:presLayoutVars>
      </dgm:prSet>
      <dgm:spPr/>
    </dgm:pt>
    <dgm:pt modelId="{DF8B72B2-088A-41CD-A210-A540F58B2DB6}" type="pres">
      <dgm:prSet presAssocID="{429877D9-113A-42DD-A840-73E6FCAE4DD3}" presName="sibTrans" presStyleCnt="0"/>
      <dgm:spPr/>
    </dgm:pt>
    <dgm:pt modelId="{7DDABD37-7508-4043-8B23-B4B031FB6849}" type="pres">
      <dgm:prSet presAssocID="{E842506E-9343-4287-817C-D499CCF05553}" presName="compNode" presStyleCnt="0"/>
      <dgm:spPr/>
    </dgm:pt>
    <dgm:pt modelId="{85A3AE5E-3883-48B7-9716-2A8BCDD953EC}" type="pres">
      <dgm:prSet presAssocID="{E842506E-9343-4287-817C-D499CCF05553}" presName="bgRect" presStyleLbl="bgShp" presStyleIdx="2" presStyleCnt="6"/>
      <dgm:spPr/>
    </dgm:pt>
    <dgm:pt modelId="{535A951D-621F-4472-8701-ACB2ACA8D133}" type="pres">
      <dgm:prSet presAssocID="{E842506E-9343-4287-817C-D499CCF05553}" presName="iconRect" presStyleLbl="nod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pen envelope"/>
        </a:ext>
      </dgm:extLst>
    </dgm:pt>
    <dgm:pt modelId="{E93D0AA8-57D7-4065-9CDD-34A0E1832B2A}" type="pres">
      <dgm:prSet presAssocID="{E842506E-9343-4287-817C-D499CCF05553}" presName="spaceRect" presStyleCnt="0"/>
      <dgm:spPr/>
    </dgm:pt>
    <dgm:pt modelId="{39238B72-DEDA-4E2A-9B4B-F53A4C3F2686}" type="pres">
      <dgm:prSet presAssocID="{E842506E-9343-4287-817C-D499CCF05553}" presName="parTx" presStyleLbl="revTx" presStyleIdx="2" presStyleCnt="6">
        <dgm:presLayoutVars>
          <dgm:chMax val="0"/>
          <dgm:chPref val="0"/>
        </dgm:presLayoutVars>
      </dgm:prSet>
      <dgm:spPr/>
    </dgm:pt>
    <dgm:pt modelId="{152939C0-C24B-47C9-9922-12E3F2CFCE3F}" type="pres">
      <dgm:prSet presAssocID="{916FDADC-7F99-4212-AC4A-DB1E52B27EB3}" presName="sibTrans" presStyleCnt="0"/>
      <dgm:spPr/>
    </dgm:pt>
    <dgm:pt modelId="{7F8C641D-51FF-4F5D-A2BD-D4504DE04FB3}" type="pres">
      <dgm:prSet presAssocID="{1A466A06-C0A7-4825-8F09-CFE883DD2BEF}" presName="compNode" presStyleCnt="0"/>
      <dgm:spPr/>
    </dgm:pt>
    <dgm:pt modelId="{BCF1DE4F-2D4A-42BE-B61B-FB4AD908F4D5}" type="pres">
      <dgm:prSet presAssocID="{1A466A06-C0A7-4825-8F09-CFE883DD2BEF}" presName="bgRect" presStyleLbl="bgShp" presStyleIdx="3" presStyleCnt="6"/>
      <dgm:spPr/>
    </dgm:pt>
    <dgm:pt modelId="{46EF3088-78EF-4686-85A8-19CD7DD77F21}" type="pres">
      <dgm:prSet presAssocID="{1A466A06-C0A7-4825-8F09-CFE883DD2BEF}" presName="iconRect" presStyleLbl="node1" presStyleIdx="3" presStyleCnt="6"/>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8E543534-A9F9-4E78-9A45-74F937426B6B}" type="pres">
      <dgm:prSet presAssocID="{1A466A06-C0A7-4825-8F09-CFE883DD2BEF}" presName="spaceRect" presStyleCnt="0"/>
      <dgm:spPr/>
    </dgm:pt>
    <dgm:pt modelId="{FEBDF6B9-D536-4F21-B0DE-C01D1C1CF90F}" type="pres">
      <dgm:prSet presAssocID="{1A466A06-C0A7-4825-8F09-CFE883DD2BEF}" presName="parTx" presStyleLbl="revTx" presStyleIdx="3" presStyleCnt="6">
        <dgm:presLayoutVars>
          <dgm:chMax val="0"/>
          <dgm:chPref val="0"/>
        </dgm:presLayoutVars>
      </dgm:prSet>
      <dgm:spPr/>
    </dgm:pt>
    <dgm:pt modelId="{9CA7FA77-386F-4ACD-AF76-91986BC12FEB}" type="pres">
      <dgm:prSet presAssocID="{8A07A27B-38D1-4DE4-AA87-48DCC5D5A9F5}" presName="sibTrans" presStyleCnt="0"/>
      <dgm:spPr/>
    </dgm:pt>
    <dgm:pt modelId="{C0D787E7-2771-4C29-A18A-E9291B5F379B}" type="pres">
      <dgm:prSet presAssocID="{7FBFBB69-2EDB-4B3E-B2FB-9AEF9F8469FC}" presName="compNode" presStyleCnt="0"/>
      <dgm:spPr/>
    </dgm:pt>
    <dgm:pt modelId="{34C7CFB0-C736-40A6-B2A8-37509C00F320}" type="pres">
      <dgm:prSet presAssocID="{7FBFBB69-2EDB-4B3E-B2FB-9AEF9F8469FC}" presName="bgRect" presStyleLbl="bgShp" presStyleIdx="4" presStyleCnt="6"/>
      <dgm:spPr/>
    </dgm:pt>
    <dgm:pt modelId="{F718301F-4527-4633-9AD9-3DE6E84FB744}" type="pres">
      <dgm:prSet presAssocID="{7FBFBB69-2EDB-4B3E-B2FB-9AEF9F8469FC}" presName="iconRect" presStyleLbl="node1" presStyleIdx="4" presStyleCnt="6"/>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Flying Money outline"/>
        </a:ext>
      </dgm:extLst>
    </dgm:pt>
    <dgm:pt modelId="{609B66BA-C801-416E-81A2-6E841BDB3812}" type="pres">
      <dgm:prSet presAssocID="{7FBFBB69-2EDB-4B3E-B2FB-9AEF9F8469FC}" presName="spaceRect" presStyleCnt="0"/>
      <dgm:spPr/>
    </dgm:pt>
    <dgm:pt modelId="{43595D6E-A48E-4BBB-B050-8E080C7CC409}" type="pres">
      <dgm:prSet presAssocID="{7FBFBB69-2EDB-4B3E-B2FB-9AEF9F8469FC}" presName="parTx" presStyleLbl="revTx" presStyleIdx="4" presStyleCnt="6">
        <dgm:presLayoutVars>
          <dgm:chMax val="0"/>
          <dgm:chPref val="0"/>
        </dgm:presLayoutVars>
      </dgm:prSet>
      <dgm:spPr/>
    </dgm:pt>
    <dgm:pt modelId="{224C229A-3177-4C80-8F70-42A0F6BDF49A}" type="pres">
      <dgm:prSet presAssocID="{7B7E4896-2F93-457B-8C40-F210D9927E6F}" presName="sibTrans" presStyleCnt="0"/>
      <dgm:spPr/>
    </dgm:pt>
    <dgm:pt modelId="{B0529BFA-A926-4C8C-804C-D690C388982B}" type="pres">
      <dgm:prSet presAssocID="{AAD0C9FB-4FB9-4A66-AF01-05E17CC73929}" presName="compNode" presStyleCnt="0"/>
      <dgm:spPr/>
    </dgm:pt>
    <dgm:pt modelId="{389C98C3-DE5B-46B1-98B2-EEB4A524E524}" type="pres">
      <dgm:prSet presAssocID="{AAD0C9FB-4FB9-4A66-AF01-05E17CC73929}" presName="bgRect" presStyleLbl="bgShp" presStyleIdx="5" presStyleCnt="6"/>
      <dgm:spPr/>
    </dgm:pt>
    <dgm:pt modelId="{515094C5-474D-4B78-B9E4-1961B20EADDB}" type="pres">
      <dgm:prSet presAssocID="{AAD0C9FB-4FB9-4A66-AF01-05E17CC73929}" presName="iconRect" presStyleLbl="node1" presStyleIdx="5" presStyleCnt="6"/>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Zoom Out"/>
        </a:ext>
      </dgm:extLst>
    </dgm:pt>
    <dgm:pt modelId="{0065B0DD-38E5-4F20-92FD-7044E83C2A1B}" type="pres">
      <dgm:prSet presAssocID="{AAD0C9FB-4FB9-4A66-AF01-05E17CC73929}" presName="spaceRect" presStyleCnt="0"/>
      <dgm:spPr/>
    </dgm:pt>
    <dgm:pt modelId="{5AE31A46-937B-46EC-80AC-1AE58682BDFD}" type="pres">
      <dgm:prSet presAssocID="{AAD0C9FB-4FB9-4A66-AF01-05E17CC73929}" presName="parTx" presStyleLbl="revTx" presStyleIdx="5" presStyleCnt="6">
        <dgm:presLayoutVars>
          <dgm:chMax val="0"/>
          <dgm:chPref val="0"/>
        </dgm:presLayoutVars>
      </dgm:prSet>
      <dgm:spPr/>
    </dgm:pt>
  </dgm:ptLst>
  <dgm:cxnLst>
    <dgm:cxn modelId="{A2272E05-2369-4043-A6E9-0E2410F8A44C}" srcId="{C0F03F4E-4FAA-4466-AB33-D226E1D3E949}" destId="{E842506E-9343-4287-817C-D499CCF05553}" srcOrd="2" destOrd="0" parTransId="{9D8AB748-E57E-43FC-AB46-663DCC84C386}" sibTransId="{916FDADC-7F99-4212-AC4A-DB1E52B27EB3}"/>
    <dgm:cxn modelId="{15847C06-1E0C-4FDE-BCA6-40E7050AB238}" srcId="{C0F03F4E-4FAA-4466-AB33-D226E1D3E949}" destId="{7A881DDE-E8A6-4F66-8E13-2DADC3243D0F}" srcOrd="0" destOrd="0" parTransId="{DA665364-E83A-41F5-AED3-ACC2BF217AAB}" sibTransId="{57F127B8-D873-4650-A41E-B335A8B1E55B}"/>
    <dgm:cxn modelId="{0AF2EB07-C9F9-4EF9-A0D5-F839D424E567}" type="presOf" srcId="{AAD0C9FB-4FB9-4A66-AF01-05E17CC73929}" destId="{5AE31A46-937B-46EC-80AC-1AE58682BDFD}" srcOrd="0" destOrd="0" presId="urn:microsoft.com/office/officeart/2018/2/layout/IconVerticalSolidList"/>
    <dgm:cxn modelId="{10E1EF19-E21E-4F73-98BA-72B11E1B18AC}" srcId="{C0F03F4E-4FAA-4466-AB33-D226E1D3E949}" destId="{A288639A-58DB-4A6A-BCCB-73AB02BFF17A}" srcOrd="1" destOrd="0" parTransId="{ED3A4B2C-94B4-44A8-819D-17B18DF15589}" sibTransId="{429877D9-113A-42DD-A840-73E6FCAE4DD3}"/>
    <dgm:cxn modelId="{8DE98222-31D7-40BE-BC86-5C43926B9343}" type="presOf" srcId="{1A466A06-C0A7-4825-8F09-CFE883DD2BEF}" destId="{FEBDF6B9-D536-4F21-B0DE-C01D1C1CF90F}" srcOrd="0" destOrd="0" presId="urn:microsoft.com/office/officeart/2018/2/layout/IconVerticalSolidList"/>
    <dgm:cxn modelId="{9086075C-44D3-4EED-8B46-E44C6FEA72A8}" type="presOf" srcId="{7A881DDE-E8A6-4F66-8E13-2DADC3243D0F}" destId="{8CC684E9-5082-4C3F-872E-642D9AAE3D10}" srcOrd="0" destOrd="0" presId="urn:microsoft.com/office/officeart/2018/2/layout/IconVerticalSolidList"/>
    <dgm:cxn modelId="{3CD27D68-B114-47C8-8E91-666CAC2F1EDC}" srcId="{C0F03F4E-4FAA-4466-AB33-D226E1D3E949}" destId="{AAD0C9FB-4FB9-4A66-AF01-05E17CC73929}" srcOrd="5" destOrd="0" parTransId="{4B505055-6D37-49DE-A4A4-C744BB3745B6}" sibTransId="{5F42A73C-0822-4FB1-B71D-29E37374B26A}"/>
    <dgm:cxn modelId="{EB70E06D-5510-475F-BB14-B723672C3238}" type="presOf" srcId="{E842506E-9343-4287-817C-D499CCF05553}" destId="{39238B72-DEDA-4E2A-9B4B-F53A4C3F2686}" srcOrd="0" destOrd="0" presId="urn:microsoft.com/office/officeart/2018/2/layout/IconVerticalSolidList"/>
    <dgm:cxn modelId="{919E1673-3ED7-4E7F-ADF0-AF72FB8354A5}" type="presOf" srcId="{A288639A-58DB-4A6A-BCCB-73AB02BFF17A}" destId="{43F90940-C162-402E-ACDB-C43762E96EC0}" srcOrd="0" destOrd="0" presId="urn:microsoft.com/office/officeart/2018/2/layout/IconVerticalSolidList"/>
    <dgm:cxn modelId="{F9C84973-AEA7-457A-B6BA-5DDA9C81DA89}" type="presOf" srcId="{7FBFBB69-2EDB-4B3E-B2FB-9AEF9F8469FC}" destId="{43595D6E-A48E-4BBB-B050-8E080C7CC409}" srcOrd="0" destOrd="0" presId="urn:microsoft.com/office/officeart/2018/2/layout/IconVerticalSolidList"/>
    <dgm:cxn modelId="{6A6FF5B5-5017-414E-91D3-B16450C0A883}" srcId="{C0F03F4E-4FAA-4466-AB33-D226E1D3E949}" destId="{7FBFBB69-2EDB-4B3E-B2FB-9AEF9F8469FC}" srcOrd="4" destOrd="0" parTransId="{1095F26A-D07C-4C53-B14E-4EC53B4C6CBD}" sibTransId="{7B7E4896-2F93-457B-8C40-F210D9927E6F}"/>
    <dgm:cxn modelId="{26958BDB-6843-4B29-AF54-9A315C0439C0}" srcId="{C0F03F4E-4FAA-4466-AB33-D226E1D3E949}" destId="{1A466A06-C0A7-4825-8F09-CFE883DD2BEF}" srcOrd="3" destOrd="0" parTransId="{240F5A1A-0775-47C0-9924-C8BAB4D1887A}" sibTransId="{8A07A27B-38D1-4DE4-AA87-48DCC5D5A9F5}"/>
    <dgm:cxn modelId="{67CC13EB-A594-4494-9C80-F6DA21667F1F}" type="presOf" srcId="{C0F03F4E-4FAA-4466-AB33-D226E1D3E949}" destId="{9AFE495C-022F-406D-ABA4-115ED304D2A0}" srcOrd="0" destOrd="0" presId="urn:microsoft.com/office/officeart/2018/2/layout/IconVerticalSolidList"/>
    <dgm:cxn modelId="{307D4998-32FD-44F2-BD20-4D8B7FED526B}" type="presParOf" srcId="{9AFE495C-022F-406D-ABA4-115ED304D2A0}" destId="{39AA2813-9401-45AB-972D-49502A58C0EC}" srcOrd="0" destOrd="0" presId="urn:microsoft.com/office/officeart/2018/2/layout/IconVerticalSolidList"/>
    <dgm:cxn modelId="{2E39AD2A-AA2B-4645-A7CA-93B1293E2611}" type="presParOf" srcId="{39AA2813-9401-45AB-972D-49502A58C0EC}" destId="{46103658-D374-4FC1-A302-50F7448974F3}" srcOrd="0" destOrd="0" presId="urn:microsoft.com/office/officeart/2018/2/layout/IconVerticalSolidList"/>
    <dgm:cxn modelId="{245F80B8-7A2C-4BBB-902D-CE59D34E2609}" type="presParOf" srcId="{39AA2813-9401-45AB-972D-49502A58C0EC}" destId="{6AE3248B-50F4-4F50-A57A-3CE7F30634A7}" srcOrd="1" destOrd="0" presId="urn:microsoft.com/office/officeart/2018/2/layout/IconVerticalSolidList"/>
    <dgm:cxn modelId="{3754091D-F401-4A72-8727-A83AF64DD917}" type="presParOf" srcId="{39AA2813-9401-45AB-972D-49502A58C0EC}" destId="{8312E32C-DC80-4EE5-8109-A39017524E80}" srcOrd="2" destOrd="0" presId="urn:microsoft.com/office/officeart/2018/2/layout/IconVerticalSolidList"/>
    <dgm:cxn modelId="{23F4AF9E-12EC-4DC5-AF3E-604E2270433A}" type="presParOf" srcId="{39AA2813-9401-45AB-972D-49502A58C0EC}" destId="{8CC684E9-5082-4C3F-872E-642D9AAE3D10}" srcOrd="3" destOrd="0" presId="urn:microsoft.com/office/officeart/2018/2/layout/IconVerticalSolidList"/>
    <dgm:cxn modelId="{7A026BD6-11DB-444D-AEAC-8E3EAB987BA4}" type="presParOf" srcId="{9AFE495C-022F-406D-ABA4-115ED304D2A0}" destId="{B5DF7D93-3BB1-416F-8219-806F23B72779}" srcOrd="1" destOrd="0" presId="urn:microsoft.com/office/officeart/2018/2/layout/IconVerticalSolidList"/>
    <dgm:cxn modelId="{5086E203-B154-46ED-BBEE-2B248D635854}" type="presParOf" srcId="{9AFE495C-022F-406D-ABA4-115ED304D2A0}" destId="{BDBEAA2D-AA55-45D7-933A-8F66B76E4A67}" srcOrd="2" destOrd="0" presId="urn:microsoft.com/office/officeart/2018/2/layout/IconVerticalSolidList"/>
    <dgm:cxn modelId="{92D3DBFF-25CC-4E15-9A0A-8A118F7CEA9B}" type="presParOf" srcId="{BDBEAA2D-AA55-45D7-933A-8F66B76E4A67}" destId="{87B64544-7897-4EBB-B93C-1B8C57A83639}" srcOrd="0" destOrd="0" presId="urn:microsoft.com/office/officeart/2018/2/layout/IconVerticalSolidList"/>
    <dgm:cxn modelId="{AF7D3455-88C8-4CBF-85DA-D9FF0C8DFCE9}" type="presParOf" srcId="{BDBEAA2D-AA55-45D7-933A-8F66B76E4A67}" destId="{54DE14BF-B831-4DFA-9427-D46459850FDB}" srcOrd="1" destOrd="0" presId="urn:microsoft.com/office/officeart/2018/2/layout/IconVerticalSolidList"/>
    <dgm:cxn modelId="{51CDF9AE-B671-4819-9E89-5687096ED478}" type="presParOf" srcId="{BDBEAA2D-AA55-45D7-933A-8F66B76E4A67}" destId="{346C613F-0DFA-4A92-8B96-3F71DEC9DE59}" srcOrd="2" destOrd="0" presId="urn:microsoft.com/office/officeart/2018/2/layout/IconVerticalSolidList"/>
    <dgm:cxn modelId="{EC314806-54CD-45B2-A334-20E878C7D8ED}" type="presParOf" srcId="{BDBEAA2D-AA55-45D7-933A-8F66B76E4A67}" destId="{43F90940-C162-402E-ACDB-C43762E96EC0}" srcOrd="3" destOrd="0" presId="urn:microsoft.com/office/officeart/2018/2/layout/IconVerticalSolidList"/>
    <dgm:cxn modelId="{F5ED1874-8CE9-44F9-90F5-101E5DA2542A}" type="presParOf" srcId="{9AFE495C-022F-406D-ABA4-115ED304D2A0}" destId="{DF8B72B2-088A-41CD-A210-A540F58B2DB6}" srcOrd="3" destOrd="0" presId="urn:microsoft.com/office/officeart/2018/2/layout/IconVerticalSolidList"/>
    <dgm:cxn modelId="{9B7FDB62-ECAA-4D60-941C-F2539A4B7F52}" type="presParOf" srcId="{9AFE495C-022F-406D-ABA4-115ED304D2A0}" destId="{7DDABD37-7508-4043-8B23-B4B031FB6849}" srcOrd="4" destOrd="0" presId="urn:microsoft.com/office/officeart/2018/2/layout/IconVerticalSolidList"/>
    <dgm:cxn modelId="{925DF50F-3AD1-4945-951F-EA877F9FF8F0}" type="presParOf" srcId="{7DDABD37-7508-4043-8B23-B4B031FB6849}" destId="{85A3AE5E-3883-48B7-9716-2A8BCDD953EC}" srcOrd="0" destOrd="0" presId="urn:microsoft.com/office/officeart/2018/2/layout/IconVerticalSolidList"/>
    <dgm:cxn modelId="{BA111BBB-2499-48E6-8BC3-D46FB84ECCB2}" type="presParOf" srcId="{7DDABD37-7508-4043-8B23-B4B031FB6849}" destId="{535A951D-621F-4472-8701-ACB2ACA8D133}" srcOrd="1" destOrd="0" presId="urn:microsoft.com/office/officeart/2018/2/layout/IconVerticalSolidList"/>
    <dgm:cxn modelId="{335ACA76-190C-4EB7-BF28-8D6F22D352F4}" type="presParOf" srcId="{7DDABD37-7508-4043-8B23-B4B031FB6849}" destId="{E93D0AA8-57D7-4065-9CDD-34A0E1832B2A}" srcOrd="2" destOrd="0" presId="urn:microsoft.com/office/officeart/2018/2/layout/IconVerticalSolidList"/>
    <dgm:cxn modelId="{04DF25DA-A7C6-4660-BBEA-DDB8D6D728E2}" type="presParOf" srcId="{7DDABD37-7508-4043-8B23-B4B031FB6849}" destId="{39238B72-DEDA-4E2A-9B4B-F53A4C3F2686}" srcOrd="3" destOrd="0" presId="urn:microsoft.com/office/officeart/2018/2/layout/IconVerticalSolidList"/>
    <dgm:cxn modelId="{FF136A05-6050-4ED6-A7E5-040C036FA884}" type="presParOf" srcId="{9AFE495C-022F-406D-ABA4-115ED304D2A0}" destId="{152939C0-C24B-47C9-9922-12E3F2CFCE3F}" srcOrd="5" destOrd="0" presId="urn:microsoft.com/office/officeart/2018/2/layout/IconVerticalSolidList"/>
    <dgm:cxn modelId="{6C8CC78A-3C06-4FBB-A5F7-045536CC896A}" type="presParOf" srcId="{9AFE495C-022F-406D-ABA4-115ED304D2A0}" destId="{7F8C641D-51FF-4F5D-A2BD-D4504DE04FB3}" srcOrd="6" destOrd="0" presId="urn:microsoft.com/office/officeart/2018/2/layout/IconVerticalSolidList"/>
    <dgm:cxn modelId="{C1CAF268-5D0F-492B-B60B-A93003C157D0}" type="presParOf" srcId="{7F8C641D-51FF-4F5D-A2BD-D4504DE04FB3}" destId="{BCF1DE4F-2D4A-42BE-B61B-FB4AD908F4D5}" srcOrd="0" destOrd="0" presId="urn:microsoft.com/office/officeart/2018/2/layout/IconVerticalSolidList"/>
    <dgm:cxn modelId="{65324C97-CE6E-4124-AB7B-99D028FBE291}" type="presParOf" srcId="{7F8C641D-51FF-4F5D-A2BD-D4504DE04FB3}" destId="{46EF3088-78EF-4686-85A8-19CD7DD77F21}" srcOrd="1" destOrd="0" presId="urn:microsoft.com/office/officeart/2018/2/layout/IconVerticalSolidList"/>
    <dgm:cxn modelId="{CE874418-257F-4316-A001-1224F5ECB33A}" type="presParOf" srcId="{7F8C641D-51FF-4F5D-A2BD-D4504DE04FB3}" destId="{8E543534-A9F9-4E78-9A45-74F937426B6B}" srcOrd="2" destOrd="0" presId="urn:microsoft.com/office/officeart/2018/2/layout/IconVerticalSolidList"/>
    <dgm:cxn modelId="{310B7018-8F70-4B54-A264-23A55169597E}" type="presParOf" srcId="{7F8C641D-51FF-4F5D-A2BD-D4504DE04FB3}" destId="{FEBDF6B9-D536-4F21-B0DE-C01D1C1CF90F}" srcOrd="3" destOrd="0" presId="urn:microsoft.com/office/officeart/2018/2/layout/IconVerticalSolidList"/>
    <dgm:cxn modelId="{A45E0E28-0131-4E59-91C6-3D9EF5E4B6F4}" type="presParOf" srcId="{9AFE495C-022F-406D-ABA4-115ED304D2A0}" destId="{9CA7FA77-386F-4ACD-AF76-91986BC12FEB}" srcOrd="7" destOrd="0" presId="urn:microsoft.com/office/officeart/2018/2/layout/IconVerticalSolidList"/>
    <dgm:cxn modelId="{83B4B7C9-B3B3-42FC-BF73-01D7C1B65BB6}" type="presParOf" srcId="{9AFE495C-022F-406D-ABA4-115ED304D2A0}" destId="{C0D787E7-2771-4C29-A18A-E9291B5F379B}" srcOrd="8" destOrd="0" presId="urn:microsoft.com/office/officeart/2018/2/layout/IconVerticalSolidList"/>
    <dgm:cxn modelId="{E7A67D24-86CA-4B45-B59B-4E7D455C483F}" type="presParOf" srcId="{C0D787E7-2771-4C29-A18A-E9291B5F379B}" destId="{34C7CFB0-C736-40A6-B2A8-37509C00F320}" srcOrd="0" destOrd="0" presId="urn:microsoft.com/office/officeart/2018/2/layout/IconVerticalSolidList"/>
    <dgm:cxn modelId="{B4DC48AE-063A-47FD-9A09-DBF351F63BB5}" type="presParOf" srcId="{C0D787E7-2771-4C29-A18A-E9291B5F379B}" destId="{F718301F-4527-4633-9AD9-3DE6E84FB744}" srcOrd="1" destOrd="0" presId="urn:microsoft.com/office/officeart/2018/2/layout/IconVerticalSolidList"/>
    <dgm:cxn modelId="{1659F29E-96D6-4508-8E5D-74CF530E5CBB}" type="presParOf" srcId="{C0D787E7-2771-4C29-A18A-E9291B5F379B}" destId="{609B66BA-C801-416E-81A2-6E841BDB3812}" srcOrd="2" destOrd="0" presId="urn:microsoft.com/office/officeart/2018/2/layout/IconVerticalSolidList"/>
    <dgm:cxn modelId="{C912E9D0-FBE8-47A8-A481-2B3777EAE6FF}" type="presParOf" srcId="{C0D787E7-2771-4C29-A18A-E9291B5F379B}" destId="{43595D6E-A48E-4BBB-B050-8E080C7CC409}" srcOrd="3" destOrd="0" presId="urn:microsoft.com/office/officeart/2018/2/layout/IconVerticalSolidList"/>
    <dgm:cxn modelId="{B4F555FB-4752-44E8-8883-BBD9F84743D9}" type="presParOf" srcId="{9AFE495C-022F-406D-ABA4-115ED304D2A0}" destId="{224C229A-3177-4C80-8F70-42A0F6BDF49A}" srcOrd="9" destOrd="0" presId="urn:microsoft.com/office/officeart/2018/2/layout/IconVerticalSolidList"/>
    <dgm:cxn modelId="{6CBAC035-2C88-48C2-8B2C-269C95041650}" type="presParOf" srcId="{9AFE495C-022F-406D-ABA4-115ED304D2A0}" destId="{B0529BFA-A926-4C8C-804C-D690C388982B}" srcOrd="10" destOrd="0" presId="urn:microsoft.com/office/officeart/2018/2/layout/IconVerticalSolidList"/>
    <dgm:cxn modelId="{3A24C1BC-B356-4C31-991E-0993536B5D01}" type="presParOf" srcId="{B0529BFA-A926-4C8C-804C-D690C388982B}" destId="{389C98C3-DE5B-46B1-98B2-EEB4A524E524}" srcOrd="0" destOrd="0" presId="urn:microsoft.com/office/officeart/2018/2/layout/IconVerticalSolidList"/>
    <dgm:cxn modelId="{D9F67909-16B4-4E07-8CAC-0F334D06F030}" type="presParOf" srcId="{B0529BFA-A926-4C8C-804C-D690C388982B}" destId="{515094C5-474D-4B78-B9E4-1961B20EADDB}" srcOrd="1" destOrd="0" presId="urn:microsoft.com/office/officeart/2018/2/layout/IconVerticalSolidList"/>
    <dgm:cxn modelId="{C899E2F6-4F5C-4752-893F-058C18747B05}" type="presParOf" srcId="{B0529BFA-A926-4C8C-804C-D690C388982B}" destId="{0065B0DD-38E5-4F20-92FD-7044E83C2A1B}" srcOrd="2" destOrd="0" presId="urn:microsoft.com/office/officeart/2018/2/layout/IconVerticalSolidList"/>
    <dgm:cxn modelId="{9D147E88-F1B5-4FD9-A3BA-D3EAB17BA253}" type="presParOf" srcId="{B0529BFA-A926-4C8C-804C-D690C388982B}" destId="{5AE31A46-937B-46EC-80AC-1AE58682BD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D48DEE-4869-4249-8D2C-9D440D134A0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763D527-A62F-4688-9941-DBB6E913BC11}">
      <dgm:prSet/>
      <dgm:spPr/>
      <dgm:t>
        <a:bodyPr/>
        <a:lstStyle/>
        <a:p>
          <a:r>
            <a:rPr lang="en-US" dirty="0"/>
            <a:t>Environmental &amp; Historic Preservation (EHP) Compliance</a:t>
          </a:r>
        </a:p>
      </dgm:t>
    </dgm:pt>
    <dgm:pt modelId="{A8E56E24-5A11-4878-9B3F-520EFFF0E912}" type="parTrans" cxnId="{CE55B4F6-FA61-4BC1-B297-C125BE8F84E1}">
      <dgm:prSet/>
      <dgm:spPr/>
      <dgm:t>
        <a:bodyPr/>
        <a:lstStyle/>
        <a:p>
          <a:endParaRPr lang="en-US"/>
        </a:p>
      </dgm:t>
    </dgm:pt>
    <dgm:pt modelId="{CE0E4A6F-DC7E-49F8-BBB1-B2EAD61AD5CA}" type="sibTrans" cxnId="{CE55B4F6-FA61-4BC1-B297-C125BE8F84E1}">
      <dgm:prSet/>
      <dgm:spPr/>
      <dgm:t>
        <a:bodyPr/>
        <a:lstStyle/>
        <a:p>
          <a:endParaRPr lang="en-US"/>
        </a:p>
      </dgm:t>
    </dgm:pt>
    <dgm:pt modelId="{3D006350-D61D-4AB3-AB29-C0350D84FD15}">
      <dgm:prSet/>
      <dgm:spPr/>
      <dgm:t>
        <a:bodyPr/>
        <a:lstStyle/>
        <a:p>
          <a:r>
            <a:rPr lang="en-US" dirty="0"/>
            <a:t>Quarterly Reporting</a:t>
          </a:r>
        </a:p>
      </dgm:t>
    </dgm:pt>
    <dgm:pt modelId="{7294F001-4504-44A0-8AAD-025C8213C2E3}" type="parTrans" cxnId="{A81E7CA5-24FE-45AC-8B20-2EB4A3A67052}">
      <dgm:prSet/>
      <dgm:spPr/>
      <dgm:t>
        <a:bodyPr/>
        <a:lstStyle/>
        <a:p>
          <a:endParaRPr lang="en-US"/>
        </a:p>
      </dgm:t>
    </dgm:pt>
    <dgm:pt modelId="{352B3987-9516-4279-9704-CC814EC78638}" type="sibTrans" cxnId="{A81E7CA5-24FE-45AC-8B20-2EB4A3A67052}">
      <dgm:prSet/>
      <dgm:spPr/>
      <dgm:t>
        <a:bodyPr/>
        <a:lstStyle/>
        <a:p>
          <a:endParaRPr lang="en-US"/>
        </a:p>
      </dgm:t>
    </dgm:pt>
    <dgm:pt modelId="{CF331F1D-6809-4695-B730-86C52244BADE}">
      <dgm:prSet/>
      <dgm:spPr/>
      <dgm:t>
        <a:bodyPr/>
        <a:lstStyle/>
        <a:p>
          <a:r>
            <a:rPr lang="en-US" dirty="0"/>
            <a:t>See </a:t>
          </a:r>
          <a:r>
            <a:rPr lang="en-US" i="1" dirty="0"/>
            <a:t>2024 State Overview and Guidelines </a:t>
          </a:r>
          <a:r>
            <a:rPr lang="en-US" dirty="0"/>
            <a:t>for a full list of compliance requirements, available at: </a:t>
          </a:r>
          <a:r>
            <a:rPr lang="en-US" dirty="0">
              <a:hlinkClick xmlns:r="http://schemas.openxmlformats.org/officeDocument/2006/relationships" r:id="rId1">
                <a:extLst>
                  <a:ext uri="{A12FA001-AC4F-418D-AE19-62706E023703}">
                    <ahyp:hlinkClr xmlns:ahyp="http://schemas.microsoft.com/office/drawing/2018/hyperlinkcolor" val="tx"/>
                  </a:ext>
                </a:extLst>
              </a:hlinkClick>
            </a:rPr>
            <a:t>https://ready.alaska.gov/Grants/</a:t>
          </a:r>
          <a:r>
            <a:rPr lang="en-US" dirty="0"/>
            <a:t>nsgp</a:t>
          </a:r>
        </a:p>
      </dgm:t>
    </dgm:pt>
    <dgm:pt modelId="{36BB0E39-37AA-41A7-BDD1-716C936A7260}" type="parTrans" cxnId="{BA854933-2F4A-403A-9687-36941750CC6D}">
      <dgm:prSet/>
      <dgm:spPr/>
      <dgm:t>
        <a:bodyPr/>
        <a:lstStyle/>
        <a:p>
          <a:endParaRPr lang="en-US"/>
        </a:p>
      </dgm:t>
    </dgm:pt>
    <dgm:pt modelId="{1244E0C1-4EE4-4BF1-B1DB-293CF037B9FB}" type="sibTrans" cxnId="{BA854933-2F4A-403A-9687-36941750CC6D}">
      <dgm:prSet/>
      <dgm:spPr/>
      <dgm:t>
        <a:bodyPr/>
        <a:lstStyle/>
        <a:p>
          <a:endParaRPr lang="en-US"/>
        </a:p>
      </dgm:t>
    </dgm:pt>
    <dgm:pt modelId="{34F2448F-0B81-425E-A581-B31D53F46A6C}">
      <dgm:prSet/>
      <dgm:spPr/>
      <dgm:t>
        <a:bodyPr/>
        <a:lstStyle/>
        <a:p>
          <a:r>
            <a:rPr lang="en-US" dirty="0"/>
            <a:t>Build American Buy America Act (BABAA)</a:t>
          </a:r>
        </a:p>
      </dgm:t>
    </dgm:pt>
    <dgm:pt modelId="{F96510D4-BC2F-42C9-9A96-F6B0AD31CC9A}" type="parTrans" cxnId="{B8D5C0D7-FABF-47BE-86C3-69D556CBD5C2}">
      <dgm:prSet/>
      <dgm:spPr/>
      <dgm:t>
        <a:bodyPr/>
        <a:lstStyle/>
        <a:p>
          <a:endParaRPr lang="en-US"/>
        </a:p>
      </dgm:t>
    </dgm:pt>
    <dgm:pt modelId="{38BD6DF5-58E9-49DF-BEAB-A375B9FAA8C5}" type="sibTrans" cxnId="{B8D5C0D7-FABF-47BE-86C3-69D556CBD5C2}">
      <dgm:prSet/>
      <dgm:spPr/>
      <dgm:t>
        <a:bodyPr/>
        <a:lstStyle/>
        <a:p>
          <a:endParaRPr lang="en-US"/>
        </a:p>
      </dgm:t>
    </dgm:pt>
    <dgm:pt modelId="{D5EE8E7A-72FA-42DC-8F8C-4D4391B1FA41}">
      <dgm:prSet/>
      <dgm:spPr/>
      <dgm:t>
        <a:bodyPr/>
        <a:lstStyle/>
        <a:p>
          <a:r>
            <a:rPr lang="en-US" dirty="0"/>
            <a:t>Procurement Requirements and Documentation</a:t>
          </a:r>
        </a:p>
      </dgm:t>
    </dgm:pt>
    <dgm:pt modelId="{BD413E40-664D-49B0-B2FF-1E7FB35A5BDF}" type="parTrans" cxnId="{C3A0A21B-AFB0-4DBC-8BB3-48A1B0B66924}">
      <dgm:prSet/>
      <dgm:spPr/>
      <dgm:t>
        <a:bodyPr/>
        <a:lstStyle/>
        <a:p>
          <a:endParaRPr lang="en-US"/>
        </a:p>
      </dgm:t>
    </dgm:pt>
    <dgm:pt modelId="{56B16256-6247-4FE0-A855-C1C7FE299D95}" type="sibTrans" cxnId="{C3A0A21B-AFB0-4DBC-8BB3-48A1B0B66924}">
      <dgm:prSet/>
      <dgm:spPr/>
      <dgm:t>
        <a:bodyPr/>
        <a:lstStyle/>
        <a:p>
          <a:endParaRPr lang="en-US"/>
        </a:p>
      </dgm:t>
    </dgm:pt>
    <dgm:pt modelId="{0FBEA3B7-0546-48AF-97D3-934A8C75CF35}" type="pres">
      <dgm:prSet presAssocID="{F1D48DEE-4869-4249-8D2C-9D440D134A08}" presName="linear" presStyleCnt="0">
        <dgm:presLayoutVars>
          <dgm:animLvl val="lvl"/>
          <dgm:resizeHandles val="exact"/>
        </dgm:presLayoutVars>
      </dgm:prSet>
      <dgm:spPr/>
    </dgm:pt>
    <dgm:pt modelId="{65005BD6-145A-4068-8283-C0928550AE41}" type="pres">
      <dgm:prSet presAssocID="{0763D527-A62F-4688-9941-DBB6E913BC11}" presName="parentText" presStyleLbl="node1" presStyleIdx="0" presStyleCnt="5">
        <dgm:presLayoutVars>
          <dgm:chMax val="0"/>
          <dgm:bulletEnabled val="1"/>
        </dgm:presLayoutVars>
      </dgm:prSet>
      <dgm:spPr/>
    </dgm:pt>
    <dgm:pt modelId="{6763164C-7B4F-4593-9788-AF2977E13658}" type="pres">
      <dgm:prSet presAssocID="{CE0E4A6F-DC7E-49F8-BBB1-B2EAD61AD5CA}" presName="spacer" presStyleCnt="0"/>
      <dgm:spPr/>
    </dgm:pt>
    <dgm:pt modelId="{CDB431F1-0DB9-4D3F-A7DF-98471E93446D}" type="pres">
      <dgm:prSet presAssocID="{34F2448F-0B81-425E-A581-B31D53F46A6C}" presName="parentText" presStyleLbl="node1" presStyleIdx="1" presStyleCnt="5">
        <dgm:presLayoutVars>
          <dgm:chMax val="0"/>
          <dgm:bulletEnabled val="1"/>
        </dgm:presLayoutVars>
      </dgm:prSet>
      <dgm:spPr/>
    </dgm:pt>
    <dgm:pt modelId="{51C7CDE4-8DCB-4AC1-BF28-1BA436779F99}" type="pres">
      <dgm:prSet presAssocID="{38BD6DF5-58E9-49DF-BEAB-A375B9FAA8C5}" presName="spacer" presStyleCnt="0"/>
      <dgm:spPr/>
    </dgm:pt>
    <dgm:pt modelId="{A57C8756-A64D-4CCC-9737-BD7F82CEE587}" type="pres">
      <dgm:prSet presAssocID="{3D006350-D61D-4AB3-AB29-C0350D84FD15}" presName="parentText" presStyleLbl="node1" presStyleIdx="2" presStyleCnt="5">
        <dgm:presLayoutVars>
          <dgm:chMax val="0"/>
          <dgm:bulletEnabled val="1"/>
        </dgm:presLayoutVars>
      </dgm:prSet>
      <dgm:spPr/>
    </dgm:pt>
    <dgm:pt modelId="{9F6EB868-6F3E-43D0-9FD8-04AB30707FA3}" type="pres">
      <dgm:prSet presAssocID="{352B3987-9516-4279-9704-CC814EC78638}" presName="spacer" presStyleCnt="0"/>
      <dgm:spPr/>
    </dgm:pt>
    <dgm:pt modelId="{74A29857-BDBB-4132-A408-69F28A74957D}" type="pres">
      <dgm:prSet presAssocID="{D5EE8E7A-72FA-42DC-8F8C-4D4391B1FA41}" presName="parentText" presStyleLbl="node1" presStyleIdx="3" presStyleCnt="5">
        <dgm:presLayoutVars>
          <dgm:chMax val="0"/>
          <dgm:bulletEnabled val="1"/>
        </dgm:presLayoutVars>
      </dgm:prSet>
      <dgm:spPr/>
    </dgm:pt>
    <dgm:pt modelId="{B2C1147D-C599-414C-B0CF-51301A32C05B}" type="pres">
      <dgm:prSet presAssocID="{56B16256-6247-4FE0-A855-C1C7FE299D95}" presName="spacer" presStyleCnt="0"/>
      <dgm:spPr/>
    </dgm:pt>
    <dgm:pt modelId="{01EE2655-D33E-49CB-A72D-C8BCEF990B15}" type="pres">
      <dgm:prSet presAssocID="{CF331F1D-6809-4695-B730-86C52244BADE}" presName="parentText" presStyleLbl="node1" presStyleIdx="4" presStyleCnt="5">
        <dgm:presLayoutVars>
          <dgm:chMax val="0"/>
          <dgm:bulletEnabled val="1"/>
        </dgm:presLayoutVars>
      </dgm:prSet>
      <dgm:spPr/>
    </dgm:pt>
  </dgm:ptLst>
  <dgm:cxnLst>
    <dgm:cxn modelId="{0A27FA13-9921-425A-A53B-BA61DEAC7FBB}" type="presOf" srcId="{0763D527-A62F-4688-9941-DBB6E913BC11}" destId="{65005BD6-145A-4068-8283-C0928550AE41}" srcOrd="0" destOrd="0" presId="urn:microsoft.com/office/officeart/2005/8/layout/vList2"/>
    <dgm:cxn modelId="{C3A0A21B-AFB0-4DBC-8BB3-48A1B0B66924}" srcId="{F1D48DEE-4869-4249-8D2C-9D440D134A08}" destId="{D5EE8E7A-72FA-42DC-8F8C-4D4391B1FA41}" srcOrd="3" destOrd="0" parTransId="{BD413E40-664D-49B0-B2FF-1E7FB35A5BDF}" sibTransId="{56B16256-6247-4FE0-A855-C1C7FE299D95}"/>
    <dgm:cxn modelId="{BA854933-2F4A-403A-9687-36941750CC6D}" srcId="{F1D48DEE-4869-4249-8D2C-9D440D134A08}" destId="{CF331F1D-6809-4695-B730-86C52244BADE}" srcOrd="4" destOrd="0" parTransId="{36BB0E39-37AA-41A7-BDD1-716C936A7260}" sibTransId="{1244E0C1-4EE4-4BF1-B1DB-293CF037B9FB}"/>
    <dgm:cxn modelId="{99E54F48-D652-45CA-8B29-02309E41BE6A}" type="presOf" srcId="{CF331F1D-6809-4695-B730-86C52244BADE}" destId="{01EE2655-D33E-49CB-A72D-C8BCEF990B15}" srcOrd="0" destOrd="0" presId="urn:microsoft.com/office/officeart/2005/8/layout/vList2"/>
    <dgm:cxn modelId="{34E23652-D808-436E-860F-AA4B98511227}" type="presOf" srcId="{34F2448F-0B81-425E-A581-B31D53F46A6C}" destId="{CDB431F1-0DB9-4D3F-A7DF-98471E93446D}" srcOrd="0" destOrd="0" presId="urn:microsoft.com/office/officeart/2005/8/layout/vList2"/>
    <dgm:cxn modelId="{B515F681-7687-4114-BEBF-4F0D022765B1}" type="presOf" srcId="{F1D48DEE-4869-4249-8D2C-9D440D134A08}" destId="{0FBEA3B7-0546-48AF-97D3-934A8C75CF35}" srcOrd="0" destOrd="0" presId="urn:microsoft.com/office/officeart/2005/8/layout/vList2"/>
    <dgm:cxn modelId="{A81E7CA5-24FE-45AC-8B20-2EB4A3A67052}" srcId="{F1D48DEE-4869-4249-8D2C-9D440D134A08}" destId="{3D006350-D61D-4AB3-AB29-C0350D84FD15}" srcOrd="2" destOrd="0" parTransId="{7294F001-4504-44A0-8AAD-025C8213C2E3}" sibTransId="{352B3987-9516-4279-9704-CC814EC78638}"/>
    <dgm:cxn modelId="{FC6087BF-F532-4D51-A521-2A1B18E518F5}" type="presOf" srcId="{D5EE8E7A-72FA-42DC-8F8C-4D4391B1FA41}" destId="{74A29857-BDBB-4132-A408-69F28A74957D}" srcOrd="0" destOrd="0" presId="urn:microsoft.com/office/officeart/2005/8/layout/vList2"/>
    <dgm:cxn modelId="{B8D5C0D7-FABF-47BE-86C3-69D556CBD5C2}" srcId="{F1D48DEE-4869-4249-8D2C-9D440D134A08}" destId="{34F2448F-0B81-425E-A581-B31D53F46A6C}" srcOrd="1" destOrd="0" parTransId="{F96510D4-BC2F-42C9-9A96-F6B0AD31CC9A}" sibTransId="{38BD6DF5-58E9-49DF-BEAB-A375B9FAA8C5}"/>
    <dgm:cxn modelId="{236054D8-ECA7-44DF-AC96-DCEC103D9327}" type="presOf" srcId="{3D006350-D61D-4AB3-AB29-C0350D84FD15}" destId="{A57C8756-A64D-4CCC-9737-BD7F82CEE587}" srcOrd="0" destOrd="0" presId="urn:microsoft.com/office/officeart/2005/8/layout/vList2"/>
    <dgm:cxn modelId="{CE55B4F6-FA61-4BC1-B297-C125BE8F84E1}" srcId="{F1D48DEE-4869-4249-8D2C-9D440D134A08}" destId="{0763D527-A62F-4688-9941-DBB6E913BC11}" srcOrd="0" destOrd="0" parTransId="{A8E56E24-5A11-4878-9B3F-520EFFF0E912}" sibTransId="{CE0E4A6F-DC7E-49F8-BBB1-B2EAD61AD5CA}"/>
    <dgm:cxn modelId="{E0126CC5-BE79-415C-885B-710DA7D247FD}" type="presParOf" srcId="{0FBEA3B7-0546-48AF-97D3-934A8C75CF35}" destId="{65005BD6-145A-4068-8283-C0928550AE41}" srcOrd="0" destOrd="0" presId="urn:microsoft.com/office/officeart/2005/8/layout/vList2"/>
    <dgm:cxn modelId="{B8ED2062-0AF8-49CE-8E90-4EAA9C897865}" type="presParOf" srcId="{0FBEA3B7-0546-48AF-97D3-934A8C75CF35}" destId="{6763164C-7B4F-4593-9788-AF2977E13658}" srcOrd="1" destOrd="0" presId="urn:microsoft.com/office/officeart/2005/8/layout/vList2"/>
    <dgm:cxn modelId="{8EAAC336-AC54-432E-8459-24F99B866617}" type="presParOf" srcId="{0FBEA3B7-0546-48AF-97D3-934A8C75CF35}" destId="{CDB431F1-0DB9-4D3F-A7DF-98471E93446D}" srcOrd="2" destOrd="0" presId="urn:microsoft.com/office/officeart/2005/8/layout/vList2"/>
    <dgm:cxn modelId="{68BF702B-0EF9-4EE1-A6A7-2D3271C98DB5}" type="presParOf" srcId="{0FBEA3B7-0546-48AF-97D3-934A8C75CF35}" destId="{51C7CDE4-8DCB-4AC1-BF28-1BA436779F99}" srcOrd="3" destOrd="0" presId="urn:microsoft.com/office/officeart/2005/8/layout/vList2"/>
    <dgm:cxn modelId="{BBE650A1-A782-48D6-8BE4-A59876FEFF47}" type="presParOf" srcId="{0FBEA3B7-0546-48AF-97D3-934A8C75CF35}" destId="{A57C8756-A64D-4CCC-9737-BD7F82CEE587}" srcOrd="4" destOrd="0" presId="urn:microsoft.com/office/officeart/2005/8/layout/vList2"/>
    <dgm:cxn modelId="{3FDB8EBB-F9E1-449C-A9F4-2FFA36A874E8}" type="presParOf" srcId="{0FBEA3B7-0546-48AF-97D3-934A8C75CF35}" destId="{9F6EB868-6F3E-43D0-9FD8-04AB30707FA3}" srcOrd="5" destOrd="0" presId="urn:microsoft.com/office/officeart/2005/8/layout/vList2"/>
    <dgm:cxn modelId="{8D58D424-008E-4F79-8D4F-D9038257DC92}" type="presParOf" srcId="{0FBEA3B7-0546-48AF-97D3-934A8C75CF35}" destId="{74A29857-BDBB-4132-A408-69F28A74957D}" srcOrd="6" destOrd="0" presId="urn:microsoft.com/office/officeart/2005/8/layout/vList2"/>
    <dgm:cxn modelId="{B2F37367-64A8-4E91-9F2E-EFED6AD44446}" type="presParOf" srcId="{0FBEA3B7-0546-48AF-97D3-934A8C75CF35}" destId="{B2C1147D-C599-414C-B0CF-51301A32C05B}" srcOrd="7" destOrd="0" presId="urn:microsoft.com/office/officeart/2005/8/layout/vList2"/>
    <dgm:cxn modelId="{A1C14325-5725-4E9B-9766-1E1B7438E668}" type="presParOf" srcId="{0FBEA3B7-0546-48AF-97D3-934A8C75CF35}" destId="{01EE2655-D33E-49CB-A72D-C8BCEF990B1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B43A1-E2B4-49D1-AAE2-76D64D4A4360}">
      <dsp:nvSpPr>
        <dsp:cNvPr id="0" name=""/>
        <dsp:cNvSpPr/>
      </dsp:nvSpPr>
      <dsp:spPr>
        <a:xfrm>
          <a:off x="0" y="345856"/>
          <a:ext cx="4642845" cy="504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0FDD9-FED4-4AF8-A97F-3101B8330BA3}">
      <dsp:nvSpPr>
        <dsp:cNvPr id="0" name=""/>
        <dsp:cNvSpPr/>
      </dsp:nvSpPr>
      <dsp:spPr>
        <a:xfrm>
          <a:off x="232142" y="50656"/>
          <a:ext cx="3249991" cy="590400"/>
        </a:xfrm>
        <a:prstGeom prst="roundRect">
          <a:avLst/>
        </a:prstGeom>
        <a:solidFill>
          <a:schemeClr val="dk2">
            <a:hueOff val="0"/>
            <a:satOff val="0"/>
            <a:lumOff val="0"/>
            <a:alphaOff val="0"/>
          </a:schemeClr>
        </a:solidFill>
        <a:ln w="127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42" tIns="0" rIns="122842" bIns="0" numCol="1" spcCol="1270" anchor="ctr" anchorCtr="0">
          <a:noAutofit/>
        </a:bodyPr>
        <a:lstStyle/>
        <a:p>
          <a:pPr marL="0" lvl="0" indent="0" algn="l" defTabSz="889000">
            <a:lnSpc>
              <a:spcPct val="90000"/>
            </a:lnSpc>
            <a:spcBef>
              <a:spcPct val="0"/>
            </a:spcBef>
            <a:spcAft>
              <a:spcPct val="35000"/>
            </a:spcAft>
            <a:buNone/>
          </a:pPr>
          <a:r>
            <a:rPr lang="en-US" sz="2000" kern="1200"/>
            <a:t>Introductions</a:t>
          </a:r>
        </a:p>
      </dsp:txBody>
      <dsp:txXfrm>
        <a:off x="260963" y="79477"/>
        <a:ext cx="3192349" cy="532758"/>
      </dsp:txXfrm>
    </dsp:sp>
    <dsp:sp modelId="{C5E54CD1-EF52-4E9F-9678-6B36185FF713}">
      <dsp:nvSpPr>
        <dsp:cNvPr id="0" name=""/>
        <dsp:cNvSpPr/>
      </dsp:nvSpPr>
      <dsp:spPr>
        <a:xfrm>
          <a:off x="0" y="1253056"/>
          <a:ext cx="4642845" cy="346500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0336" tIns="416560" rIns="360336"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What is it?</a:t>
          </a:r>
        </a:p>
        <a:p>
          <a:pPr marL="228600" lvl="1" indent="-228600" algn="l" defTabSz="889000">
            <a:lnSpc>
              <a:spcPct val="90000"/>
            </a:lnSpc>
            <a:spcBef>
              <a:spcPct val="0"/>
            </a:spcBef>
            <a:spcAft>
              <a:spcPct val="15000"/>
            </a:spcAft>
            <a:buChar char="•"/>
          </a:pPr>
          <a:r>
            <a:rPr lang="en-US" sz="2000" kern="1200"/>
            <a:t>Grant Funding</a:t>
          </a:r>
        </a:p>
        <a:p>
          <a:pPr marL="228600" lvl="1" indent="-228600" algn="l" defTabSz="889000">
            <a:lnSpc>
              <a:spcPct val="90000"/>
            </a:lnSpc>
            <a:spcBef>
              <a:spcPct val="0"/>
            </a:spcBef>
            <a:spcAft>
              <a:spcPct val="15000"/>
            </a:spcAft>
            <a:buChar char="•"/>
          </a:pPr>
          <a:r>
            <a:rPr lang="en-US" sz="2000" kern="1200"/>
            <a:t>Who can apply</a:t>
          </a:r>
        </a:p>
        <a:p>
          <a:pPr marL="228600" lvl="1" indent="-228600" algn="l" defTabSz="889000">
            <a:lnSpc>
              <a:spcPct val="90000"/>
            </a:lnSpc>
            <a:spcBef>
              <a:spcPct val="0"/>
            </a:spcBef>
            <a:spcAft>
              <a:spcPct val="15000"/>
            </a:spcAft>
            <a:buChar char="•"/>
          </a:pPr>
          <a:r>
            <a:rPr lang="en-US" sz="2000" kern="1200"/>
            <a:t>What’s Eligible</a:t>
          </a:r>
        </a:p>
        <a:p>
          <a:pPr marL="228600" lvl="1" indent="-228600" algn="l" defTabSz="889000">
            <a:lnSpc>
              <a:spcPct val="90000"/>
            </a:lnSpc>
            <a:spcBef>
              <a:spcPct val="0"/>
            </a:spcBef>
            <a:spcAft>
              <a:spcPct val="15000"/>
            </a:spcAft>
            <a:buChar char="•"/>
          </a:pPr>
          <a:r>
            <a:rPr lang="en-US" sz="2000" kern="1200"/>
            <a:t>Timeline </a:t>
          </a:r>
        </a:p>
        <a:p>
          <a:pPr marL="228600" lvl="1" indent="-228600" algn="l" defTabSz="889000">
            <a:lnSpc>
              <a:spcPct val="90000"/>
            </a:lnSpc>
            <a:spcBef>
              <a:spcPct val="0"/>
            </a:spcBef>
            <a:spcAft>
              <a:spcPct val="15000"/>
            </a:spcAft>
            <a:buChar char="•"/>
          </a:pPr>
          <a:r>
            <a:rPr lang="en-US" sz="2000" kern="1200" dirty="0"/>
            <a:t>Application Process, Documents, and Due Dates</a:t>
          </a:r>
        </a:p>
        <a:p>
          <a:pPr marL="228600" lvl="1" indent="-228600" algn="l" defTabSz="889000">
            <a:lnSpc>
              <a:spcPct val="90000"/>
            </a:lnSpc>
            <a:spcBef>
              <a:spcPct val="0"/>
            </a:spcBef>
            <a:spcAft>
              <a:spcPct val="15000"/>
            </a:spcAft>
            <a:buChar char="•"/>
          </a:pPr>
          <a:r>
            <a:rPr lang="en-US" sz="2000" kern="1200" dirty="0"/>
            <a:t>Requirements if Awarded</a:t>
          </a:r>
        </a:p>
        <a:p>
          <a:pPr marL="228600" lvl="1" indent="-228600" algn="l" defTabSz="889000">
            <a:lnSpc>
              <a:spcPct val="90000"/>
            </a:lnSpc>
            <a:spcBef>
              <a:spcPct val="0"/>
            </a:spcBef>
            <a:spcAft>
              <a:spcPct val="15000"/>
            </a:spcAft>
            <a:buChar char="•"/>
          </a:pPr>
          <a:r>
            <a:rPr lang="en-US" sz="2000" kern="1200" dirty="0"/>
            <a:t>Q&amp;A</a:t>
          </a:r>
        </a:p>
      </dsp:txBody>
      <dsp:txXfrm>
        <a:off x="0" y="1253056"/>
        <a:ext cx="4642845" cy="3465000"/>
      </dsp:txXfrm>
    </dsp:sp>
    <dsp:sp modelId="{531C584E-6990-40E3-87A9-2E45EFB9F7FE}">
      <dsp:nvSpPr>
        <dsp:cNvPr id="0" name=""/>
        <dsp:cNvSpPr/>
      </dsp:nvSpPr>
      <dsp:spPr>
        <a:xfrm>
          <a:off x="232142" y="957856"/>
          <a:ext cx="3249991" cy="590400"/>
        </a:xfrm>
        <a:prstGeom prst="roundRect">
          <a:avLst/>
        </a:prstGeom>
        <a:solidFill>
          <a:schemeClr val="dk2">
            <a:hueOff val="0"/>
            <a:satOff val="0"/>
            <a:lumOff val="0"/>
            <a:alphaOff val="0"/>
          </a:schemeClr>
        </a:solidFill>
        <a:ln w="1270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42" tIns="0" rIns="122842" bIns="0" numCol="1" spcCol="1270" anchor="ctr" anchorCtr="0">
          <a:noAutofit/>
        </a:bodyPr>
        <a:lstStyle/>
        <a:p>
          <a:pPr marL="0" lvl="0" indent="0" algn="l" defTabSz="889000">
            <a:lnSpc>
              <a:spcPct val="90000"/>
            </a:lnSpc>
            <a:spcBef>
              <a:spcPct val="0"/>
            </a:spcBef>
            <a:spcAft>
              <a:spcPct val="35000"/>
            </a:spcAft>
            <a:buNone/>
          </a:pPr>
          <a:r>
            <a:rPr lang="en-US" sz="2000" kern="1200"/>
            <a:t>Topics of Discussion</a:t>
          </a:r>
        </a:p>
      </dsp:txBody>
      <dsp:txXfrm>
        <a:off x="260963" y="986677"/>
        <a:ext cx="3192349"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A340F-D741-4110-ABA3-4D8A14D3682C}">
      <dsp:nvSpPr>
        <dsp:cNvPr id="0" name=""/>
        <dsp:cNvSpPr/>
      </dsp:nvSpPr>
      <dsp:spPr>
        <a:xfrm>
          <a:off x="0" y="0"/>
          <a:ext cx="6492239" cy="795242"/>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Eligible </a:t>
          </a:r>
          <a:r>
            <a:rPr lang="en-US" sz="1100" kern="1200" dirty="0" err="1"/>
            <a:t>subapplicants</a:t>
          </a:r>
          <a:r>
            <a:rPr lang="en-US" sz="1100" kern="1200" dirty="0"/>
            <a:t> for this program must meet the definition of nonprofit organization described under section 501(c)(3) of the Internal Revenue Code of 1986 (IRC) and exempt from tax under section 501(a) of such code;</a:t>
          </a:r>
        </a:p>
      </dsp:txBody>
      <dsp:txXfrm>
        <a:off x="23292" y="23292"/>
        <a:ext cx="5566912" cy="748658"/>
      </dsp:txXfrm>
    </dsp:sp>
    <dsp:sp modelId="{F4F55E20-8960-4F0F-84EA-7005973D8D61}">
      <dsp:nvSpPr>
        <dsp:cNvPr id="0" name=""/>
        <dsp:cNvSpPr/>
      </dsp:nvSpPr>
      <dsp:spPr>
        <a:xfrm>
          <a:off x="543725" y="939831"/>
          <a:ext cx="6492239" cy="795242"/>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AND: Be able to demonstrate, through application, that the organization is at high risk of a terrorist or other extremist attack;</a:t>
          </a:r>
        </a:p>
      </dsp:txBody>
      <dsp:txXfrm>
        <a:off x="567017" y="963123"/>
        <a:ext cx="5385022" cy="748658"/>
      </dsp:txXfrm>
    </dsp:sp>
    <dsp:sp modelId="{D9470AA5-0043-4C41-B3E2-0AFEAE0BD1D9}">
      <dsp:nvSpPr>
        <dsp:cNvPr id="0" name=""/>
        <dsp:cNvSpPr/>
      </dsp:nvSpPr>
      <dsp:spPr>
        <a:xfrm>
          <a:off x="1079334" y="1879663"/>
          <a:ext cx="6492239" cy="795242"/>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AND: Be located outside of a UASI- designated urban area (all nonprofits physically in Alaska meet this requirement);	</a:t>
          </a:r>
        </a:p>
      </dsp:txBody>
      <dsp:txXfrm>
        <a:off x="1102626" y="1902955"/>
        <a:ext cx="5393137" cy="748658"/>
      </dsp:txXfrm>
    </dsp:sp>
    <dsp:sp modelId="{1CBF0E80-83AF-4571-ABC1-B3C41D5522E2}">
      <dsp:nvSpPr>
        <dsp:cNvPr id="0" name=""/>
        <dsp:cNvSpPr/>
      </dsp:nvSpPr>
      <dsp:spPr>
        <a:xfrm>
          <a:off x="1623059" y="2819495"/>
          <a:ext cx="6492239" cy="795242"/>
        </a:xfrm>
        <a:prstGeom prst="roundRect">
          <a:avLst>
            <a:gd name="adj" fmla="val 10000"/>
          </a:avLst>
        </a:prstGeom>
        <a:solidFill>
          <a:schemeClr val="dk2">
            <a:hueOff val="0"/>
            <a:satOff val="0"/>
            <a:lumOff val="0"/>
            <a:alphaOff val="0"/>
          </a:schemeClr>
        </a:solidFill>
        <a:ln w="28575" cap="rnd"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AND: The organization must agree to comply with the standards, regulations, and requirements applicable to subrecipients receiving pass-through subawards found in 2 CFR Part 200—Uniform Administrative Requirements, Cost Principles, and Audit Requirements for Federal Awards</a:t>
          </a:r>
        </a:p>
      </dsp:txBody>
      <dsp:txXfrm>
        <a:off x="1646351" y="2842787"/>
        <a:ext cx="5385022" cy="748658"/>
      </dsp:txXfrm>
    </dsp:sp>
    <dsp:sp modelId="{A576B589-25B6-4658-8F50-0C57D9236FE4}">
      <dsp:nvSpPr>
        <dsp:cNvPr id="0" name=""/>
        <dsp:cNvSpPr/>
      </dsp:nvSpPr>
      <dsp:spPr>
        <a:xfrm>
          <a:off x="5975331" y="609083"/>
          <a:ext cx="516907" cy="516907"/>
        </a:xfrm>
        <a:prstGeom prst="downArrow">
          <a:avLst>
            <a:gd name="adj1" fmla="val 55000"/>
            <a:gd name="adj2" fmla="val 45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091635" y="609083"/>
        <a:ext cx="284299" cy="388973"/>
      </dsp:txXfrm>
    </dsp:sp>
    <dsp:sp modelId="{36D13548-65FC-457A-A2EC-C96DEE37FE50}">
      <dsp:nvSpPr>
        <dsp:cNvPr id="0" name=""/>
        <dsp:cNvSpPr/>
      </dsp:nvSpPr>
      <dsp:spPr>
        <a:xfrm>
          <a:off x="6519056" y="1548915"/>
          <a:ext cx="516907" cy="516907"/>
        </a:xfrm>
        <a:prstGeom prst="downArrow">
          <a:avLst>
            <a:gd name="adj1" fmla="val 55000"/>
            <a:gd name="adj2" fmla="val 45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635360" y="1548915"/>
        <a:ext cx="284299" cy="388973"/>
      </dsp:txXfrm>
    </dsp:sp>
    <dsp:sp modelId="{4464345A-8D29-428A-8D5F-20E71B0B9DFD}">
      <dsp:nvSpPr>
        <dsp:cNvPr id="0" name=""/>
        <dsp:cNvSpPr/>
      </dsp:nvSpPr>
      <dsp:spPr>
        <a:xfrm>
          <a:off x="7054666" y="2488747"/>
          <a:ext cx="516907" cy="516907"/>
        </a:xfrm>
        <a:prstGeom prst="downArrow">
          <a:avLst>
            <a:gd name="adj1" fmla="val 55000"/>
            <a:gd name="adj2" fmla="val 45000"/>
          </a:avLst>
        </a:prstGeom>
        <a:solidFill>
          <a:schemeClr val="dk2">
            <a:alpha val="90000"/>
            <a:tint val="40000"/>
            <a:hueOff val="0"/>
            <a:satOff val="0"/>
            <a:lumOff val="0"/>
            <a:alphaOff val="0"/>
          </a:schemeClr>
        </a:solidFill>
        <a:ln w="1270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170970" y="2488747"/>
        <a:ext cx="284299" cy="388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79A65-9450-4EAB-931E-9D8651C119EF}">
      <dsp:nvSpPr>
        <dsp:cNvPr id="0" name=""/>
        <dsp:cNvSpPr/>
      </dsp:nvSpPr>
      <dsp:spPr>
        <a:xfrm>
          <a:off x="0" y="3568346"/>
          <a:ext cx="8610600" cy="468343"/>
        </a:xfrm>
        <a:prstGeom prst="rec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Equipment: Facility hardening and physical security enhancements.</a:t>
          </a:r>
        </a:p>
      </dsp:txBody>
      <dsp:txXfrm>
        <a:off x="0" y="3568346"/>
        <a:ext cx="8610600" cy="468343"/>
      </dsp:txXfrm>
    </dsp:sp>
    <dsp:sp modelId="{86B70405-2859-42AC-873F-640E6D4A221B}">
      <dsp:nvSpPr>
        <dsp:cNvPr id="0" name=""/>
        <dsp:cNvSpPr/>
      </dsp:nvSpPr>
      <dsp:spPr>
        <a:xfrm rot="10800000">
          <a:off x="0" y="2855058"/>
          <a:ext cx="8610600" cy="720312"/>
        </a:xfrm>
        <a:prstGeom prst="upArrowCallou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Exercises: Plan and conduct security-related exercises.</a:t>
          </a:r>
        </a:p>
      </dsp:txBody>
      <dsp:txXfrm rot="10800000">
        <a:off x="0" y="2855058"/>
        <a:ext cx="8610600" cy="468037"/>
      </dsp:txXfrm>
    </dsp:sp>
    <dsp:sp modelId="{5A51E9EB-1BCE-47CF-B333-EEC0D4B66C34}">
      <dsp:nvSpPr>
        <dsp:cNvPr id="0" name=""/>
        <dsp:cNvSpPr/>
      </dsp:nvSpPr>
      <dsp:spPr>
        <a:xfrm rot="10800000">
          <a:off x="0" y="2141771"/>
          <a:ext cx="8610600" cy="720312"/>
        </a:xfrm>
        <a:prstGeom prst="upArrowCallou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Contracted security personnel</a:t>
          </a:r>
        </a:p>
      </dsp:txBody>
      <dsp:txXfrm rot="10800000">
        <a:off x="0" y="2141771"/>
        <a:ext cx="8610600" cy="468037"/>
      </dsp:txXfrm>
    </dsp:sp>
    <dsp:sp modelId="{F5FE2EBF-B00E-4474-99FB-748F26AD9D29}">
      <dsp:nvSpPr>
        <dsp:cNvPr id="0" name=""/>
        <dsp:cNvSpPr/>
      </dsp:nvSpPr>
      <dsp:spPr>
        <a:xfrm rot="10800000">
          <a:off x="0" y="1428484"/>
          <a:ext cx="8610600" cy="720312"/>
        </a:xfrm>
        <a:prstGeom prst="upArrowCallou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Training: Security related training for security personnel and for nonprofit employees, members, congregants, and volunteers.</a:t>
          </a:r>
        </a:p>
      </dsp:txBody>
      <dsp:txXfrm rot="10800000">
        <a:off x="0" y="1428484"/>
        <a:ext cx="8610600" cy="468037"/>
      </dsp:txXfrm>
    </dsp:sp>
    <dsp:sp modelId="{B5E1E47D-E7C1-44C7-ABC2-D27940490D21}">
      <dsp:nvSpPr>
        <dsp:cNvPr id="0" name=""/>
        <dsp:cNvSpPr/>
      </dsp:nvSpPr>
      <dsp:spPr>
        <a:xfrm rot="10800000">
          <a:off x="0" y="715197"/>
          <a:ext cx="8610600" cy="720312"/>
        </a:xfrm>
        <a:prstGeom prst="upArrowCallou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Planning: Must be related to the protection of the facility and the people within.</a:t>
          </a:r>
        </a:p>
      </dsp:txBody>
      <dsp:txXfrm rot="10800000">
        <a:off x="0" y="715197"/>
        <a:ext cx="8610600" cy="468037"/>
      </dsp:txXfrm>
    </dsp:sp>
    <dsp:sp modelId="{FFC7B737-A1A1-4C0E-837D-964C6D9D6DDD}">
      <dsp:nvSpPr>
        <dsp:cNvPr id="0" name=""/>
        <dsp:cNvSpPr/>
      </dsp:nvSpPr>
      <dsp:spPr>
        <a:xfrm rot="10800000">
          <a:off x="0" y="1910"/>
          <a:ext cx="8610600" cy="720312"/>
        </a:xfrm>
        <a:prstGeom prst="upArrowCallout">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a:t>Security Related Projects: </a:t>
          </a:r>
        </a:p>
      </dsp:txBody>
      <dsp:txXfrm rot="10800000">
        <a:off x="0" y="1910"/>
        <a:ext cx="8610600" cy="468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03658-D374-4FC1-A302-50F7448974F3}">
      <dsp:nvSpPr>
        <dsp:cNvPr id="0" name=""/>
        <dsp:cNvSpPr/>
      </dsp:nvSpPr>
      <dsp:spPr>
        <a:xfrm>
          <a:off x="0" y="0"/>
          <a:ext cx="8763000" cy="5776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3248B-50F4-4F50-A57A-3CE7F30634A7}">
      <dsp:nvSpPr>
        <dsp:cNvPr id="0" name=""/>
        <dsp:cNvSpPr/>
      </dsp:nvSpPr>
      <dsp:spPr>
        <a:xfrm>
          <a:off x="174752" y="131337"/>
          <a:ext cx="317732" cy="317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C684E9-5082-4C3F-872E-642D9AAE3D10}">
      <dsp:nvSpPr>
        <dsp:cNvPr id="0" name=""/>
        <dsp:cNvSpPr/>
      </dsp:nvSpPr>
      <dsp:spPr>
        <a:xfrm>
          <a:off x="667237" y="1355"/>
          <a:ext cx="8095762" cy="5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39" tIns="61139" rIns="61139" bIns="61139" numCol="1" spcCol="1270" anchor="ctr" anchorCtr="0">
          <a:noAutofit/>
        </a:bodyPr>
        <a:lstStyle/>
        <a:p>
          <a:pPr marL="0" lvl="0" indent="0" algn="l" defTabSz="666750">
            <a:lnSpc>
              <a:spcPct val="100000"/>
            </a:lnSpc>
            <a:spcBef>
              <a:spcPct val="0"/>
            </a:spcBef>
            <a:spcAft>
              <a:spcPct val="35000"/>
            </a:spcAft>
            <a:buNone/>
          </a:pPr>
          <a:r>
            <a:rPr lang="en-US" sz="1500" kern="1200" dirty="0"/>
            <a:t>The FFY 2024 Federal Notice of Funding Opportunity (NOFO) released </a:t>
          </a:r>
        </a:p>
      </dsp:txBody>
      <dsp:txXfrm>
        <a:off x="667237" y="1355"/>
        <a:ext cx="8095762" cy="577695"/>
      </dsp:txXfrm>
    </dsp:sp>
    <dsp:sp modelId="{87B64544-7897-4EBB-B93C-1B8C57A83639}">
      <dsp:nvSpPr>
        <dsp:cNvPr id="0" name=""/>
        <dsp:cNvSpPr/>
      </dsp:nvSpPr>
      <dsp:spPr>
        <a:xfrm>
          <a:off x="0" y="723474"/>
          <a:ext cx="8763000" cy="5776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E14BF-B831-4DFA-9427-D46459850FDB}">
      <dsp:nvSpPr>
        <dsp:cNvPr id="0" name=""/>
        <dsp:cNvSpPr/>
      </dsp:nvSpPr>
      <dsp:spPr>
        <a:xfrm>
          <a:off x="174752" y="853456"/>
          <a:ext cx="317732" cy="317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90940-C162-402E-ACDB-C43762E96EC0}">
      <dsp:nvSpPr>
        <dsp:cNvPr id="0" name=""/>
        <dsp:cNvSpPr/>
      </dsp:nvSpPr>
      <dsp:spPr>
        <a:xfrm>
          <a:off x="667237" y="723474"/>
          <a:ext cx="8095762" cy="5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39" tIns="61139" rIns="61139" bIns="61139" numCol="1" spcCol="1270" anchor="ctr" anchorCtr="0">
          <a:noAutofit/>
        </a:bodyPr>
        <a:lstStyle/>
        <a:p>
          <a:pPr marL="0" lvl="0" indent="0" algn="l" defTabSz="666750">
            <a:lnSpc>
              <a:spcPct val="100000"/>
            </a:lnSpc>
            <a:spcBef>
              <a:spcPct val="0"/>
            </a:spcBef>
            <a:spcAft>
              <a:spcPct val="35000"/>
            </a:spcAft>
            <a:buNone/>
          </a:pPr>
          <a:r>
            <a:rPr lang="en-US" sz="1500" kern="1200" dirty="0"/>
            <a:t>Applications for review and feedback due to </a:t>
          </a:r>
          <a:r>
            <a:rPr lang="en-US" sz="1500" kern="1200" dirty="0">
              <a:hlinkClick xmlns:r="http://schemas.openxmlformats.org/officeDocument/2006/relationships" r:id="rId5"/>
            </a:rPr>
            <a:t>mva.grants@alaska.gov</a:t>
          </a:r>
          <a:r>
            <a:rPr lang="en-US" sz="1500" kern="1200" dirty="0"/>
            <a:t> by May 16</a:t>
          </a:r>
          <a:r>
            <a:rPr lang="en-US" sz="1500" kern="1200" baseline="30000" dirty="0"/>
            <a:t>th</a:t>
          </a:r>
          <a:endParaRPr lang="en-US" sz="1500" kern="1200" dirty="0"/>
        </a:p>
      </dsp:txBody>
      <dsp:txXfrm>
        <a:off x="667237" y="723474"/>
        <a:ext cx="8095762" cy="577695"/>
      </dsp:txXfrm>
    </dsp:sp>
    <dsp:sp modelId="{85A3AE5E-3883-48B7-9716-2A8BCDD953EC}">
      <dsp:nvSpPr>
        <dsp:cNvPr id="0" name=""/>
        <dsp:cNvSpPr/>
      </dsp:nvSpPr>
      <dsp:spPr>
        <a:xfrm>
          <a:off x="0" y="1445593"/>
          <a:ext cx="8763000" cy="5776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5A951D-621F-4472-8701-ACB2ACA8D133}">
      <dsp:nvSpPr>
        <dsp:cNvPr id="0" name=""/>
        <dsp:cNvSpPr/>
      </dsp:nvSpPr>
      <dsp:spPr>
        <a:xfrm>
          <a:off x="174752" y="1575574"/>
          <a:ext cx="317732" cy="31773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9238B72-DEDA-4E2A-9B4B-F53A4C3F2686}">
      <dsp:nvSpPr>
        <dsp:cNvPr id="0" name=""/>
        <dsp:cNvSpPr/>
      </dsp:nvSpPr>
      <dsp:spPr>
        <a:xfrm>
          <a:off x="667237" y="1445593"/>
          <a:ext cx="8095762" cy="5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39" tIns="61139" rIns="61139" bIns="61139" numCol="1" spcCol="1270" anchor="ctr" anchorCtr="0">
          <a:noAutofit/>
        </a:bodyPr>
        <a:lstStyle/>
        <a:p>
          <a:pPr marL="0" lvl="0" indent="0" algn="l" defTabSz="666750">
            <a:lnSpc>
              <a:spcPct val="100000"/>
            </a:lnSpc>
            <a:spcBef>
              <a:spcPct val="0"/>
            </a:spcBef>
            <a:spcAft>
              <a:spcPct val="35000"/>
            </a:spcAft>
            <a:buNone/>
          </a:pPr>
          <a:r>
            <a:rPr lang="en-US" sz="1500" kern="1200" dirty="0"/>
            <a:t>Completed Application due to </a:t>
          </a:r>
          <a:r>
            <a:rPr lang="en-US" sz="1500" kern="1200" dirty="0">
              <a:hlinkClick xmlns:r="http://schemas.openxmlformats.org/officeDocument/2006/relationships" r:id="rId5"/>
            </a:rPr>
            <a:t>mva.grants@alaska.gov</a:t>
          </a:r>
          <a:r>
            <a:rPr lang="en-US" sz="1500" kern="1200" dirty="0"/>
            <a:t> on May 31</a:t>
          </a:r>
          <a:r>
            <a:rPr lang="en-US" sz="1500" kern="1200" baseline="30000" dirty="0"/>
            <a:t>st</a:t>
          </a:r>
          <a:r>
            <a:rPr lang="en-US" sz="1500" kern="1200" dirty="0"/>
            <a:t> </a:t>
          </a:r>
        </a:p>
      </dsp:txBody>
      <dsp:txXfrm>
        <a:off x="667237" y="1445593"/>
        <a:ext cx="8095762" cy="577695"/>
      </dsp:txXfrm>
    </dsp:sp>
    <dsp:sp modelId="{BCF1DE4F-2D4A-42BE-B61B-FB4AD908F4D5}">
      <dsp:nvSpPr>
        <dsp:cNvPr id="0" name=""/>
        <dsp:cNvSpPr/>
      </dsp:nvSpPr>
      <dsp:spPr>
        <a:xfrm>
          <a:off x="0" y="2167712"/>
          <a:ext cx="8763000" cy="57769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F3088-78EF-4686-85A8-19CD7DD77F21}">
      <dsp:nvSpPr>
        <dsp:cNvPr id="0" name=""/>
        <dsp:cNvSpPr/>
      </dsp:nvSpPr>
      <dsp:spPr>
        <a:xfrm>
          <a:off x="174752" y="2297693"/>
          <a:ext cx="317732" cy="317732"/>
        </a:xfrm>
        <a:prstGeom prst="rect">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BDF6B9-D536-4F21-B0DE-C01D1C1CF90F}">
      <dsp:nvSpPr>
        <dsp:cNvPr id="0" name=""/>
        <dsp:cNvSpPr/>
      </dsp:nvSpPr>
      <dsp:spPr>
        <a:xfrm>
          <a:off x="667237" y="2167712"/>
          <a:ext cx="8095762" cy="5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39" tIns="61139" rIns="61139" bIns="61139" numCol="1" spcCol="1270" anchor="ctr" anchorCtr="0">
          <a:noAutofit/>
        </a:bodyPr>
        <a:lstStyle/>
        <a:p>
          <a:pPr marL="0" lvl="0" indent="0" algn="l" defTabSz="666750">
            <a:lnSpc>
              <a:spcPct val="100000"/>
            </a:lnSpc>
            <a:spcBef>
              <a:spcPct val="0"/>
            </a:spcBef>
            <a:spcAft>
              <a:spcPct val="35000"/>
            </a:spcAft>
            <a:buNone/>
          </a:pPr>
          <a:r>
            <a:rPr lang="en-US" sz="1500" kern="1200" dirty="0"/>
            <a:t>State submits federal application by June 24</a:t>
          </a:r>
          <a:r>
            <a:rPr lang="en-US" sz="1500" kern="1200" baseline="30000" dirty="0"/>
            <a:t>th</a:t>
          </a:r>
          <a:r>
            <a:rPr lang="en-US" sz="1500" kern="1200" dirty="0"/>
            <a:t> </a:t>
          </a:r>
        </a:p>
      </dsp:txBody>
      <dsp:txXfrm>
        <a:off x="667237" y="2167712"/>
        <a:ext cx="8095762" cy="577695"/>
      </dsp:txXfrm>
    </dsp:sp>
    <dsp:sp modelId="{34C7CFB0-C736-40A6-B2A8-37509C00F320}">
      <dsp:nvSpPr>
        <dsp:cNvPr id="0" name=""/>
        <dsp:cNvSpPr/>
      </dsp:nvSpPr>
      <dsp:spPr>
        <a:xfrm>
          <a:off x="0" y="2889831"/>
          <a:ext cx="8763000" cy="57769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18301F-4527-4633-9AD9-3DE6E84FB744}">
      <dsp:nvSpPr>
        <dsp:cNvPr id="0" name=""/>
        <dsp:cNvSpPr/>
      </dsp:nvSpPr>
      <dsp:spPr>
        <a:xfrm>
          <a:off x="174752" y="3019812"/>
          <a:ext cx="317732" cy="317732"/>
        </a:xfrm>
        <a:prstGeom prst="rect">
          <a:avLst/>
        </a:prstGeom>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w="1270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595D6E-A48E-4BBB-B050-8E080C7CC409}">
      <dsp:nvSpPr>
        <dsp:cNvPr id="0" name=""/>
        <dsp:cNvSpPr/>
      </dsp:nvSpPr>
      <dsp:spPr>
        <a:xfrm>
          <a:off x="667237" y="2889831"/>
          <a:ext cx="8095762" cy="5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39" tIns="61139" rIns="61139" bIns="61139" numCol="1" spcCol="1270" anchor="ctr" anchorCtr="0">
          <a:noAutofit/>
        </a:bodyPr>
        <a:lstStyle/>
        <a:p>
          <a:pPr marL="0" lvl="0" indent="0" algn="l" defTabSz="666750">
            <a:lnSpc>
              <a:spcPct val="100000"/>
            </a:lnSpc>
            <a:spcBef>
              <a:spcPct val="0"/>
            </a:spcBef>
            <a:spcAft>
              <a:spcPct val="35000"/>
            </a:spcAft>
            <a:buNone/>
          </a:pPr>
          <a:r>
            <a:rPr lang="en-US" sz="1500" kern="1200" dirty="0"/>
            <a:t>State receives federal award by </a:t>
          </a:r>
          <a:r>
            <a:rPr lang="en-US" sz="1500" kern="1200"/>
            <a:t>September 30</a:t>
          </a:r>
          <a:r>
            <a:rPr lang="en-US" sz="1500" kern="1200" baseline="30000"/>
            <a:t>th</a:t>
          </a:r>
          <a:endParaRPr lang="en-US" sz="1500" kern="1200" dirty="0"/>
        </a:p>
      </dsp:txBody>
      <dsp:txXfrm>
        <a:off x="667237" y="2889831"/>
        <a:ext cx="8095762" cy="577695"/>
      </dsp:txXfrm>
    </dsp:sp>
    <dsp:sp modelId="{389C98C3-DE5B-46B1-98B2-EEB4A524E524}">
      <dsp:nvSpPr>
        <dsp:cNvPr id="0" name=""/>
        <dsp:cNvSpPr/>
      </dsp:nvSpPr>
      <dsp:spPr>
        <a:xfrm>
          <a:off x="0" y="3611950"/>
          <a:ext cx="8763000" cy="5776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094C5-474D-4B78-B9E4-1961B20EADDB}">
      <dsp:nvSpPr>
        <dsp:cNvPr id="0" name=""/>
        <dsp:cNvSpPr/>
      </dsp:nvSpPr>
      <dsp:spPr>
        <a:xfrm>
          <a:off x="174752" y="3741931"/>
          <a:ext cx="317732" cy="317732"/>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AE31A46-937B-46EC-80AC-1AE58682BDFD}">
      <dsp:nvSpPr>
        <dsp:cNvPr id="0" name=""/>
        <dsp:cNvSpPr/>
      </dsp:nvSpPr>
      <dsp:spPr>
        <a:xfrm>
          <a:off x="667237" y="3611950"/>
          <a:ext cx="8095762" cy="577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39" tIns="61139" rIns="61139" bIns="61139" numCol="1" spcCol="1270" anchor="ctr" anchorCtr="0">
          <a:noAutofit/>
        </a:bodyPr>
        <a:lstStyle/>
        <a:p>
          <a:pPr marL="0" lvl="0" indent="0" algn="l" defTabSz="666750">
            <a:lnSpc>
              <a:spcPct val="100000"/>
            </a:lnSpc>
            <a:spcBef>
              <a:spcPct val="0"/>
            </a:spcBef>
            <a:spcAft>
              <a:spcPct val="35000"/>
            </a:spcAft>
            <a:buNone/>
          </a:pPr>
          <a:r>
            <a:rPr lang="en-US" sz="1500" kern="1200" dirty="0"/>
            <a:t>Projected Period of Performance 10/1/24 – 9/30/26</a:t>
          </a:r>
        </a:p>
      </dsp:txBody>
      <dsp:txXfrm>
        <a:off x="667237" y="3611950"/>
        <a:ext cx="8095762" cy="5776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05BD6-145A-4068-8283-C0928550AE41}">
      <dsp:nvSpPr>
        <dsp:cNvPr id="0" name=""/>
        <dsp:cNvSpPr/>
      </dsp:nvSpPr>
      <dsp:spPr>
        <a:xfrm>
          <a:off x="0" y="20717"/>
          <a:ext cx="7691437" cy="635602"/>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Environmental &amp; Historic Preservation (EHP) Compliance</a:t>
          </a:r>
        </a:p>
      </dsp:txBody>
      <dsp:txXfrm>
        <a:off x="31028" y="51745"/>
        <a:ext cx="7629381" cy="573546"/>
      </dsp:txXfrm>
    </dsp:sp>
    <dsp:sp modelId="{CDB431F1-0DB9-4D3F-A7DF-98471E93446D}">
      <dsp:nvSpPr>
        <dsp:cNvPr id="0" name=""/>
        <dsp:cNvSpPr/>
      </dsp:nvSpPr>
      <dsp:spPr>
        <a:xfrm>
          <a:off x="0" y="702400"/>
          <a:ext cx="7691437" cy="635602"/>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Build American Buy America Act (BABAA)</a:t>
          </a:r>
        </a:p>
      </dsp:txBody>
      <dsp:txXfrm>
        <a:off x="31028" y="733428"/>
        <a:ext cx="7629381" cy="573546"/>
      </dsp:txXfrm>
    </dsp:sp>
    <dsp:sp modelId="{A57C8756-A64D-4CCC-9737-BD7F82CEE587}">
      <dsp:nvSpPr>
        <dsp:cNvPr id="0" name=""/>
        <dsp:cNvSpPr/>
      </dsp:nvSpPr>
      <dsp:spPr>
        <a:xfrm>
          <a:off x="0" y="1384082"/>
          <a:ext cx="7691437" cy="635602"/>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Quarterly Reporting</a:t>
          </a:r>
        </a:p>
      </dsp:txBody>
      <dsp:txXfrm>
        <a:off x="31028" y="1415110"/>
        <a:ext cx="7629381" cy="573546"/>
      </dsp:txXfrm>
    </dsp:sp>
    <dsp:sp modelId="{74A29857-BDBB-4132-A408-69F28A74957D}">
      <dsp:nvSpPr>
        <dsp:cNvPr id="0" name=""/>
        <dsp:cNvSpPr/>
      </dsp:nvSpPr>
      <dsp:spPr>
        <a:xfrm>
          <a:off x="0" y="2065765"/>
          <a:ext cx="7691437" cy="635602"/>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Procurement Requirements and Documentation</a:t>
          </a:r>
        </a:p>
      </dsp:txBody>
      <dsp:txXfrm>
        <a:off x="31028" y="2096793"/>
        <a:ext cx="7629381" cy="573546"/>
      </dsp:txXfrm>
    </dsp:sp>
    <dsp:sp modelId="{01EE2655-D33E-49CB-A72D-C8BCEF990B15}">
      <dsp:nvSpPr>
        <dsp:cNvPr id="0" name=""/>
        <dsp:cNvSpPr/>
      </dsp:nvSpPr>
      <dsp:spPr>
        <a:xfrm>
          <a:off x="0" y="2747447"/>
          <a:ext cx="7691437" cy="635602"/>
        </a:xfrm>
        <a:prstGeom prst="roundRect">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See </a:t>
          </a:r>
          <a:r>
            <a:rPr lang="en-US" sz="1600" i="1" kern="1200" dirty="0"/>
            <a:t>2024 State Overview and Guidelines </a:t>
          </a:r>
          <a:r>
            <a:rPr lang="en-US" sz="1600" kern="1200" dirty="0"/>
            <a:t>for a full list of compliance requirements, available at: </a:t>
          </a:r>
          <a:r>
            <a:rPr lang="en-US" sz="1600" kern="1200" dirty="0">
              <a:hlinkClick xmlns:r="http://schemas.openxmlformats.org/officeDocument/2006/relationships" r:id="rId1">
                <a:extLst>
                  <a:ext uri="{A12FA001-AC4F-418D-AE19-62706E023703}">
                    <ahyp:hlinkClr xmlns:ahyp="http://schemas.microsoft.com/office/drawing/2018/hyperlinkcolor" val="tx"/>
                  </a:ext>
                </a:extLst>
              </a:hlinkClick>
            </a:rPr>
            <a:t>https://ready.alaska.gov/Grants/</a:t>
          </a:r>
          <a:r>
            <a:rPr lang="en-US" sz="1600" kern="1200" dirty="0"/>
            <a:t>nsgp</a:t>
          </a:r>
        </a:p>
      </dsp:txBody>
      <dsp:txXfrm>
        <a:off x="31028" y="2778475"/>
        <a:ext cx="7629381" cy="573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3"/>
            <a:ext cx="3038145" cy="464205"/>
          </a:xfrm>
          <a:prstGeom prst="rect">
            <a:avLst/>
          </a:prstGeom>
          <a:noFill/>
          <a:ln w="9525">
            <a:noFill/>
            <a:miter lim="800000"/>
            <a:headEnd/>
            <a:tailEnd/>
          </a:ln>
          <a:effectLst/>
        </p:spPr>
        <p:txBody>
          <a:bodyPr vert="horz" wrap="square" lIns="91409" tIns="45703" rIns="91409" bIns="45703"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16387" name="Rectangle 3"/>
          <p:cNvSpPr>
            <a:spLocks noGrp="1" noChangeArrowheads="1"/>
          </p:cNvSpPr>
          <p:nvPr>
            <p:ph type="dt" sz="quarter" idx="1"/>
          </p:nvPr>
        </p:nvSpPr>
        <p:spPr bwMode="auto">
          <a:xfrm>
            <a:off x="3970736" y="3"/>
            <a:ext cx="3038145" cy="464205"/>
          </a:xfrm>
          <a:prstGeom prst="rect">
            <a:avLst/>
          </a:prstGeom>
          <a:noFill/>
          <a:ln w="9525">
            <a:noFill/>
            <a:miter lim="800000"/>
            <a:headEnd/>
            <a:tailEnd/>
          </a:ln>
          <a:effectLst/>
        </p:spPr>
        <p:txBody>
          <a:bodyPr vert="horz" wrap="square" lIns="91409" tIns="45703" rIns="91409" bIns="45703"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6388" name="Rectangle 4"/>
          <p:cNvSpPr>
            <a:spLocks noGrp="1" noChangeArrowheads="1"/>
          </p:cNvSpPr>
          <p:nvPr>
            <p:ph type="ftr" sz="quarter" idx="2"/>
          </p:nvPr>
        </p:nvSpPr>
        <p:spPr bwMode="auto">
          <a:xfrm>
            <a:off x="2" y="8830661"/>
            <a:ext cx="3038145" cy="464205"/>
          </a:xfrm>
          <a:prstGeom prst="rect">
            <a:avLst/>
          </a:prstGeom>
          <a:noFill/>
          <a:ln w="9525">
            <a:noFill/>
            <a:miter lim="800000"/>
            <a:headEnd/>
            <a:tailEnd/>
          </a:ln>
          <a:effectLst/>
        </p:spPr>
        <p:txBody>
          <a:bodyPr vert="horz" wrap="square" lIns="91409" tIns="45703" rIns="91409" bIns="45703"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16389" name="Rectangle 5"/>
          <p:cNvSpPr>
            <a:spLocks noGrp="1" noChangeArrowheads="1"/>
          </p:cNvSpPr>
          <p:nvPr>
            <p:ph type="sldNum" sz="quarter" idx="3"/>
          </p:nvPr>
        </p:nvSpPr>
        <p:spPr bwMode="auto">
          <a:xfrm>
            <a:off x="3970736" y="8830661"/>
            <a:ext cx="3038145" cy="464205"/>
          </a:xfrm>
          <a:prstGeom prst="rect">
            <a:avLst/>
          </a:prstGeom>
          <a:noFill/>
          <a:ln w="9525">
            <a:noFill/>
            <a:miter lim="800000"/>
            <a:headEnd/>
            <a:tailEnd/>
          </a:ln>
          <a:effectLst/>
        </p:spPr>
        <p:txBody>
          <a:bodyPr vert="horz" wrap="square" lIns="91409" tIns="45703" rIns="91409" bIns="45703" numCol="1" anchor="b" anchorCtr="0" compatLnSpc="1">
            <a:prstTxWarp prst="textNoShape">
              <a:avLst/>
            </a:prstTxWarp>
          </a:bodyPr>
          <a:lstStyle>
            <a:lvl1pPr algn="r">
              <a:defRPr sz="1200">
                <a:solidFill>
                  <a:schemeClr val="tx1"/>
                </a:solidFill>
                <a:latin typeface="Arial" charset="0"/>
              </a:defRPr>
            </a:lvl1pPr>
          </a:lstStyle>
          <a:p>
            <a:pPr>
              <a:defRPr/>
            </a:pPr>
            <a:fld id="{CC48D114-07BA-4DAD-9096-94ACE7DB9F0D}" type="slidenum">
              <a:rPr lang="en-US"/>
              <a:pPr>
                <a:defRPr/>
              </a:pPr>
              <a:t>‹#›</a:t>
            </a:fld>
            <a:endParaRPr lang="en-US"/>
          </a:p>
        </p:txBody>
      </p:sp>
    </p:spTree>
    <p:extLst>
      <p:ext uri="{BB962C8B-B14F-4D97-AF65-F5344CB8AC3E}">
        <p14:creationId xmlns:p14="http://schemas.microsoft.com/office/powerpoint/2010/main" val="214417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2"/>
            <a:ext cx="3038145" cy="465743"/>
          </a:xfrm>
          <a:prstGeom prst="rect">
            <a:avLst/>
          </a:prstGeom>
          <a:noFill/>
          <a:ln w="9525">
            <a:noFill/>
            <a:miter lim="800000"/>
            <a:headEnd/>
            <a:tailEnd/>
          </a:ln>
          <a:effectLst/>
        </p:spPr>
        <p:txBody>
          <a:bodyPr vert="horz" wrap="square" lIns="91409" tIns="45703" rIns="91409" bIns="45703"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8915" name="Rectangle 3"/>
          <p:cNvSpPr>
            <a:spLocks noGrp="1" noChangeArrowheads="1"/>
          </p:cNvSpPr>
          <p:nvPr>
            <p:ph type="dt" idx="1"/>
          </p:nvPr>
        </p:nvSpPr>
        <p:spPr bwMode="auto">
          <a:xfrm>
            <a:off x="3970736" y="2"/>
            <a:ext cx="3038145" cy="465743"/>
          </a:xfrm>
          <a:prstGeom prst="rect">
            <a:avLst/>
          </a:prstGeom>
          <a:noFill/>
          <a:ln w="9525">
            <a:noFill/>
            <a:miter lim="800000"/>
            <a:headEnd/>
            <a:tailEnd/>
          </a:ln>
          <a:effectLst/>
        </p:spPr>
        <p:txBody>
          <a:bodyPr vert="horz" wrap="square" lIns="91409" tIns="45703" rIns="91409" bIns="45703"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01347" y="4416100"/>
            <a:ext cx="5607711" cy="4183995"/>
          </a:xfrm>
          <a:prstGeom prst="rect">
            <a:avLst/>
          </a:prstGeom>
          <a:noFill/>
          <a:ln w="9525">
            <a:noFill/>
            <a:miter lim="800000"/>
            <a:headEnd/>
            <a:tailEnd/>
          </a:ln>
          <a:effectLst/>
        </p:spPr>
        <p:txBody>
          <a:bodyPr vert="horz" wrap="square" lIns="91409" tIns="45703" rIns="91409" bIns="457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2" y="8829123"/>
            <a:ext cx="3038145" cy="465743"/>
          </a:xfrm>
          <a:prstGeom prst="rect">
            <a:avLst/>
          </a:prstGeom>
          <a:noFill/>
          <a:ln w="9525">
            <a:noFill/>
            <a:miter lim="800000"/>
            <a:headEnd/>
            <a:tailEnd/>
          </a:ln>
          <a:effectLst/>
        </p:spPr>
        <p:txBody>
          <a:bodyPr vert="horz" wrap="square" lIns="91409" tIns="45703" rIns="91409" bIns="45703"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970736" y="8829123"/>
            <a:ext cx="3038145" cy="465743"/>
          </a:xfrm>
          <a:prstGeom prst="rect">
            <a:avLst/>
          </a:prstGeom>
          <a:noFill/>
          <a:ln w="9525">
            <a:noFill/>
            <a:miter lim="800000"/>
            <a:headEnd/>
            <a:tailEnd/>
          </a:ln>
          <a:effectLst/>
        </p:spPr>
        <p:txBody>
          <a:bodyPr vert="horz" wrap="square" lIns="91409" tIns="45703" rIns="91409" bIns="45703" numCol="1" anchor="b" anchorCtr="0" compatLnSpc="1">
            <a:prstTxWarp prst="textNoShape">
              <a:avLst/>
            </a:prstTxWarp>
          </a:bodyPr>
          <a:lstStyle>
            <a:lvl1pPr algn="r">
              <a:defRPr sz="1200">
                <a:solidFill>
                  <a:schemeClr val="tx1"/>
                </a:solidFill>
                <a:latin typeface="Arial" charset="0"/>
              </a:defRPr>
            </a:lvl1pPr>
          </a:lstStyle>
          <a:p>
            <a:pPr>
              <a:defRPr/>
            </a:pPr>
            <a:fld id="{00827BB1-DFD7-446C-8C29-308EF51CFA0C}" type="slidenum">
              <a:rPr lang="en-US"/>
              <a:pPr>
                <a:defRPr/>
              </a:pPr>
              <a:t>‹#›</a:t>
            </a:fld>
            <a:endParaRPr lang="en-US"/>
          </a:p>
        </p:txBody>
      </p:sp>
    </p:spTree>
    <p:extLst>
      <p:ext uri="{BB962C8B-B14F-4D97-AF65-F5344CB8AC3E}">
        <p14:creationId xmlns:p14="http://schemas.microsoft.com/office/powerpoint/2010/main" val="1387344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1</a:t>
            </a:fld>
            <a:endParaRPr lang="en-US"/>
          </a:p>
        </p:txBody>
      </p:sp>
    </p:spTree>
    <p:extLst>
      <p:ext uri="{BB962C8B-B14F-4D97-AF65-F5344CB8AC3E}">
        <p14:creationId xmlns:p14="http://schemas.microsoft.com/office/powerpoint/2010/main" val="332071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t>________________________________________________________________</a:t>
            </a:r>
          </a:p>
          <a:p>
            <a:endParaRPr lang="en-US"/>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29</a:t>
            </a:fld>
            <a:endParaRPr lang="en-US"/>
          </a:p>
        </p:txBody>
      </p:sp>
    </p:spTree>
    <p:extLst>
      <p:ext uri="{BB962C8B-B14F-4D97-AF65-F5344CB8AC3E}">
        <p14:creationId xmlns:p14="http://schemas.microsoft.com/office/powerpoint/2010/main" val="390276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0827BB1-DFD7-446C-8C29-308EF51CFA0C}" type="slidenum">
              <a:rPr lang="en-US" smtClean="0"/>
              <a:pPr>
                <a:defRPr/>
              </a:pPr>
              <a:t>3</a:t>
            </a:fld>
            <a:endParaRPr lang="en-US"/>
          </a:p>
        </p:txBody>
      </p:sp>
    </p:spTree>
    <p:extLst>
      <p:ext uri="{BB962C8B-B14F-4D97-AF65-F5344CB8AC3E}">
        <p14:creationId xmlns:p14="http://schemas.microsoft.com/office/powerpoint/2010/main" val="388795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4</a:t>
            </a:fld>
            <a:endParaRPr lang="en-US"/>
          </a:p>
        </p:txBody>
      </p:sp>
    </p:spTree>
    <p:extLst>
      <p:ext uri="{BB962C8B-B14F-4D97-AF65-F5344CB8AC3E}">
        <p14:creationId xmlns:p14="http://schemas.microsoft.com/office/powerpoint/2010/main" val="43941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5</a:t>
            </a:fld>
            <a:endParaRPr lang="en-US"/>
          </a:p>
        </p:txBody>
      </p:sp>
    </p:spTree>
    <p:extLst>
      <p:ext uri="{BB962C8B-B14F-4D97-AF65-F5344CB8AC3E}">
        <p14:creationId xmlns:p14="http://schemas.microsoft.com/office/powerpoint/2010/main" val="135942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7</a:t>
            </a:fld>
            <a:endParaRPr lang="en-US"/>
          </a:p>
        </p:txBody>
      </p:sp>
    </p:spTree>
    <p:extLst>
      <p:ext uri="{BB962C8B-B14F-4D97-AF65-F5344CB8AC3E}">
        <p14:creationId xmlns:p14="http://schemas.microsoft.com/office/powerpoint/2010/main" val="157077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8</a:t>
            </a:fld>
            <a:endParaRPr lang="en-US"/>
          </a:p>
        </p:txBody>
      </p:sp>
    </p:spTree>
    <p:extLst>
      <p:ext uri="{BB962C8B-B14F-4D97-AF65-F5344CB8AC3E}">
        <p14:creationId xmlns:p14="http://schemas.microsoft.com/office/powerpoint/2010/main" val="25414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11</a:t>
            </a:fld>
            <a:endParaRPr lang="en-US"/>
          </a:p>
        </p:txBody>
      </p:sp>
    </p:spTree>
    <p:extLst>
      <p:ext uri="{BB962C8B-B14F-4D97-AF65-F5344CB8AC3E}">
        <p14:creationId xmlns:p14="http://schemas.microsoft.com/office/powerpoint/2010/main" val="281249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12</a:t>
            </a:fld>
            <a:endParaRPr lang="en-US"/>
          </a:p>
        </p:txBody>
      </p:sp>
    </p:spTree>
    <p:extLst>
      <p:ext uri="{BB962C8B-B14F-4D97-AF65-F5344CB8AC3E}">
        <p14:creationId xmlns:p14="http://schemas.microsoft.com/office/powerpoint/2010/main" val="3908265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________________________________________________________________</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t>________________________________________________________________</a:t>
            </a:r>
          </a:p>
          <a:p>
            <a:endParaRPr lang="en-US"/>
          </a:p>
        </p:txBody>
      </p:sp>
      <p:sp>
        <p:nvSpPr>
          <p:cNvPr id="4" name="Slide Number Placeholder 3"/>
          <p:cNvSpPr>
            <a:spLocks noGrp="1"/>
          </p:cNvSpPr>
          <p:nvPr>
            <p:ph type="sldNum" sz="quarter" idx="10"/>
          </p:nvPr>
        </p:nvSpPr>
        <p:spPr/>
        <p:txBody>
          <a:bodyPr/>
          <a:lstStyle/>
          <a:p>
            <a:pPr>
              <a:defRPr/>
            </a:pPr>
            <a:fld id="{00827BB1-DFD7-446C-8C29-308EF51CFA0C}" type="slidenum">
              <a:rPr lang="en-US" smtClean="0"/>
              <a:pPr>
                <a:defRPr/>
              </a:pPr>
              <a:t>27</a:t>
            </a:fld>
            <a:endParaRPr lang="en-US"/>
          </a:p>
        </p:txBody>
      </p:sp>
    </p:spTree>
    <p:extLst>
      <p:ext uri="{BB962C8B-B14F-4D97-AF65-F5344CB8AC3E}">
        <p14:creationId xmlns:p14="http://schemas.microsoft.com/office/powerpoint/2010/main" val="39027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1C2035-20F2-4AF1-86C2-17149E18003E}" type="slidenum">
              <a:rPr lang="en-US" smtClean="0"/>
              <a:pPr>
                <a:defRPr/>
              </a:pPr>
              <a:t>‹#›</a:t>
            </a:fld>
            <a:endParaRPr lang="en-US"/>
          </a:p>
        </p:txBody>
      </p:sp>
    </p:spTree>
    <p:extLst>
      <p:ext uri="{BB962C8B-B14F-4D97-AF65-F5344CB8AC3E}">
        <p14:creationId xmlns:p14="http://schemas.microsoft.com/office/powerpoint/2010/main" val="142550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29724936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10638132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389258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37335296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332208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8397109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ACF42F-8370-46D3-812C-D91682666A2C}" type="slidenum">
              <a:rPr lang="en-US" smtClean="0"/>
              <a:pPr>
                <a:defRPr/>
              </a:pPr>
              <a:t>‹#›</a:t>
            </a:fld>
            <a:endParaRPr lang="en-US"/>
          </a:p>
        </p:txBody>
      </p:sp>
    </p:spTree>
    <p:extLst>
      <p:ext uri="{BB962C8B-B14F-4D97-AF65-F5344CB8AC3E}">
        <p14:creationId xmlns:p14="http://schemas.microsoft.com/office/powerpoint/2010/main" val="1178436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BE1736-5FE7-4568-A1AB-0631B69342B0}" type="slidenum">
              <a:rPr lang="en-US" smtClean="0"/>
              <a:pPr>
                <a:defRPr/>
              </a:pPr>
              <a:t>‹#›</a:t>
            </a:fld>
            <a:endParaRPr lang="en-US"/>
          </a:p>
        </p:txBody>
      </p:sp>
    </p:spTree>
    <p:extLst>
      <p:ext uri="{BB962C8B-B14F-4D97-AF65-F5344CB8AC3E}">
        <p14:creationId xmlns:p14="http://schemas.microsoft.com/office/powerpoint/2010/main" val="190234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FFA79E-8FD1-47F6-8AFE-C6CFFEB79E53}" type="slidenum">
              <a:rPr lang="en-US" smtClean="0"/>
              <a:pPr>
                <a:defRPr/>
              </a:pPr>
              <a:t>‹#›</a:t>
            </a:fld>
            <a:endParaRPr lang="en-US"/>
          </a:p>
        </p:txBody>
      </p:sp>
    </p:spTree>
    <p:extLst>
      <p:ext uri="{BB962C8B-B14F-4D97-AF65-F5344CB8AC3E}">
        <p14:creationId xmlns:p14="http://schemas.microsoft.com/office/powerpoint/2010/main" val="293659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2F32E57-62E3-41CF-8C0C-FFA34A3F73D1}" type="slidenum">
              <a:rPr lang="en-US" smtClean="0"/>
              <a:pPr>
                <a:defRPr/>
              </a:pPr>
              <a:t>‹#›</a:t>
            </a:fld>
            <a:endParaRPr lang="en-US"/>
          </a:p>
        </p:txBody>
      </p:sp>
    </p:spTree>
    <p:extLst>
      <p:ext uri="{BB962C8B-B14F-4D97-AF65-F5344CB8AC3E}">
        <p14:creationId xmlns:p14="http://schemas.microsoft.com/office/powerpoint/2010/main" val="307219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421374181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F64A67F-995D-4901-913D-4013A2066235}" type="slidenum">
              <a:rPr lang="en-US" smtClean="0"/>
              <a:pPr>
                <a:defRPr/>
              </a:pPr>
              <a:t>‹#›</a:t>
            </a:fld>
            <a:endParaRPr lang="en-US"/>
          </a:p>
        </p:txBody>
      </p:sp>
    </p:spTree>
    <p:extLst>
      <p:ext uri="{BB962C8B-B14F-4D97-AF65-F5344CB8AC3E}">
        <p14:creationId xmlns:p14="http://schemas.microsoft.com/office/powerpoint/2010/main" val="351887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7FB275-98A9-4514-A254-F29241969F3C}" type="slidenum">
              <a:rPr lang="en-US" smtClean="0"/>
              <a:pPr>
                <a:defRPr/>
              </a:pPr>
              <a:t>‹#›</a:t>
            </a:fld>
            <a:endParaRPr lang="en-US"/>
          </a:p>
        </p:txBody>
      </p:sp>
    </p:spTree>
    <p:extLst>
      <p:ext uri="{BB962C8B-B14F-4D97-AF65-F5344CB8AC3E}">
        <p14:creationId xmlns:p14="http://schemas.microsoft.com/office/powerpoint/2010/main" val="88080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5FC1E1-5061-491B-913C-F52B0F3C8F22}" type="slidenum">
              <a:rPr lang="en-US" smtClean="0"/>
              <a:pPr>
                <a:defRPr/>
              </a:pPr>
              <a:t>‹#›</a:t>
            </a:fld>
            <a:endParaRPr lang="en-US"/>
          </a:p>
        </p:txBody>
      </p:sp>
    </p:spTree>
    <p:extLst>
      <p:ext uri="{BB962C8B-B14F-4D97-AF65-F5344CB8AC3E}">
        <p14:creationId xmlns:p14="http://schemas.microsoft.com/office/powerpoint/2010/main" val="88752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C55C54C-8B2D-47CA-A746-BF95436F694B}" type="slidenum">
              <a:rPr lang="en-US" smtClean="0"/>
              <a:pPr>
                <a:defRPr/>
              </a:pPr>
              <a:t>‹#›</a:t>
            </a:fld>
            <a:endParaRPr lang="en-US"/>
          </a:p>
        </p:txBody>
      </p:sp>
    </p:spTree>
    <p:extLst>
      <p:ext uri="{BB962C8B-B14F-4D97-AF65-F5344CB8AC3E}">
        <p14:creationId xmlns:p14="http://schemas.microsoft.com/office/powerpoint/2010/main" val="37860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202198178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6B954669-256B-45C3-B230-86A8CA288290}" type="slidenum">
              <a:rPr lang="en-US" smtClean="0"/>
              <a:pPr>
                <a:defRPr/>
              </a:pPr>
              <a:t>‹#›</a:t>
            </a:fld>
            <a:endParaRPr lang="en-US" dirty="0"/>
          </a:p>
        </p:txBody>
      </p:sp>
    </p:spTree>
    <p:extLst>
      <p:ext uri="{BB962C8B-B14F-4D97-AF65-F5344CB8AC3E}">
        <p14:creationId xmlns:p14="http://schemas.microsoft.com/office/powerpoint/2010/main" val="15502482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757237"/>
            <a:ext cx="6858000" cy="1528763"/>
          </a:xfrm>
        </p:spPr>
        <p:txBody>
          <a:bodyPr>
            <a:normAutofit fontScale="90000"/>
          </a:bodyPr>
          <a:lstStyle/>
          <a:p>
            <a:r>
              <a:rPr lang="en-US" u="sng" dirty="0">
                <a:solidFill>
                  <a:schemeClr val="tx1"/>
                </a:solidFill>
              </a:rPr>
              <a:t>Nonprofit Security Grant Program- State (NSGP-S)</a:t>
            </a:r>
            <a:endParaRPr lang="en-US" dirty="0"/>
          </a:p>
        </p:txBody>
      </p:sp>
      <p:sp>
        <p:nvSpPr>
          <p:cNvPr id="5" name="Subtitle 4"/>
          <p:cNvSpPr>
            <a:spLocks noGrp="1"/>
          </p:cNvSpPr>
          <p:nvPr>
            <p:ph type="subTitle" idx="1"/>
          </p:nvPr>
        </p:nvSpPr>
        <p:spPr>
          <a:xfrm>
            <a:off x="1143000" y="2743200"/>
            <a:ext cx="6858000" cy="665162"/>
          </a:xfrm>
        </p:spPr>
        <p:txBody>
          <a:bodyPr>
            <a:normAutofit/>
          </a:bodyPr>
          <a:lstStyle/>
          <a:p>
            <a:endParaRPr lang="en-US" dirty="0"/>
          </a:p>
          <a:p>
            <a:endParaRPr lang="en-US" dirty="0"/>
          </a:p>
          <a:p>
            <a:endParaRPr lang="en-US"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971800"/>
            <a:ext cx="2286000" cy="2286000"/>
          </a:xfrm>
          <a:prstGeom prst="rect">
            <a:avLst/>
          </a:prstGeom>
        </p:spPr>
      </p:pic>
    </p:spTree>
    <p:extLst>
      <p:ext uri="{BB962C8B-B14F-4D97-AF65-F5344CB8AC3E}">
        <p14:creationId xmlns:p14="http://schemas.microsoft.com/office/powerpoint/2010/main" val="1830062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070DF-07AA-2186-9252-5779558D613A}"/>
              </a:ext>
            </a:extLst>
          </p:cNvPr>
          <p:cNvSpPr>
            <a:spLocks noGrp="1"/>
          </p:cNvSpPr>
          <p:nvPr>
            <p:ph type="title"/>
          </p:nvPr>
        </p:nvSpPr>
        <p:spPr>
          <a:xfrm>
            <a:off x="513159" y="4799010"/>
            <a:ext cx="6952059" cy="1155267"/>
          </a:xfrm>
        </p:spPr>
        <p:txBody>
          <a:bodyPr anchor="ctr">
            <a:normAutofit/>
          </a:bodyPr>
          <a:lstStyle/>
          <a:p>
            <a:r>
              <a:rPr lang="en-US">
                <a:solidFill>
                  <a:srgbClr val="FFFFFF"/>
                </a:solidFill>
              </a:rPr>
              <a:t>FFY 2024 Projected Timeline</a:t>
            </a:r>
          </a:p>
        </p:txBody>
      </p:sp>
      <p:sp>
        <p:nvSpPr>
          <p:cNvPr id="13"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0C11FA2-63D5-3FF8-DCA9-E7C119034F71}"/>
              </a:ext>
            </a:extLst>
          </p:cNvPr>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a:solidFill>
                  <a:srgbClr val="0A304A"/>
                </a:solidFill>
              </a:rPr>
              <a:pPr>
                <a:spcAft>
                  <a:spcPts val="600"/>
                </a:spcAft>
                <a:defRPr/>
              </a:pPr>
              <a:t>10</a:t>
            </a:fld>
            <a:endParaRPr lang="en-US">
              <a:solidFill>
                <a:srgbClr val="0A304A"/>
              </a:solidFill>
            </a:endParaRPr>
          </a:p>
        </p:txBody>
      </p:sp>
      <p:graphicFrame>
        <p:nvGraphicFramePr>
          <p:cNvPr id="6" name="Content Placeholder 2">
            <a:extLst>
              <a:ext uri="{FF2B5EF4-FFF2-40B4-BE49-F238E27FC236}">
                <a16:creationId xmlns:a16="http://schemas.microsoft.com/office/drawing/2014/main" id="{92A5A95A-82A7-B7A3-C8A3-F1EB68C3E338}"/>
              </a:ext>
            </a:extLst>
          </p:cNvPr>
          <p:cNvGraphicFramePr>
            <a:graphicFrameLocks noGrp="1"/>
          </p:cNvGraphicFramePr>
          <p:nvPr>
            <p:ph idx="1"/>
            <p:extLst>
              <p:ext uri="{D42A27DB-BD31-4B8C-83A1-F6EECF244321}">
                <p14:modId xmlns:p14="http://schemas.microsoft.com/office/powerpoint/2010/main" val="2454709557"/>
              </p:ext>
            </p:extLst>
          </p:nvPr>
        </p:nvGraphicFramePr>
        <p:xfrm>
          <a:off x="228600" y="228600"/>
          <a:ext cx="8763000" cy="4191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13180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217" y="685800"/>
            <a:ext cx="3613992" cy="4603749"/>
          </a:xfrm>
        </p:spPr>
        <p:txBody>
          <a:bodyPr>
            <a:normAutofit/>
          </a:bodyPr>
          <a:lstStyle/>
          <a:p>
            <a:pPr algn="r"/>
            <a:r>
              <a:rPr lang="en-US" sz="4200" u="sng" dirty="0"/>
              <a:t>Application - Process</a:t>
            </a:r>
            <a:endParaRPr lang="en-US" sz="4200" dirty="0"/>
          </a:p>
        </p:txBody>
      </p:sp>
      <p:sp>
        <p:nvSpPr>
          <p:cNvPr id="11" name="Rectangle 10">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969238" y="228600"/>
            <a:ext cx="3946162" cy="5410200"/>
          </a:xfrm>
        </p:spPr>
        <p:txBody>
          <a:bodyPr>
            <a:normAutofit/>
          </a:bodyPr>
          <a:lstStyle/>
          <a:p>
            <a:pPr marL="0" indent="0">
              <a:lnSpc>
                <a:spcPct val="90000"/>
              </a:lnSpc>
              <a:buNone/>
            </a:pPr>
            <a:r>
              <a:rPr lang="en-US" sz="1400" dirty="0">
                <a:solidFill>
                  <a:schemeClr val="tx1"/>
                </a:solidFill>
              </a:rPr>
              <a:t>1. FEMA Release’s Notice of Funding Opportunity and Investment Justification Form with the application deadline for the State </a:t>
            </a:r>
            <a:r>
              <a:rPr lang="en-US" sz="1400" b="1" dirty="0">
                <a:solidFill>
                  <a:srgbClr val="FF0000"/>
                </a:solidFill>
              </a:rPr>
              <a:t>(NOT the nonprofit)</a:t>
            </a:r>
            <a:r>
              <a:rPr lang="en-US" sz="1400" dirty="0">
                <a:solidFill>
                  <a:schemeClr val="tx1"/>
                </a:solidFill>
              </a:rPr>
              <a:t>.</a:t>
            </a:r>
          </a:p>
          <a:p>
            <a:pPr marL="0" indent="0">
              <a:lnSpc>
                <a:spcPct val="90000"/>
              </a:lnSpc>
              <a:buNone/>
            </a:pPr>
            <a:r>
              <a:rPr lang="en-US" sz="1400" dirty="0">
                <a:solidFill>
                  <a:schemeClr val="tx1"/>
                </a:solidFill>
              </a:rPr>
              <a:t>2. DHS&amp;EM will create its overview and guidelines with additional information and requirements.</a:t>
            </a:r>
          </a:p>
          <a:p>
            <a:pPr marL="0" indent="0">
              <a:lnSpc>
                <a:spcPct val="90000"/>
              </a:lnSpc>
              <a:buNone/>
            </a:pPr>
            <a:r>
              <a:rPr lang="en-US" sz="1400" dirty="0">
                <a:solidFill>
                  <a:schemeClr val="tx1"/>
                </a:solidFill>
              </a:rPr>
              <a:t>3. DHS&amp;EM sends out an email notification that the application is open and that non-profits have a different/earlier deadline to submit.  </a:t>
            </a:r>
          </a:p>
          <a:p>
            <a:pPr marL="0" indent="0">
              <a:lnSpc>
                <a:spcPct val="90000"/>
              </a:lnSpc>
              <a:buNone/>
            </a:pPr>
            <a:r>
              <a:rPr lang="en-US" sz="1400" dirty="0">
                <a:solidFill>
                  <a:schemeClr val="tx1"/>
                </a:solidFill>
              </a:rPr>
              <a:t>4. Applications must be submitted to DHS&amp;EM at mva.grants@alaska.gov</a:t>
            </a:r>
          </a:p>
          <a:p>
            <a:pPr marL="0" indent="0">
              <a:lnSpc>
                <a:spcPct val="90000"/>
              </a:lnSpc>
              <a:buNone/>
            </a:pPr>
            <a:r>
              <a:rPr lang="en-US" sz="1400" dirty="0">
                <a:solidFill>
                  <a:schemeClr val="tx1"/>
                </a:solidFill>
              </a:rPr>
              <a:t>5. DHS&amp;EM reviews, scores and prioritizes applications for submittal to FEMA by application deadline.</a:t>
            </a:r>
          </a:p>
          <a:p>
            <a:pPr marL="0" indent="0">
              <a:lnSpc>
                <a:spcPct val="90000"/>
              </a:lnSpc>
              <a:buNone/>
            </a:pPr>
            <a:r>
              <a:rPr lang="en-US" sz="1400" dirty="0">
                <a:solidFill>
                  <a:schemeClr val="tx1"/>
                </a:solidFill>
              </a:rPr>
              <a:t>6. FEMA reviews and determines project funding.</a:t>
            </a:r>
          </a:p>
        </p:txBody>
      </p:sp>
      <p:sp>
        <p:nvSpPr>
          <p:cNvPr id="4" name="Slide Number Placeholder 3"/>
          <p:cNvSpPr>
            <a:spLocks noGrp="1"/>
          </p:cNvSpPr>
          <p:nvPr>
            <p:ph type="sldNum" sz="quarter" idx="12"/>
          </p:nvPr>
        </p:nvSpPr>
        <p:spPr>
          <a:xfrm>
            <a:off x="7836108" y="5578475"/>
            <a:ext cx="792975" cy="669925"/>
          </a:xfrm>
        </p:spPr>
        <p:txBody>
          <a:bodyPr>
            <a:normAutofit/>
          </a:bodyPr>
          <a:lstStyle/>
          <a:p>
            <a:pPr>
              <a:spcAft>
                <a:spcPts val="600"/>
              </a:spcAft>
              <a:defRPr/>
            </a:pPr>
            <a:fld id="{5AFFA79E-8FD1-47F6-8AFE-C6CFFEB79E53}" type="slidenum">
              <a:rPr lang="en-US">
                <a:solidFill>
                  <a:schemeClr val="tx1"/>
                </a:solidFill>
              </a:rPr>
              <a:pPr>
                <a:spcAft>
                  <a:spcPts val="600"/>
                </a:spcAft>
                <a:defRPr/>
              </a:pPr>
              <a:t>11</a:t>
            </a:fld>
            <a:endParaRPr lang="en-US">
              <a:solidFill>
                <a:schemeClr val="tx1"/>
              </a:solidFill>
            </a:endParaRPr>
          </a:p>
        </p:txBody>
      </p:sp>
    </p:spTree>
    <p:extLst>
      <p:ext uri="{BB962C8B-B14F-4D97-AF65-F5344CB8AC3E}">
        <p14:creationId xmlns:p14="http://schemas.microsoft.com/office/powerpoint/2010/main" val="3858629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2" y="685799"/>
            <a:ext cx="3183283" cy="4892040"/>
          </a:xfrm>
        </p:spPr>
        <p:txBody>
          <a:bodyPr>
            <a:normAutofit/>
          </a:bodyPr>
          <a:lstStyle/>
          <a:p>
            <a:pPr algn="r"/>
            <a:r>
              <a:rPr lang="en-US" u="sng" dirty="0"/>
              <a:t>Application -  Documents</a:t>
            </a:r>
            <a:endParaRPr lang="en-US" dirty="0"/>
          </a:p>
        </p:txBody>
      </p:sp>
      <p:cxnSp>
        <p:nvCxnSpPr>
          <p:cNvPr id="11" name="Straight Connector 1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4971" y="685799"/>
            <a:ext cx="4716195" cy="4892040"/>
          </a:xfrm>
        </p:spPr>
        <p:txBody>
          <a:bodyPr>
            <a:normAutofit/>
          </a:bodyPr>
          <a:lstStyle/>
          <a:p>
            <a:pPr marL="0" indent="0">
              <a:lnSpc>
                <a:spcPct val="90000"/>
              </a:lnSpc>
              <a:buNone/>
            </a:pPr>
            <a:r>
              <a:rPr lang="en-US" sz="1600" dirty="0">
                <a:solidFill>
                  <a:schemeClr val="tx1"/>
                </a:solidFill>
              </a:rPr>
              <a:t>1. Investment Justification Application Form </a:t>
            </a:r>
          </a:p>
          <a:p>
            <a:pPr marL="0" indent="0">
              <a:lnSpc>
                <a:spcPct val="90000"/>
              </a:lnSpc>
              <a:buNone/>
            </a:pPr>
            <a:r>
              <a:rPr lang="en-US" sz="1600" dirty="0">
                <a:solidFill>
                  <a:schemeClr val="tx1"/>
                </a:solidFill>
              </a:rPr>
              <a:t>2. Vulnerability Assessment/Risk Assessment specific to the facility being applied for.</a:t>
            </a:r>
          </a:p>
          <a:p>
            <a:pPr marL="0" indent="0">
              <a:lnSpc>
                <a:spcPct val="90000"/>
              </a:lnSpc>
              <a:buNone/>
            </a:pPr>
            <a:r>
              <a:rPr lang="en-US" sz="1600" dirty="0">
                <a:solidFill>
                  <a:schemeClr val="tx1"/>
                </a:solidFill>
              </a:rPr>
              <a:t>3. Mission Statement - Each subapplicant must include its Mission Statement and any mission implementing policies or practices that may elevate the organization’s risk. SAAs will use the Mission Statement along with information provided in the subapplicant’s IJ in order to validate the organization is one of the following types: 1) Ideology-based/Spiritual/Religious; 2) Educational; 3) Medical; or 4) Other.</a:t>
            </a:r>
          </a:p>
          <a:p>
            <a:pPr marL="0" indent="0">
              <a:lnSpc>
                <a:spcPct val="90000"/>
              </a:lnSpc>
              <a:buNone/>
            </a:pPr>
            <a:r>
              <a:rPr lang="en-US" sz="1600" dirty="0">
                <a:solidFill>
                  <a:schemeClr val="tx1"/>
                </a:solidFill>
              </a:rPr>
              <a:t>4. Signatory Authority Form with required three (3) signatures for organization.</a:t>
            </a:r>
          </a:p>
          <a:p>
            <a:pPr marL="0" indent="0">
              <a:lnSpc>
                <a:spcPct val="90000"/>
              </a:lnSpc>
              <a:buNone/>
            </a:pPr>
            <a:r>
              <a:rPr lang="en-US" sz="1600" dirty="0">
                <a:solidFill>
                  <a:schemeClr val="tx1"/>
                </a:solidFill>
              </a:rPr>
              <a:t>5. If applicable, any Memorandum of Understanding (MOU), or Memorandum of Agreement (MOA) related to inter-agency projects. </a:t>
            </a:r>
          </a:p>
        </p:txBody>
      </p:sp>
      <p:sp>
        <p:nvSpPr>
          <p:cNvPr id="4" name="Slide Number Placeholder 3"/>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a:solidFill>
                  <a:schemeClr val="tx1"/>
                </a:solidFill>
              </a:rPr>
              <a:pPr>
                <a:spcAft>
                  <a:spcPts val="600"/>
                </a:spcAft>
                <a:defRPr/>
              </a:pPr>
              <a:t>12</a:t>
            </a:fld>
            <a:endParaRPr lang="en-US">
              <a:solidFill>
                <a:schemeClr val="tx1"/>
              </a:solidFill>
            </a:endParaRPr>
          </a:p>
        </p:txBody>
      </p:sp>
    </p:spTree>
    <p:extLst>
      <p:ext uri="{BB962C8B-B14F-4D97-AF65-F5344CB8AC3E}">
        <p14:creationId xmlns:p14="http://schemas.microsoft.com/office/powerpoint/2010/main" val="284407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F7717-01E9-3BE8-5161-EDFD7AC24A06}"/>
              </a:ext>
            </a:extLst>
          </p:cNvPr>
          <p:cNvSpPr>
            <a:spLocks noGrp="1"/>
          </p:cNvSpPr>
          <p:nvPr>
            <p:ph type="title"/>
          </p:nvPr>
        </p:nvSpPr>
        <p:spPr>
          <a:xfrm>
            <a:off x="201692" y="5578478"/>
            <a:ext cx="6554867" cy="1203322"/>
          </a:xfrm>
        </p:spPr>
        <p:txBody>
          <a:bodyPr/>
          <a:lstStyle/>
          <a:p>
            <a:r>
              <a:rPr lang="en-US" dirty="0"/>
              <a:t>Application – Investment Justification</a:t>
            </a:r>
          </a:p>
        </p:txBody>
      </p:sp>
      <p:sp>
        <p:nvSpPr>
          <p:cNvPr id="4" name="Slide Number Placeholder 3">
            <a:extLst>
              <a:ext uri="{FF2B5EF4-FFF2-40B4-BE49-F238E27FC236}">
                <a16:creationId xmlns:a16="http://schemas.microsoft.com/office/drawing/2014/main" id="{C156723D-E844-C622-E224-D868F264A25F}"/>
              </a:ext>
            </a:extLst>
          </p:cNvPr>
          <p:cNvSpPr>
            <a:spLocks noGrp="1"/>
          </p:cNvSpPr>
          <p:nvPr>
            <p:ph type="sldNum" sz="quarter" idx="12"/>
          </p:nvPr>
        </p:nvSpPr>
        <p:spPr/>
        <p:txBody>
          <a:bodyPr/>
          <a:lstStyle/>
          <a:p>
            <a:pPr>
              <a:defRPr/>
            </a:pPr>
            <a:fld id="{5AFFA79E-8FD1-47F6-8AFE-C6CFFEB79E53}" type="slidenum">
              <a:rPr lang="en-US" smtClean="0"/>
              <a:pPr>
                <a:defRPr/>
              </a:pPr>
              <a:t>13</a:t>
            </a:fld>
            <a:endParaRPr lang="en-US"/>
          </a:p>
        </p:txBody>
      </p:sp>
      <p:pic>
        <p:nvPicPr>
          <p:cNvPr id="6" name="Picture 5" descr="A screen shot of a application&#10;&#10;Description automatically generated">
            <a:extLst>
              <a:ext uri="{FF2B5EF4-FFF2-40B4-BE49-F238E27FC236}">
                <a16:creationId xmlns:a16="http://schemas.microsoft.com/office/drawing/2014/main" id="{C877D93A-0538-C877-CE2C-5D7F3E95A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5715000" cy="2465889"/>
          </a:xfrm>
          <a:prstGeom prst="rect">
            <a:avLst/>
          </a:prstGeom>
        </p:spPr>
      </p:pic>
      <p:sp>
        <p:nvSpPr>
          <p:cNvPr id="7" name="Oval 6">
            <a:extLst>
              <a:ext uri="{FF2B5EF4-FFF2-40B4-BE49-F238E27FC236}">
                <a16:creationId xmlns:a16="http://schemas.microsoft.com/office/drawing/2014/main" id="{075E67E7-8830-9F74-45BC-C8F75F7A2808}"/>
              </a:ext>
            </a:extLst>
          </p:cNvPr>
          <p:cNvSpPr/>
          <p:nvPr/>
        </p:nvSpPr>
        <p:spPr>
          <a:xfrm>
            <a:off x="190500" y="1476375"/>
            <a:ext cx="1676400" cy="2286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Description automatically generated">
            <a:extLst>
              <a:ext uri="{FF2B5EF4-FFF2-40B4-BE49-F238E27FC236}">
                <a16:creationId xmlns:a16="http://schemas.microsoft.com/office/drawing/2014/main" id="{CAA1DD79-1A73-B15F-685D-E25F5AB44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 y="2819400"/>
            <a:ext cx="9035144" cy="2691320"/>
          </a:xfrm>
          <a:prstGeom prst="rect">
            <a:avLst/>
          </a:prstGeom>
        </p:spPr>
      </p:pic>
      <p:sp>
        <p:nvSpPr>
          <p:cNvPr id="10" name="Oval 9">
            <a:extLst>
              <a:ext uri="{FF2B5EF4-FFF2-40B4-BE49-F238E27FC236}">
                <a16:creationId xmlns:a16="http://schemas.microsoft.com/office/drawing/2014/main" id="{9A128DEC-CF90-EA34-D686-653F8CD68A2F}"/>
              </a:ext>
            </a:extLst>
          </p:cNvPr>
          <p:cNvSpPr/>
          <p:nvPr/>
        </p:nvSpPr>
        <p:spPr>
          <a:xfrm>
            <a:off x="8763000" y="2913063"/>
            <a:ext cx="304800" cy="43973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8C3DA1-F6D8-F378-47A3-E1F04A8C0338}"/>
              </a:ext>
            </a:extLst>
          </p:cNvPr>
          <p:cNvSpPr txBox="1"/>
          <p:nvPr/>
        </p:nvSpPr>
        <p:spPr>
          <a:xfrm>
            <a:off x="6124575" y="661480"/>
            <a:ext cx="2819400" cy="1569660"/>
          </a:xfrm>
          <a:prstGeom prst="rect">
            <a:avLst/>
          </a:prstGeom>
          <a:noFill/>
        </p:spPr>
        <p:txBody>
          <a:bodyPr wrap="square" rtlCol="0">
            <a:spAutoFit/>
          </a:bodyPr>
          <a:lstStyle/>
          <a:p>
            <a:r>
              <a:rPr lang="en-US" sz="1600" dirty="0"/>
              <a:t>When you click on the IJ link on our website it will open a new tab and appear like the below image.  You will need to click on the save icon.</a:t>
            </a:r>
          </a:p>
        </p:txBody>
      </p:sp>
    </p:spTree>
    <p:extLst>
      <p:ext uri="{BB962C8B-B14F-4D97-AF65-F5344CB8AC3E}">
        <p14:creationId xmlns:p14="http://schemas.microsoft.com/office/powerpoint/2010/main" val="56297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425D-19A1-42C2-7E86-8C9E2A70D0CC}"/>
              </a:ext>
            </a:extLst>
          </p:cNvPr>
          <p:cNvSpPr>
            <a:spLocks noGrp="1"/>
          </p:cNvSpPr>
          <p:nvPr>
            <p:ph type="title"/>
          </p:nvPr>
        </p:nvSpPr>
        <p:spPr>
          <a:xfrm>
            <a:off x="228600" y="5654675"/>
            <a:ext cx="5867400" cy="1066800"/>
          </a:xfrm>
        </p:spPr>
        <p:txBody>
          <a:bodyPr/>
          <a:lstStyle/>
          <a:p>
            <a:r>
              <a:rPr lang="en-US" dirty="0"/>
              <a:t>Application – IJ (Cont.)</a:t>
            </a:r>
          </a:p>
        </p:txBody>
      </p:sp>
      <p:sp>
        <p:nvSpPr>
          <p:cNvPr id="4" name="Slide Number Placeholder 3">
            <a:extLst>
              <a:ext uri="{FF2B5EF4-FFF2-40B4-BE49-F238E27FC236}">
                <a16:creationId xmlns:a16="http://schemas.microsoft.com/office/drawing/2014/main" id="{87CC8027-D15F-7F48-4DF9-A213AC0B3AFD}"/>
              </a:ext>
            </a:extLst>
          </p:cNvPr>
          <p:cNvSpPr>
            <a:spLocks noGrp="1"/>
          </p:cNvSpPr>
          <p:nvPr>
            <p:ph type="sldNum" sz="quarter" idx="12"/>
          </p:nvPr>
        </p:nvSpPr>
        <p:spPr/>
        <p:txBody>
          <a:bodyPr/>
          <a:lstStyle/>
          <a:p>
            <a:pPr>
              <a:defRPr/>
            </a:pPr>
            <a:fld id="{5AFFA79E-8FD1-47F6-8AFE-C6CFFEB79E53}" type="slidenum">
              <a:rPr lang="en-US" smtClean="0"/>
              <a:pPr>
                <a:defRPr/>
              </a:pPr>
              <a:t>14</a:t>
            </a:fld>
            <a:endParaRPr lang="en-US"/>
          </a:p>
        </p:txBody>
      </p:sp>
      <p:pic>
        <p:nvPicPr>
          <p:cNvPr id="6" name="Picture 5" descr="A screenshot of a computer&#10;&#10;Description automatically generated">
            <a:extLst>
              <a:ext uri="{FF2B5EF4-FFF2-40B4-BE49-F238E27FC236}">
                <a16:creationId xmlns:a16="http://schemas.microsoft.com/office/drawing/2014/main" id="{BD28ACB7-DEF2-70A7-54A6-027D945B3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280" y="145456"/>
            <a:ext cx="5553712" cy="2991352"/>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1963E251-3381-F539-BAFC-3C540E5B7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50" y="2743984"/>
            <a:ext cx="5057775" cy="2910691"/>
          </a:xfrm>
          <a:prstGeom prst="rect">
            <a:avLst/>
          </a:prstGeom>
        </p:spPr>
      </p:pic>
      <p:sp>
        <p:nvSpPr>
          <p:cNvPr id="9" name="TextBox 8">
            <a:extLst>
              <a:ext uri="{FF2B5EF4-FFF2-40B4-BE49-F238E27FC236}">
                <a16:creationId xmlns:a16="http://schemas.microsoft.com/office/drawing/2014/main" id="{42B151DE-CACD-C1B7-1838-E0F16ABAEB4A}"/>
              </a:ext>
            </a:extLst>
          </p:cNvPr>
          <p:cNvSpPr txBox="1"/>
          <p:nvPr/>
        </p:nvSpPr>
        <p:spPr>
          <a:xfrm>
            <a:off x="381000" y="513334"/>
            <a:ext cx="2895600" cy="1569660"/>
          </a:xfrm>
          <a:prstGeom prst="rect">
            <a:avLst/>
          </a:prstGeom>
          <a:noFill/>
        </p:spPr>
        <p:txBody>
          <a:bodyPr wrap="square" rtlCol="0">
            <a:spAutoFit/>
          </a:bodyPr>
          <a:lstStyle/>
          <a:p>
            <a:r>
              <a:rPr lang="en-US" sz="1600" dirty="0"/>
              <a:t>Save the IJ on your computer.  Then once you open the IJ from that saved location it will appear like the below image.  </a:t>
            </a:r>
          </a:p>
        </p:txBody>
      </p:sp>
      <p:sp>
        <p:nvSpPr>
          <p:cNvPr id="10" name="TextBox 9">
            <a:extLst>
              <a:ext uri="{FF2B5EF4-FFF2-40B4-BE49-F238E27FC236}">
                <a16:creationId xmlns:a16="http://schemas.microsoft.com/office/drawing/2014/main" id="{9B677BD8-D1B9-AE32-90CD-0717E12B75B8}"/>
              </a:ext>
            </a:extLst>
          </p:cNvPr>
          <p:cNvSpPr txBox="1"/>
          <p:nvPr/>
        </p:nvSpPr>
        <p:spPr>
          <a:xfrm>
            <a:off x="5486400" y="3660720"/>
            <a:ext cx="2992533" cy="1077218"/>
          </a:xfrm>
          <a:prstGeom prst="rect">
            <a:avLst/>
          </a:prstGeom>
          <a:noFill/>
        </p:spPr>
        <p:txBody>
          <a:bodyPr wrap="square" rtlCol="0">
            <a:spAutoFit/>
          </a:bodyPr>
          <a:lstStyle/>
          <a:p>
            <a:r>
              <a:rPr lang="en-US" sz="1600" dirty="0"/>
              <a:t>The IJ will not open correctly in a web browser and must be opened from your computer in Adobe.</a:t>
            </a:r>
          </a:p>
        </p:txBody>
      </p:sp>
    </p:spTree>
    <p:extLst>
      <p:ext uri="{BB962C8B-B14F-4D97-AF65-F5344CB8AC3E}">
        <p14:creationId xmlns:p14="http://schemas.microsoft.com/office/powerpoint/2010/main" val="321825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65525-CA68-099A-F586-A028EB3AD14D}"/>
              </a:ext>
            </a:extLst>
          </p:cNvPr>
          <p:cNvSpPr>
            <a:spLocks noGrp="1"/>
          </p:cNvSpPr>
          <p:nvPr>
            <p:ph type="title"/>
          </p:nvPr>
        </p:nvSpPr>
        <p:spPr>
          <a:xfrm>
            <a:off x="499230" y="4414687"/>
            <a:ext cx="7687509" cy="1233251"/>
          </a:xfrm>
        </p:spPr>
        <p:txBody>
          <a:bodyPr vert="horz" lIns="91440" tIns="45720" rIns="91440" bIns="45720" rtlCol="0" anchor="b">
            <a:normAutofit/>
          </a:bodyPr>
          <a:lstStyle/>
          <a:p>
            <a:pPr>
              <a:lnSpc>
                <a:spcPct val="90000"/>
              </a:lnSpc>
            </a:pPr>
            <a:r>
              <a:rPr lang="en-US" sz="4100" dirty="0">
                <a:solidFill>
                  <a:srgbClr val="FFFFFF"/>
                </a:solidFill>
              </a:rPr>
              <a:t>Application – IJ Organization</a:t>
            </a:r>
          </a:p>
        </p:txBody>
      </p:sp>
      <p:sp useBgFill="1">
        <p:nvSpPr>
          <p:cNvPr id="47"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76" y="606367"/>
            <a:ext cx="8211093"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form with text and numbers&#10;&#10;Description automatically generated with medium confidence">
            <a:extLst>
              <a:ext uri="{FF2B5EF4-FFF2-40B4-BE49-F238E27FC236}">
                <a16:creationId xmlns:a16="http://schemas.microsoft.com/office/drawing/2014/main" id="{C2BE0434-C79C-B2F1-E6E0-255AFDB72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349" y="1105355"/>
            <a:ext cx="6871732" cy="2559720"/>
          </a:xfrm>
          <a:prstGeom prst="rect">
            <a:avLst/>
          </a:prstGeom>
        </p:spPr>
      </p:pic>
      <p:sp>
        <p:nvSpPr>
          <p:cNvPr id="4" name="Slide Number Placeholder 3">
            <a:extLst>
              <a:ext uri="{FF2B5EF4-FFF2-40B4-BE49-F238E27FC236}">
                <a16:creationId xmlns:a16="http://schemas.microsoft.com/office/drawing/2014/main" id="{92B8EB5C-E9C4-08B0-E2D3-DFCCD12B6D33}"/>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a:solidFill>
                  <a:srgbClr val="0A304A"/>
                </a:solidFill>
              </a:rPr>
              <a:pPr defTabSz="914400">
                <a:spcAft>
                  <a:spcPts val="600"/>
                </a:spcAft>
                <a:defRPr/>
              </a:pPr>
              <a:t>15</a:t>
            </a:fld>
            <a:endParaRPr lang="en-US" sz="3200">
              <a:solidFill>
                <a:srgbClr val="0A304A"/>
              </a:solidFill>
            </a:endParaRPr>
          </a:p>
        </p:txBody>
      </p:sp>
      <p:grpSp>
        <p:nvGrpSpPr>
          <p:cNvPr id="49" name="Group 48">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50" name="Straight Connector 49">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3220443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558E-B3A3-00E1-1E5D-71340ADF877B}"/>
              </a:ext>
            </a:extLst>
          </p:cNvPr>
          <p:cNvSpPr>
            <a:spLocks noGrp="1"/>
          </p:cNvSpPr>
          <p:nvPr>
            <p:ph type="title"/>
          </p:nvPr>
        </p:nvSpPr>
        <p:spPr>
          <a:xfrm>
            <a:off x="513159" y="4487332"/>
            <a:ext cx="6400800" cy="1507067"/>
          </a:xfrm>
        </p:spPr>
        <p:txBody>
          <a:bodyPr vert="horz" lIns="91440" tIns="45720" rIns="91440" bIns="45720" rtlCol="0" anchor="ctr">
            <a:normAutofit/>
          </a:bodyPr>
          <a:lstStyle/>
          <a:p>
            <a:r>
              <a:rPr lang="en-US" sz="3600" dirty="0"/>
              <a:t>Application – IJ Organization (Cont.)</a:t>
            </a:r>
          </a:p>
        </p:txBody>
      </p:sp>
      <p:pic>
        <p:nvPicPr>
          <p:cNvPr id="6" name="Picture 5" descr="A screenshot of a computer&#10;&#10;Description automatically generated">
            <a:extLst>
              <a:ext uri="{FF2B5EF4-FFF2-40B4-BE49-F238E27FC236}">
                <a16:creationId xmlns:a16="http://schemas.microsoft.com/office/drawing/2014/main" id="{AC606EF6-1FDE-2469-6939-5690ABA8F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857" y="375973"/>
            <a:ext cx="5458143" cy="3738827"/>
          </a:xfrm>
          <a:prstGeom prst="rect">
            <a:avLst/>
          </a:prstGeom>
          <a:effectLst>
            <a:innerShdw blurRad="57150" dist="38100" dir="14460000">
              <a:prstClr val="black">
                <a:alpha val="70000"/>
              </a:prstClr>
            </a:innerShdw>
          </a:effectLst>
        </p:spPr>
      </p:pic>
      <p:sp>
        <p:nvSpPr>
          <p:cNvPr id="7" name="TextBox 6">
            <a:extLst>
              <a:ext uri="{FF2B5EF4-FFF2-40B4-BE49-F238E27FC236}">
                <a16:creationId xmlns:a16="http://schemas.microsoft.com/office/drawing/2014/main" id="{28867E4E-6BD0-D4AC-606B-4F24935E0876}"/>
              </a:ext>
            </a:extLst>
          </p:cNvPr>
          <p:cNvSpPr txBox="1"/>
          <p:nvPr/>
        </p:nvSpPr>
        <p:spPr>
          <a:xfrm>
            <a:off x="5791200" y="733647"/>
            <a:ext cx="3200400" cy="3575884"/>
          </a:xfrm>
          <a:prstGeom prst="rect">
            <a:avLst/>
          </a:prstGeom>
        </p:spPr>
        <p:txBody>
          <a:bodyPr vert="horz" lIns="91440" tIns="45720" rIns="91440" bIns="45720" rtlCol="0" anchor="ctr">
            <a:normAutofit lnSpcReduction="10000"/>
          </a:bodyPr>
          <a:lstStyle/>
          <a:p>
            <a:pPr marL="0" lvl="1">
              <a:spcBef>
                <a:spcPct val="20000"/>
              </a:spcBef>
              <a:spcAft>
                <a:spcPts val="600"/>
              </a:spcAft>
              <a:buClr>
                <a:schemeClr val="tx1"/>
              </a:buClr>
              <a:buSzPct val="80000"/>
            </a:pPr>
            <a:r>
              <a:rPr lang="en-US" dirty="0">
                <a:solidFill>
                  <a:schemeClr val="bg2">
                    <a:lumMod val="75000"/>
                  </a:schemeClr>
                </a:solidFill>
              </a:rPr>
              <a:t>Best Practices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Answer all required questions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Describe but be concise</a:t>
            </a:r>
          </a:p>
          <a:p>
            <a:pPr marL="0" lvl="1">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marL="0" lvl="1">
              <a:spcBef>
                <a:spcPct val="20000"/>
              </a:spcBef>
              <a:spcAft>
                <a:spcPts val="600"/>
              </a:spcAft>
              <a:buClr>
                <a:schemeClr val="tx1"/>
              </a:buClr>
              <a:buSzPct val="80000"/>
            </a:pPr>
            <a:r>
              <a:rPr lang="en-US" dirty="0">
                <a:solidFill>
                  <a:schemeClr val="bg2">
                    <a:lumMod val="75000"/>
                  </a:schemeClr>
                </a:solidFill>
              </a:rPr>
              <a:t>Common Pitfalls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Being vague or assuming reviewer knows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Not answering</a:t>
            </a:r>
          </a:p>
        </p:txBody>
      </p:sp>
      <p:sp>
        <p:nvSpPr>
          <p:cNvPr id="4" name="Slide Number Placeholder 3">
            <a:extLst>
              <a:ext uri="{FF2B5EF4-FFF2-40B4-BE49-F238E27FC236}">
                <a16:creationId xmlns:a16="http://schemas.microsoft.com/office/drawing/2014/main" id="{1D73604A-8E18-3742-B486-6D1F120D38DA}"/>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a:pPr defTabSz="914400">
                <a:spcAft>
                  <a:spcPts val="600"/>
                </a:spcAft>
                <a:defRPr/>
              </a:pPr>
              <a:t>16</a:t>
            </a:fld>
            <a:endParaRPr lang="en-US" sz="3200"/>
          </a:p>
        </p:txBody>
      </p:sp>
    </p:spTree>
    <p:extLst>
      <p:ext uri="{BB962C8B-B14F-4D97-AF65-F5344CB8AC3E}">
        <p14:creationId xmlns:p14="http://schemas.microsoft.com/office/powerpoint/2010/main" val="1821007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54A7-939A-DEF0-EDE1-2560FEE7B7D0}"/>
              </a:ext>
            </a:extLst>
          </p:cNvPr>
          <p:cNvSpPr>
            <a:spLocks noGrp="1"/>
          </p:cNvSpPr>
          <p:nvPr>
            <p:ph type="title"/>
          </p:nvPr>
        </p:nvSpPr>
        <p:spPr/>
        <p:txBody>
          <a:bodyPr/>
          <a:lstStyle/>
          <a:p>
            <a:r>
              <a:rPr lang="en-US" sz="3200" dirty="0"/>
              <a:t>Application – IJ Organization (Cont.)</a:t>
            </a:r>
            <a:endParaRPr lang="en-US" dirty="0"/>
          </a:p>
        </p:txBody>
      </p:sp>
      <p:sp>
        <p:nvSpPr>
          <p:cNvPr id="4" name="Slide Number Placeholder 3">
            <a:extLst>
              <a:ext uri="{FF2B5EF4-FFF2-40B4-BE49-F238E27FC236}">
                <a16:creationId xmlns:a16="http://schemas.microsoft.com/office/drawing/2014/main" id="{0CAC03FD-2219-6545-2D81-53AE4D66AE00}"/>
              </a:ext>
            </a:extLst>
          </p:cNvPr>
          <p:cNvSpPr>
            <a:spLocks noGrp="1"/>
          </p:cNvSpPr>
          <p:nvPr>
            <p:ph type="sldNum" sz="quarter" idx="12"/>
          </p:nvPr>
        </p:nvSpPr>
        <p:spPr/>
        <p:txBody>
          <a:bodyPr/>
          <a:lstStyle/>
          <a:p>
            <a:pPr>
              <a:defRPr/>
            </a:pPr>
            <a:fld id="{5AFFA79E-8FD1-47F6-8AFE-C6CFFEB79E53}" type="slidenum">
              <a:rPr lang="en-US" smtClean="0"/>
              <a:pPr>
                <a:defRPr/>
              </a:pPr>
              <a:t>17</a:t>
            </a:fld>
            <a:endParaRPr lang="en-US"/>
          </a:p>
        </p:txBody>
      </p:sp>
      <p:pic>
        <p:nvPicPr>
          <p:cNvPr id="6" name="Picture 5" descr="A screenshot of a computer&#10;&#10;Description automatically generated">
            <a:extLst>
              <a:ext uri="{FF2B5EF4-FFF2-40B4-BE49-F238E27FC236}">
                <a16:creationId xmlns:a16="http://schemas.microsoft.com/office/drawing/2014/main" id="{A523985E-B6E4-AD9F-F3E1-CE17D7AEC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4659"/>
            <a:ext cx="5429344" cy="3716442"/>
          </a:xfrm>
          <a:prstGeom prst="rect">
            <a:avLst/>
          </a:prstGeom>
        </p:spPr>
      </p:pic>
      <p:pic>
        <p:nvPicPr>
          <p:cNvPr id="8" name="Picture 7" descr="A close-up of a computer screen&#10;&#10;Description automatically generated">
            <a:extLst>
              <a:ext uri="{FF2B5EF4-FFF2-40B4-BE49-F238E27FC236}">
                <a16:creationId xmlns:a16="http://schemas.microsoft.com/office/drawing/2014/main" id="{FEB85105-1FF7-5EAD-101E-6B31A0211650}"/>
              </a:ext>
            </a:extLst>
          </p:cNvPr>
          <p:cNvPicPr>
            <a:picLocks noChangeAspect="1"/>
          </p:cNvPicPr>
          <p:nvPr/>
        </p:nvPicPr>
        <p:blipFill rotWithShape="1">
          <a:blip r:embed="rId3">
            <a:extLst>
              <a:ext uri="{28A0092B-C50C-407E-A947-70E740481C1C}">
                <a14:useLocalDpi xmlns:a14="http://schemas.microsoft.com/office/drawing/2010/main" val="0"/>
              </a:ext>
            </a:extLst>
          </a:blip>
          <a:srcRect l="47475" t="-3581" b="1"/>
          <a:stretch/>
        </p:blipFill>
        <p:spPr>
          <a:xfrm>
            <a:off x="5636125" y="23982"/>
            <a:ext cx="3328567" cy="162843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A9DDE100-FF2E-79CF-2ECC-2043CD1F42C1}"/>
              </a:ext>
            </a:extLst>
          </p:cNvPr>
          <p:cNvPicPr>
            <a:picLocks noChangeAspect="1"/>
          </p:cNvPicPr>
          <p:nvPr/>
        </p:nvPicPr>
        <p:blipFill rotWithShape="1">
          <a:blip r:embed="rId4">
            <a:extLst>
              <a:ext uri="{28A0092B-C50C-407E-A947-70E740481C1C}">
                <a14:useLocalDpi xmlns:a14="http://schemas.microsoft.com/office/drawing/2010/main" val="0"/>
              </a:ext>
            </a:extLst>
          </a:blip>
          <a:srcRect l="37735" r="27221"/>
          <a:stretch/>
        </p:blipFill>
        <p:spPr>
          <a:xfrm>
            <a:off x="5636125" y="1853076"/>
            <a:ext cx="3048001" cy="1762371"/>
          </a:xfrm>
          <a:prstGeom prst="rect">
            <a:avLst/>
          </a:prstGeom>
        </p:spPr>
      </p:pic>
      <p:cxnSp>
        <p:nvCxnSpPr>
          <p:cNvPr id="12" name="Straight Arrow Connector 11">
            <a:extLst>
              <a:ext uri="{FF2B5EF4-FFF2-40B4-BE49-F238E27FC236}">
                <a16:creationId xmlns:a16="http://schemas.microsoft.com/office/drawing/2014/main" id="{0908920C-49C7-E755-8943-2A75EB98D9C2}"/>
              </a:ext>
            </a:extLst>
          </p:cNvPr>
          <p:cNvCxnSpPr/>
          <p:nvPr/>
        </p:nvCxnSpPr>
        <p:spPr>
          <a:xfrm flipV="1">
            <a:off x="4084934" y="174659"/>
            <a:ext cx="2544466" cy="130141"/>
          </a:xfrm>
          <a:prstGeom prst="straightConnector1">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0F45D5-D2B4-44EC-0896-DB0D6535E4D7}"/>
              </a:ext>
            </a:extLst>
          </p:cNvPr>
          <p:cNvCxnSpPr/>
          <p:nvPr/>
        </p:nvCxnSpPr>
        <p:spPr>
          <a:xfrm>
            <a:off x="3352800" y="533400"/>
            <a:ext cx="3429000" cy="1494124"/>
          </a:xfrm>
          <a:prstGeom prst="straightConnector1">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089D183-E67E-511A-8C64-AC05ABBA1594}"/>
              </a:ext>
            </a:extLst>
          </p:cNvPr>
          <p:cNvSpPr/>
          <p:nvPr/>
        </p:nvSpPr>
        <p:spPr>
          <a:xfrm>
            <a:off x="4191000" y="3048000"/>
            <a:ext cx="457200" cy="3519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90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3372-E01A-23D9-0397-D514855B6A56}"/>
              </a:ext>
            </a:extLst>
          </p:cNvPr>
          <p:cNvSpPr>
            <a:spLocks noGrp="1"/>
          </p:cNvSpPr>
          <p:nvPr>
            <p:ph type="title"/>
          </p:nvPr>
        </p:nvSpPr>
        <p:spPr>
          <a:xfrm>
            <a:off x="304800" y="4876800"/>
            <a:ext cx="6554867" cy="1524000"/>
          </a:xfrm>
        </p:spPr>
        <p:txBody>
          <a:bodyPr/>
          <a:lstStyle/>
          <a:p>
            <a:r>
              <a:rPr lang="en-US" sz="3200" dirty="0"/>
              <a:t>Application – IJ Background</a:t>
            </a:r>
            <a:endParaRPr lang="en-US" dirty="0"/>
          </a:p>
        </p:txBody>
      </p:sp>
      <p:sp>
        <p:nvSpPr>
          <p:cNvPr id="4" name="Slide Number Placeholder 3">
            <a:extLst>
              <a:ext uri="{FF2B5EF4-FFF2-40B4-BE49-F238E27FC236}">
                <a16:creationId xmlns:a16="http://schemas.microsoft.com/office/drawing/2014/main" id="{F9EB8C8F-3459-9522-2C56-459EC9FE12B9}"/>
              </a:ext>
            </a:extLst>
          </p:cNvPr>
          <p:cNvSpPr>
            <a:spLocks noGrp="1"/>
          </p:cNvSpPr>
          <p:nvPr>
            <p:ph type="sldNum" sz="quarter" idx="12"/>
          </p:nvPr>
        </p:nvSpPr>
        <p:spPr/>
        <p:txBody>
          <a:bodyPr/>
          <a:lstStyle/>
          <a:p>
            <a:pPr>
              <a:defRPr/>
            </a:pPr>
            <a:fld id="{5AFFA79E-8FD1-47F6-8AFE-C6CFFEB79E53}" type="slidenum">
              <a:rPr lang="en-US" smtClean="0"/>
              <a:pPr>
                <a:defRPr/>
              </a:pPr>
              <a:t>18</a:t>
            </a:fld>
            <a:endParaRPr lang="en-US"/>
          </a:p>
        </p:txBody>
      </p:sp>
      <p:pic>
        <p:nvPicPr>
          <p:cNvPr id="6" name="Picture 5" descr="A screenshot of a computer&#10;&#10;Description automatically generated">
            <a:extLst>
              <a:ext uri="{FF2B5EF4-FFF2-40B4-BE49-F238E27FC236}">
                <a16:creationId xmlns:a16="http://schemas.microsoft.com/office/drawing/2014/main" id="{14E08755-D41E-19FB-C068-07A331DD6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8600"/>
            <a:ext cx="6668079" cy="3494624"/>
          </a:xfrm>
          <a:prstGeom prst="rect">
            <a:avLst/>
          </a:prstGeom>
        </p:spPr>
      </p:pic>
      <p:pic>
        <p:nvPicPr>
          <p:cNvPr id="8" name="Picture 7" descr="A white rectangular object with black text&#10;&#10;Description automatically generated">
            <a:extLst>
              <a:ext uri="{FF2B5EF4-FFF2-40B4-BE49-F238E27FC236}">
                <a16:creationId xmlns:a16="http://schemas.microsoft.com/office/drawing/2014/main" id="{4DBC0412-4F72-1227-C461-ECAE7200A09E}"/>
              </a:ext>
            </a:extLst>
          </p:cNvPr>
          <p:cNvPicPr>
            <a:picLocks noChangeAspect="1"/>
          </p:cNvPicPr>
          <p:nvPr/>
        </p:nvPicPr>
        <p:blipFill rotWithShape="1">
          <a:blip r:embed="rId3">
            <a:extLst>
              <a:ext uri="{28A0092B-C50C-407E-A947-70E740481C1C}">
                <a14:useLocalDpi xmlns:a14="http://schemas.microsoft.com/office/drawing/2010/main" val="0"/>
              </a:ext>
            </a:extLst>
          </a:blip>
          <a:srcRect t="17128" r="45306"/>
          <a:stretch/>
        </p:blipFill>
        <p:spPr>
          <a:xfrm>
            <a:off x="304800" y="3810000"/>
            <a:ext cx="4439217" cy="1152622"/>
          </a:xfrm>
          <a:prstGeom prst="rect">
            <a:avLst/>
          </a:prstGeom>
        </p:spPr>
      </p:pic>
      <p:cxnSp>
        <p:nvCxnSpPr>
          <p:cNvPr id="9" name="Straight Arrow Connector 8">
            <a:extLst>
              <a:ext uri="{FF2B5EF4-FFF2-40B4-BE49-F238E27FC236}">
                <a16:creationId xmlns:a16="http://schemas.microsoft.com/office/drawing/2014/main" id="{B7CB8D97-0C2D-6070-28F1-DE2F4E25A47C}"/>
              </a:ext>
            </a:extLst>
          </p:cNvPr>
          <p:cNvCxnSpPr>
            <a:cxnSpLocks/>
          </p:cNvCxnSpPr>
          <p:nvPr/>
        </p:nvCxnSpPr>
        <p:spPr>
          <a:xfrm flipH="1">
            <a:off x="1858208" y="2280712"/>
            <a:ext cx="1981200" cy="1828800"/>
          </a:xfrm>
          <a:prstGeom prst="straightConnector1">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63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DEC8-9E0F-4D5F-BA19-15D0C4DD9E9E}"/>
              </a:ext>
            </a:extLst>
          </p:cNvPr>
          <p:cNvSpPr>
            <a:spLocks noGrp="1"/>
          </p:cNvSpPr>
          <p:nvPr>
            <p:ph type="title"/>
          </p:nvPr>
        </p:nvSpPr>
        <p:spPr>
          <a:xfrm>
            <a:off x="228600" y="5151440"/>
            <a:ext cx="6554867" cy="1524000"/>
          </a:xfrm>
        </p:spPr>
        <p:txBody>
          <a:bodyPr/>
          <a:lstStyle/>
          <a:p>
            <a:r>
              <a:rPr lang="en-US" sz="3200" dirty="0"/>
              <a:t>Application – IJ Risk</a:t>
            </a:r>
            <a:endParaRPr lang="en-US" dirty="0"/>
          </a:p>
        </p:txBody>
      </p:sp>
      <p:sp>
        <p:nvSpPr>
          <p:cNvPr id="4" name="Slide Number Placeholder 3">
            <a:extLst>
              <a:ext uri="{FF2B5EF4-FFF2-40B4-BE49-F238E27FC236}">
                <a16:creationId xmlns:a16="http://schemas.microsoft.com/office/drawing/2014/main" id="{8C693B61-669E-A366-475A-F46152334A0B}"/>
              </a:ext>
            </a:extLst>
          </p:cNvPr>
          <p:cNvSpPr>
            <a:spLocks noGrp="1"/>
          </p:cNvSpPr>
          <p:nvPr>
            <p:ph type="sldNum" sz="quarter" idx="12"/>
          </p:nvPr>
        </p:nvSpPr>
        <p:spPr/>
        <p:txBody>
          <a:bodyPr/>
          <a:lstStyle/>
          <a:p>
            <a:pPr>
              <a:defRPr/>
            </a:pPr>
            <a:fld id="{5AFFA79E-8FD1-47F6-8AFE-C6CFFEB79E53}" type="slidenum">
              <a:rPr lang="en-US" smtClean="0"/>
              <a:pPr>
                <a:defRPr/>
              </a:pPr>
              <a:t>19</a:t>
            </a:fld>
            <a:endParaRPr lang="en-US"/>
          </a:p>
        </p:txBody>
      </p:sp>
      <p:pic>
        <p:nvPicPr>
          <p:cNvPr id="6" name="Picture 5" descr="A screenshot of a document&#10;&#10;Description automatically generated">
            <a:extLst>
              <a:ext uri="{FF2B5EF4-FFF2-40B4-BE49-F238E27FC236}">
                <a16:creationId xmlns:a16="http://schemas.microsoft.com/office/drawing/2014/main" id="{FC5131DA-D7F0-90FC-C6E7-FA6949B7B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156" y="390059"/>
            <a:ext cx="6047444" cy="4791541"/>
          </a:xfrm>
          <a:prstGeom prst="rect">
            <a:avLst/>
          </a:prstGeom>
        </p:spPr>
      </p:pic>
      <p:sp>
        <p:nvSpPr>
          <p:cNvPr id="7" name="TextBox 6">
            <a:extLst>
              <a:ext uri="{FF2B5EF4-FFF2-40B4-BE49-F238E27FC236}">
                <a16:creationId xmlns:a16="http://schemas.microsoft.com/office/drawing/2014/main" id="{70F819EB-8FAE-90D3-36B4-3F96E347A89F}"/>
              </a:ext>
            </a:extLst>
          </p:cNvPr>
          <p:cNvSpPr txBox="1"/>
          <p:nvPr/>
        </p:nvSpPr>
        <p:spPr>
          <a:xfrm>
            <a:off x="87245" y="609600"/>
            <a:ext cx="2856911" cy="3962400"/>
          </a:xfrm>
          <a:prstGeom prst="rect">
            <a:avLst/>
          </a:prstGeom>
        </p:spPr>
        <p:txBody>
          <a:bodyPr vert="horz" lIns="91440" tIns="45720" rIns="91440" bIns="45720" rtlCol="0" anchor="ctr">
            <a:normAutofit fontScale="92500" lnSpcReduction="10000"/>
          </a:bodyPr>
          <a:lstStyle/>
          <a:p>
            <a:pPr marL="0" lvl="1">
              <a:spcBef>
                <a:spcPct val="20000"/>
              </a:spcBef>
              <a:spcAft>
                <a:spcPts val="600"/>
              </a:spcAft>
              <a:buClr>
                <a:schemeClr val="tx1"/>
              </a:buClr>
              <a:buSzPct val="80000"/>
            </a:pPr>
            <a:r>
              <a:rPr lang="en-US" dirty="0">
                <a:solidFill>
                  <a:schemeClr val="bg2">
                    <a:lumMod val="75000"/>
                  </a:schemeClr>
                </a:solidFill>
              </a:rPr>
              <a:t>Best Practices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Answer each separately</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Be concise</a:t>
            </a:r>
          </a:p>
          <a:p>
            <a:pPr marL="0" lvl="1">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marL="0" lvl="1">
              <a:spcBef>
                <a:spcPct val="20000"/>
              </a:spcBef>
              <a:spcAft>
                <a:spcPts val="600"/>
              </a:spcAft>
              <a:buClr>
                <a:schemeClr val="tx1"/>
              </a:buClr>
              <a:buSzPct val="80000"/>
            </a:pPr>
            <a:r>
              <a:rPr lang="en-US" dirty="0">
                <a:solidFill>
                  <a:schemeClr val="bg2">
                    <a:lumMod val="75000"/>
                  </a:schemeClr>
                </a:solidFill>
              </a:rPr>
              <a:t>Common Pitfalls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Being vague or assuming the reviewer knows</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Not answering</a:t>
            </a:r>
          </a:p>
          <a:p>
            <a:pPr marL="285750" lvl="2" indent="-285750">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Answers should not be the same</a:t>
            </a:r>
          </a:p>
        </p:txBody>
      </p:sp>
    </p:spTree>
    <p:extLst>
      <p:ext uri="{BB962C8B-B14F-4D97-AF65-F5344CB8AC3E}">
        <p14:creationId xmlns:p14="http://schemas.microsoft.com/office/powerpoint/2010/main" val="7306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97404"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39399A8-1C26-B813-BBF3-92DB81A3539F}"/>
              </a:ext>
            </a:extLst>
          </p:cNvPr>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a:solidFill>
                  <a:srgbClr val="0A304A"/>
                </a:solidFill>
              </a:rPr>
              <a:pPr>
                <a:spcAft>
                  <a:spcPts val="600"/>
                </a:spcAft>
                <a:defRPr/>
              </a:pPr>
              <a:t>2</a:t>
            </a:fld>
            <a:endParaRPr lang="en-US">
              <a:solidFill>
                <a:srgbClr val="0A304A"/>
              </a:solidFill>
            </a:endParaRPr>
          </a:p>
        </p:txBody>
      </p:sp>
      <p:grpSp>
        <p:nvGrpSpPr>
          <p:cNvPr id="14" name="Group 13">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7C2615BB-9CFE-9337-9763-FD3D7BE2FBB4}"/>
              </a:ext>
            </a:extLst>
          </p:cNvPr>
          <p:cNvSpPr>
            <a:spLocks noGrp="1"/>
          </p:cNvSpPr>
          <p:nvPr>
            <p:ph type="title"/>
          </p:nvPr>
        </p:nvSpPr>
        <p:spPr>
          <a:xfrm>
            <a:off x="6441495" y="941424"/>
            <a:ext cx="2282922" cy="3248611"/>
          </a:xfrm>
        </p:spPr>
        <p:txBody>
          <a:bodyPr>
            <a:normAutofit/>
          </a:bodyPr>
          <a:lstStyle/>
          <a:p>
            <a:r>
              <a:rPr lang="en-US">
                <a:solidFill>
                  <a:srgbClr val="FFFFFF"/>
                </a:solidFill>
              </a:rPr>
              <a:t>Agenda</a:t>
            </a:r>
          </a:p>
        </p:txBody>
      </p:sp>
      <p:graphicFrame>
        <p:nvGraphicFramePr>
          <p:cNvPr id="6" name="Content Placeholder 2">
            <a:extLst>
              <a:ext uri="{FF2B5EF4-FFF2-40B4-BE49-F238E27FC236}">
                <a16:creationId xmlns:a16="http://schemas.microsoft.com/office/drawing/2014/main" id="{5A1096AA-E530-C4ED-2943-966A9F32B423}"/>
              </a:ext>
            </a:extLst>
          </p:cNvPr>
          <p:cNvGraphicFramePr>
            <a:graphicFrameLocks noGrp="1"/>
          </p:cNvGraphicFramePr>
          <p:nvPr>
            <p:ph idx="1"/>
            <p:extLst>
              <p:ext uri="{D42A27DB-BD31-4B8C-83A1-F6EECF244321}">
                <p14:modId xmlns:p14="http://schemas.microsoft.com/office/powerpoint/2010/main" val="2361680439"/>
              </p:ext>
            </p:extLst>
          </p:nvPr>
        </p:nvGraphicFramePr>
        <p:xfrm>
          <a:off x="705483" y="941424"/>
          <a:ext cx="4642845" cy="4768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0875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1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1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1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1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1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7" name="Rectangle 20">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167E1-4D53-D2F2-CC89-11EAF84048DC}"/>
              </a:ext>
            </a:extLst>
          </p:cNvPr>
          <p:cNvSpPr>
            <a:spLocks noGrp="1"/>
          </p:cNvSpPr>
          <p:nvPr>
            <p:ph type="title"/>
          </p:nvPr>
        </p:nvSpPr>
        <p:spPr>
          <a:xfrm>
            <a:off x="499230" y="4414687"/>
            <a:ext cx="7687509" cy="1233251"/>
          </a:xfrm>
        </p:spPr>
        <p:txBody>
          <a:bodyPr vert="horz" lIns="91440" tIns="45720" rIns="91440" bIns="45720" rtlCol="0" anchor="b">
            <a:normAutofit/>
          </a:bodyPr>
          <a:lstStyle/>
          <a:p>
            <a:pPr>
              <a:lnSpc>
                <a:spcPct val="90000"/>
              </a:lnSpc>
            </a:pPr>
            <a:r>
              <a:rPr lang="en-US" sz="4100" dirty="0">
                <a:solidFill>
                  <a:srgbClr val="FFFFFF"/>
                </a:solidFill>
              </a:rPr>
              <a:t>Application – IJ Risk (Cont.)</a:t>
            </a:r>
          </a:p>
        </p:txBody>
      </p:sp>
      <p:sp useBgFill="1">
        <p:nvSpPr>
          <p:cNvPr id="38"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76" y="606367"/>
            <a:ext cx="8211093"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a:extLst>
              <a:ext uri="{FF2B5EF4-FFF2-40B4-BE49-F238E27FC236}">
                <a16:creationId xmlns:a16="http://schemas.microsoft.com/office/drawing/2014/main" id="{F1477009-CDF7-0B01-76C4-43A90DF95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11" y="762000"/>
            <a:ext cx="7256485" cy="3283478"/>
          </a:xfrm>
          <a:prstGeom prst="rect">
            <a:avLst/>
          </a:prstGeom>
        </p:spPr>
      </p:pic>
      <p:sp>
        <p:nvSpPr>
          <p:cNvPr id="4" name="Slide Number Placeholder 3">
            <a:extLst>
              <a:ext uri="{FF2B5EF4-FFF2-40B4-BE49-F238E27FC236}">
                <a16:creationId xmlns:a16="http://schemas.microsoft.com/office/drawing/2014/main" id="{283FA498-EBBA-498F-E05C-81582D95928F}"/>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a:solidFill>
                  <a:srgbClr val="0A304A"/>
                </a:solidFill>
              </a:rPr>
              <a:pPr defTabSz="914400">
                <a:spcAft>
                  <a:spcPts val="600"/>
                </a:spcAft>
                <a:defRPr/>
              </a:pPr>
              <a:t>20</a:t>
            </a:fld>
            <a:endParaRPr lang="en-US" sz="3200">
              <a:solidFill>
                <a:srgbClr val="0A304A"/>
              </a:solidFill>
            </a:endParaRPr>
          </a:p>
        </p:txBody>
      </p:sp>
      <p:grpSp>
        <p:nvGrpSpPr>
          <p:cNvPr id="25" name="Group 24">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6" name="Straight Connector 25">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 name="Straight Connector 29">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76763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03A2-5191-B02C-EF4E-5A905E56B6FE}"/>
              </a:ext>
            </a:extLst>
          </p:cNvPr>
          <p:cNvSpPr>
            <a:spLocks noGrp="1"/>
          </p:cNvSpPr>
          <p:nvPr>
            <p:ph type="title"/>
          </p:nvPr>
        </p:nvSpPr>
        <p:spPr>
          <a:xfrm>
            <a:off x="513159" y="4487332"/>
            <a:ext cx="6400800" cy="1507067"/>
          </a:xfrm>
        </p:spPr>
        <p:txBody>
          <a:bodyPr vert="horz" lIns="91440" tIns="45720" rIns="91440" bIns="45720" rtlCol="0" anchor="ctr">
            <a:normAutofit/>
          </a:bodyPr>
          <a:lstStyle/>
          <a:p>
            <a:r>
              <a:rPr lang="en-US" sz="3600" dirty="0"/>
              <a:t>Application – IJ Facility Hardening</a:t>
            </a:r>
          </a:p>
        </p:txBody>
      </p:sp>
      <p:pic>
        <p:nvPicPr>
          <p:cNvPr id="6" name="Content Placeholder 5" descr="A screenshot of a document&#10;&#10;Description automatically generated">
            <a:extLst>
              <a:ext uri="{FF2B5EF4-FFF2-40B4-BE49-F238E27FC236}">
                <a16:creationId xmlns:a16="http://schemas.microsoft.com/office/drawing/2014/main" id="{7656A8CA-199A-B782-6AA8-15076D460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757" y="685800"/>
            <a:ext cx="5480283" cy="3575884"/>
          </a:xfrm>
          <a:prstGeom prst="rect">
            <a:avLst/>
          </a:prstGeom>
          <a:effectLst>
            <a:innerShdw blurRad="57150" dist="38100" dir="14460000">
              <a:prstClr val="black">
                <a:alpha val="70000"/>
              </a:prstClr>
            </a:innerShdw>
          </a:effectLst>
        </p:spPr>
      </p:pic>
      <p:sp>
        <p:nvSpPr>
          <p:cNvPr id="9" name="TextBox 8">
            <a:extLst>
              <a:ext uri="{FF2B5EF4-FFF2-40B4-BE49-F238E27FC236}">
                <a16:creationId xmlns:a16="http://schemas.microsoft.com/office/drawing/2014/main" id="{EED04995-8F27-4429-7817-CA8A153DB7D2}"/>
              </a:ext>
            </a:extLst>
          </p:cNvPr>
          <p:cNvSpPr txBox="1"/>
          <p:nvPr/>
        </p:nvSpPr>
        <p:spPr>
          <a:xfrm>
            <a:off x="5791200" y="733647"/>
            <a:ext cx="3048000" cy="3575884"/>
          </a:xfrm>
          <a:prstGeom prst="rect">
            <a:avLst/>
          </a:prstGeom>
        </p:spPr>
        <p:txBody>
          <a:bodyPr vert="horz" lIns="91440" tIns="45720" rIns="91440" bIns="45720" rtlCol="0" anchor="ctr">
            <a:normAutofit lnSpcReduction="10000"/>
          </a:bodyPr>
          <a:lstStyle/>
          <a:p>
            <a:pPr marL="0" lvl="1">
              <a:lnSpc>
                <a:spcPct val="90000"/>
              </a:lnSpc>
              <a:spcBef>
                <a:spcPct val="20000"/>
              </a:spcBef>
              <a:spcAft>
                <a:spcPts val="600"/>
              </a:spcAft>
              <a:buClr>
                <a:schemeClr val="tx1"/>
              </a:buClr>
              <a:buSzPct val="80000"/>
            </a:pPr>
            <a:r>
              <a:rPr lang="en-US" sz="1700" dirty="0">
                <a:solidFill>
                  <a:schemeClr val="bg2">
                    <a:lumMod val="75000"/>
                  </a:schemeClr>
                </a:solidFill>
              </a:rPr>
              <a:t>Best Practices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Describe each project separately</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Address each aspect for each project</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Be concise!</a:t>
            </a:r>
          </a:p>
          <a:p>
            <a:pPr marL="0" lvl="1">
              <a:lnSpc>
                <a:spcPct val="90000"/>
              </a:lnSpc>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0" lvl="1">
              <a:lnSpc>
                <a:spcPct val="90000"/>
              </a:lnSpc>
              <a:spcBef>
                <a:spcPct val="20000"/>
              </a:spcBef>
              <a:spcAft>
                <a:spcPts val="600"/>
              </a:spcAft>
              <a:buClr>
                <a:schemeClr val="tx1"/>
              </a:buClr>
              <a:buSzPct val="80000"/>
            </a:pPr>
            <a:r>
              <a:rPr lang="en-US" sz="1700" dirty="0">
                <a:solidFill>
                  <a:schemeClr val="bg2">
                    <a:lumMod val="75000"/>
                  </a:schemeClr>
                </a:solidFill>
              </a:rPr>
              <a:t>Common Pitfalls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Being vague or assuming the reviewer knows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Not answering</a:t>
            </a:r>
          </a:p>
        </p:txBody>
      </p:sp>
      <p:sp>
        <p:nvSpPr>
          <p:cNvPr id="4" name="Slide Number Placeholder 3">
            <a:extLst>
              <a:ext uri="{FF2B5EF4-FFF2-40B4-BE49-F238E27FC236}">
                <a16:creationId xmlns:a16="http://schemas.microsoft.com/office/drawing/2014/main" id="{2F4AE0AB-58B7-4494-3CBB-E9C4CCCE6127}"/>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smtClean="0"/>
              <a:pPr defTabSz="914400">
                <a:spcAft>
                  <a:spcPts val="600"/>
                </a:spcAft>
                <a:defRPr/>
              </a:pPr>
              <a:t>21</a:t>
            </a:fld>
            <a:endParaRPr lang="en-US" sz="3200"/>
          </a:p>
        </p:txBody>
      </p:sp>
    </p:spTree>
    <p:extLst>
      <p:ext uri="{BB962C8B-B14F-4D97-AF65-F5344CB8AC3E}">
        <p14:creationId xmlns:p14="http://schemas.microsoft.com/office/powerpoint/2010/main" val="160352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9700B-8DE7-DDEA-F9B9-911EC0D47974}"/>
              </a:ext>
            </a:extLst>
          </p:cNvPr>
          <p:cNvSpPr>
            <a:spLocks noGrp="1"/>
          </p:cNvSpPr>
          <p:nvPr>
            <p:ph type="title"/>
          </p:nvPr>
        </p:nvSpPr>
        <p:spPr>
          <a:xfrm>
            <a:off x="3850931" y="247374"/>
            <a:ext cx="5105400" cy="1487424"/>
          </a:xfrm>
        </p:spPr>
        <p:txBody>
          <a:bodyPr>
            <a:normAutofit fontScale="90000"/>
          </a:bodyPr>
          <a:lstStyle/>
          <a:p>
            <a:r>
              <a:rPr lang="en-US" sz="3200" dirty="0"/>
              <a:t>Application – IJ Facility Hardening (cont.)</a:t>
            </a:r>
            <a:endParaRPr lang="en-US" dirty="0"/>
          </a:p>
        </p:txBody>
      </p:sp>
      <p:sp>
        <p:nvSpPr>
          <p:cNvPr id="4" name="Slide Number Placeholder 3">
            <a:extLst>
              <a:ext uri="{FF2B5EF4-FFF2-40B4-BE49-F238E27FC236}">
                <a16:creationId xmlns:a16="http://schemas.microsoft.com/office/drawing/2014/main" id="{B0527EC7-AB6B-9E7F-4ED7-426C9F213C59}"/>
              </a:ext>
            </a:extLst>
          </p:cNvPr>
          <p:cNvSpPr>
            <a:spLocks noGrp="1"/>
          </p:cNvSpPr>
          <p:nvPr>
            <p:ph type="sldNum" sz="quarter" idx="12"/>
          </p:nvPr>
        </p:nvSpPr>
        <p:spPr/>
        <p:txBody>
          <a:bodyPr/>
          <a:lstStyle/>
          <a:p>
            <a:pPr>
              <a:defRPr/>
            </a:pPr>
            <a:fld id="{5AFFA79E-8FD1-47F6-8AFE-C6CFFEB79E53}" type="slidenum">
              <a:rPr lang="en-US" smtClean="0"/>
              <a:pPr>
                <a:defRPr/>
              </a:pPr>
              <a:t>22</a:t>
            </a:fld>
            <a:endParaRPr lang="en-US"/>
          </a:p>
        </p:txBody>
      </p:sp>
      <p:pic>
        <p:nvPicPr>
          <p:cNvPr id="6" name="Picture 5" descr="A screenshot of a document&#10;&#10;Description automatically generated">
            <a:extLst>
              <a:ext uri="{FF2B5EF4-FFF2-40B4-BE49-F238E27FC236}">
                <a16:creationId xmlns:a16="http://schemas.microsoft.com/office/drawing/2014/main" id="{6EBB4DB7-61AE-039E-091A-BF66112E71F3}"/>
              </a:ext>
            </a:extLst>
          </p:cNvPr>
          <p:cNvPicPr>
            <a:picLocks noChangeAspect="1"/>
          </p:cNvPicPr>
          <p:nvPr/>
        </p:nvPicPr>
        <p:blipFill rotWithShape="1">
          <a:blip r:embed="rId2">
            <a:extLst>
              <a:ext uri="{28A0092B-C50C-407E-A947-70E740481C1C}">
                <a14:useLocalDpi xmlns:a14="http://schemas.microsoft.com/office/drawing/2010/main" val="0"/>
              </a:ext>
            </a:extLst>
          </a:blip>
          <a:srcRect t="15197"/>
          <a:stretch/>
        </p:blipFill>
        <p:spPr>
          <a:xfrm>
            <a:off x="170285" y="578041"/>
            <a:ext cx="3459735" cy="1753992"/>
          </a:xfrm>
          <a:prstGeom prst="rect">
            <a:avLst/>
          </a:prstGeom>
        </p:spPr>
      </p:pic>
      <p:pic>
        <p:nvPicPr>
          <p:cNvPr id="8" name="Picture 7" descr="A blank form with text&#10;&#10;Description automatically generated with medium confidence">
            <a:extLst>
              <a:ext uri="{FF2B5EF4-FFF2-40B4-BE49-F238E27FC236}">
                <a16:creationId xmlns:a16="http://schemas.microsoft.com/office/drawing/2014/main" id="{E5D65833-6DC6-9D8E-7866-2173AF308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699" y="2249424"/>
            <a:ext cx="5334000" cy="3389376"/>
          </a:xfrm>
          <a:prstGeom prst="rect">
            <a:avLst/>
          </a:prstGeom>
        </p:spPr>
      </p:pic>
      <p:cxnSp>
        <p:nvCxnSpPr>
          <p:cNvPr id="9" name="Straight Arrow Connector 8">
            <a:extLst>
              <a:ext uri="{FF2B5EF4-FFF2-40B4-BE49-F238E27FC236}">
                <a16:creationId xmlns:a16="http://schemas.microsoft.com/office/drawing/2014/main" id="{AF7A316F-BFC1-A2DD-C313-A093AE9ACA35}"/>
              </a:ext>
            </a:extLst>
          </p:cNvPr>
          <p:cNvCxnSpPr>
            <a:cxnSpLocks/>
          </p:cNvCxnSpPr>
          <p:nvPr/>
        </p:nvCxnSpPr>
        <p:spPr>
          <a:xfrm flipH="1" flipV="1">
            <a:off x="2590800" y="944560"/>
            <a:ext cx="2209800" cy="2255840"/>
          </a:xfrm>
          <a:prstGeom prst="straightConnector1">
            <a:avLst/>
          </a:prstGeom>
          <a:ln w="381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FED559-295D-240A-D129-D73A7992B4BB}"/>
              </a:ext>
            </a:extLst>
          </p:cNvPr>
          <p:cNvSpPr txBox="1"/>
          <p:nvPr/>
        </p:nvSpPr>
        <p:spPr>
          <a:xfrm>
            <a:off x="191176" y="3358895"/>
            <a:ext cx="3215767" cy="2554545"/>
          </a:xfrm>
          <a:prstGeom prst="rect">
            <a:avLst/>
          </a:prstGeom>
          <a:noFill/>
        </p:spPr>
        <p:txBody>
          <a:bodyPr wrap="square" rtlCol="0">
            <a:spAutoFit/>
          </a:bodyPr>
          <a:lstStyle/>
          <a:p>
            <a:r>
              <a:rPr lang="en-US" sz="1600" dirty="0"/>
              <a:t>This section must line up with the described projects from previous section.</a:t>
            </a:r>
          </a:p>
          <a:p>
            <a:endParaRPr lang="en-US" sz="1600" dirty="0"/>
          </a:p>
          <a:p>
            <a:r>
              <a:rPr lang="en-US" sz="1600" dirty="0"/>
              <a:t>If you include M&amp;A it can be no more then 5% of project costs, and total budget cannot exceed $150,000.  </a:t>
            </a:r>
          </a:p>
          <a:p>
            <a:endParaRPr lang="en-US" sz="1600" dirty="0"/>
          </a:p>
          <a:p>
            <a:r>
              <a:rPr lang="en-US" sz="1600" dirty="0"/>
              <a:t>Make sure the math adds up!</a:t>
            </a:r>
          </a:p>
        </p:txBody>
      </p:sp>
    </p:spTree>
    <p:extLst>
      <p:ext uri="{BB962C8B-B14F-4D97-AF65-F5344CB8AC3E}">
        <p14:creationId xmlns:p14="http://schemas.microsoft.com/office/powerpoint/2010/main" val="121803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9564-D124-A7E5-BEED-0332AAAC1E5A}"/>
              </a:ext>
            </a:extLst>
          </p:cNvPr>
          <p:cNvSpPr>
            <a:spLocks noGrp="1"/>
          </p:cNvSpPr>
          <p:nvPr>
            <p:ph type="title"/>
          </p:nvPr>
        </p:nvSpPr>
        <p:spPr/>
        <p:txBody>
          <a:bodyPr/>
          <a:lstStyle/>
          <a:p>
            <a:r>
              <a:rPr lang="en-US" sz="3200" dirty="0"/>
              <a:t>Application – IJ Milestones</a:t>
            </a:r>
            <a:endParaRPr lang="en-US" dirty="0"/>
          </a:p>
        </p:txBody>
      </p:sp>
      <p:sp>
        <p:nvSpPr>
          <p:cNvPr id="4" name="Slide Number Placeholder 3">
            <a:extLst>
              <a:ext uri="{FF2B5EF4-FFF2-40B4-BE49-F238E27FC236}">
                <a16:creationId xmlns:a16="http://schemas.microsoft.com/office/drawing/2014/main" id="{5671CC72-1419-F3E8-BD46-8AD1A30C1D20}"/>
              </a:ext>
            </a:extLst>
          </p:cNvPr>
          <p:cNvSpPr>
            <a:spLocks noGrp="1"/>
          </p:cNvSpPr>
          <p:nvPr>
            <p:ph type="sldNum" sz="quarter" idx="12"/>
          </p:nvPr>
        </p:nvSpPr>
        <p:spPr/>
        <p:txBody>
          <a:bodyPr/>
          <a:lstStyle/>
          <a:p>
            <a:pPr>
              <a:defRPr/>
            </a:pPr>
            <a:fld id="{5AFFA79E-8FD1-47F6-8AFE-C6CFFEB79E53}" type="slidenum">
              <a:rPr lang="en-US" smtClean="0"/>
              <a:pPr>
                <a:defRPr/>
              </a:pPr>
              <a:t>23</a:t>
            </a:fld>
            <a:endParaRPr lang="en-US"/>
          </a:p>
        </p:txBody>
      </p:sp>
      <p:pic>
        <p:nvPicPr>
          <p:cNvPr id="6" name="Picture 5" descr="A close-up of a form&#10;&#10;Description automatically generated">
            <a:extLst>
              <a:ext uri="{FF2B5EF4-FFF2-40B4-BE49-F238E27FC236}">
                <a16:creationId xmlns:a16="http://schemas.microsoft.com/office/drawing/2014/main" id="{B6EE8C82-DECA-8579-7380-0E7EEC91A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515" y="675485"/>
            <a:ext cx="5867985" cy="3647486"/>
          </a:xfrm>
          <a:prstGeom prst="rect">
            <a:avLst/>
          </a:prstGeom>
        </p:spPr>
      </p:pic>
      <p:sp>
        <p:nvSpPr>
          <p:cNvPr id="7" name="TextBox 6">
            <a:extLst>
              <a:ext uri="{FF2B5EF4-FFF2-40B4-BE49-F238E27FC236}">
                <a16:creationId xmlns:a16="http://schemas.microsoft.com/office/drawing/2014/main" id="{78348ECF-B07F-45C3-880A-384D3D97324E}"/>
              </a:ext>
            </a:extLst>
          </p:cNvPr>
          <p:cNvSpPr txBox="1"/>
          <p:nvPr/>
        </p:nvSpPr>
        <p:spPr>
          <a:xfrm>
            <a:off x="76200" y="990600"/>
            <a:ext cx="2895600" cy="3575884"/>
          </a:xfrm>
          <a:prstGeom prst="rect">
            <a:avLst/>
          </a:prstGeom>
        </p:spPr>
        <p:txBody>
          <a:bodyPr vert="horz" lIns="91440" tIns="45720" rIns="91440" bIns="45720" rtlCol="0" anchor="ctr">
            <a:normAutofit fontScale="92500" lnSpcReduction="20000"/>
          </a:bodyPr>
          <a:lstStyle/>
          <a:p>
            <a:pPr marL="0" lvl="1">
              <a:lnSpc>
                <a:spcPct val="90000"/>
              </a:lnSpc>
              <a:spcBef>
                <a:spcPct val="20000"/>
              </a:spcBef>
              <a:spcAft>
                <a:spcPts val="600"/>
              </a:spcAft>
              <a:buClr>
                <a:schemeClr val="tx1"/>
              </a:buClr>
              <a:buSzPct val="80000"/>
            </a:pPr>
            <a:r>
              <a:rPr lang="en-US" sz="1700" dirty="0">
                <a:solidFill>
                  <a:schemeClr val="bg2">
                    <a:lumMod val="75000"/>
                  </a:schemeClr>
                </a:solidFill>
              </a:rPr>
              <a:t>Best Practices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Realistic Dates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Address all aspects of project management</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Dates align with projected award dates.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Be concise!</a:t>
            </a:r>
          </a:p>
          <a:p>
            <a:pPr marL="0" lvl="1">
              <a:lnSpc>
                <a:spcPct val="90000"/>
              </a:lnSpc>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0" lvl="1">
              <a:lnSpc>
                <a:spcPct val="90000"/>
              </a:lnSpc>
              <a:spcBef>
                <a:spcPct val="20000"/>
              </a:spcBef>
              <a:spcAft>
                <a:spcPts val="600"/>
              </a:spcAft>
              <a:buClr>
                <a:schemeClr val="tx1"/>
              </a:buClr>
              <a:buSzPct val="80000"/>
            </a:pPr>
            <a:r>
              <a:rPr lang="en-US" sz="1700" dirty="0">
                <a:solidFill>
                  <a:schemeClr val="bg2">
                    <a:lumMod val="75000"/>
                  </a:schemeClr>
                </a:solidFill>
              </a:rPr>
              <a:t>Common Pitfalls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Skipping dates for completion of EHP.</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Dates outside of the project performance period dates.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p:txBody>
      </p:sp>
    </p:spTree>
    <p:extLst>
      <p:ext uri="{BB962C8B-B14F-4D97-AF65-F5344CB8AC3E}">
        <p14:creationId xmlns:p14="http://schemas.microsoft.com/office/powerpoint/2010/main" val="406831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D6959-B259-7F6B-9746-4E552944590D}"/>
              </a:ext>
            </a:extLst>
          </p:cNvPr>
          <p:cNvSpPr>
            <a:spLocks noGrp="1"/>
          </p:cNvSpPr>
          <p:nvPr>
            <p:ph type="title"/>
          </p:nvPr>
        </p:nvSpPr>
        <p:spPr>
          <a:xfrm>
            <a:off x="499230" y="4414687"/>
            <a:ext cx="7687509" cy="1233251"/>
          </a:xfrm>
        </p:spPr>
        <p:txBody>
          <a:bodyPr vert="horz" lIns="91440" tIns="45720" rIns="91440" bIns="45720" rtlCol="0" anchor="b">
            <a:normAutofit/>
          </a:bodyPr>
          <a:lstStyle/>
          <a:p>
            <a:pPr>
              <a:lnSpc>
                <a:spcPct val="90000"/>
              </a:lnSpc>
            </a:pPr>
            <a:r>
              <a:rPr lang="en-US" sz="4100" dirty="0">
                <a:solidFill>
                  <a:srgbClr val="FFFFFF"/>
                </a:solidFill>
              </a:rPr>
              <a:t>Application – IJ Project Management</a:t>
            </a:r>
          </a:p>
        </p:txBody>
      </p:sp>
      <p:sp useBgFill="1">
        <p:nvSpPr>
          <p:cNvPr id="23"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76" y="606367"/>
            <a:ext cx="8211093"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project management&#10;&#10;Description automatically generated">
            <a:extLst>
              <a:ext uri="{FF2B5EF4-FFF2-40B4-BE49-F238E27FC236}">
                <a16:creationId xmlns:a16="http://schemas.microsoft.com/office/drawing/2014/main" id="{801229E6-6F2D-FDEC-ACC5-BE423FFB8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313" y="685800"/>
            <a:ext cx="7516603" cy="3269722"/>
          </a:xfrm>
          <a:prstGeom prst="rect">
            <a:avLst/>
          </a:prstGeom>
        </p:spPr>
      </p:pic>
      <p:sp>
        <p:nvSpPr>
          <p:cNvPr id="4" name="Slide Number Placeholder 3">
            <a:extLst>
              <a:ext uri="{FF2B5EF4-FFF2-40B4-BE49-F238E27FC236}">
                <a16:creationId xmlns:a16="http://schemas.microsoft.com/office/drawing/2014/main" id="{3AB85327-BFAE-63A8-4D8C-30FC51F6D83F}"/>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a:solidFill>
                  <a:srgbClr val="0A304A"/>
                </a:solidFill>
              </a:rPr>
              <a:pPr defTabSz="914400">
                <a:spcAft>
                  <a:spcPts val="600"/>
                </a:spcAft>
                <a:defRPr/>
              </a:pPr>
              <a:t>24</a:t>
            </a:fld>
            <a:endParaRPr lang="en-US" sz="3200">
              <a:solidFill>
                <a:srgbClr val="0A304A"/>
              </a:solidFill>
            </a:endParaRPr>
          </a:p>
        </p:txBody>
      </p:sp>
      <p:grpSp>
        <p:nvGrpSpPr>
          <p:cNvPr id="25" name="Group 24">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6" name="Straight Connector 25">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469919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53CC-D4B8-D38A-A54A-584E9F285380}"/>
              </a:ext>
            </a:extLst>
          </p:cNvPr>
          <p:cNvSpPr>
            <a:spLocks noGrp="1"/>
          </p:cNvSpPr>
          <p:nvPr>
            <p:ph type="title"/>
          </p:nvPr>
        </p:nvSpPr>
        <p:spPr>
          <a:xfrm>
            <a:off x="513159" y="4487332"/>
            <a:ext cx="6400800" cy="1507067"/>
          </a:xfrm>
        </p:spPr>
        <p:txBody>
          <a:bodyPr vert="horz" lIns="91440" tIns="45720" rIns="91440" bIns="45720" rtlCol="0" anchor="ctr">
            <a:normAutofit/>
          </a:bodyPr>
          <a:lstStyle/>
          <a:p>
            <a:r>
              <a:rPr lang="en-US" sz="3600" dirty="0">
                <a:solidFill>
                  <a:srgbClr val="FFFFFF"/>
                </a:solidFill>
              </a:rPr>
              <a:t>Application – IJ Impact</a:t>
            </a:r>
            <a:endParaRPr lang="en-US" sz="3600" dirty="0"/>
          </a:p>
        </p:txBody>
      </p:sp>
      <p:pic>
        <p:nvPicPr>
          <p:cNvPr id="6" name="Picture 5" descr="A screenshot of a computer&#10;&#10;Description automatically generated">
            <a:extLst>
              <a:ext uri="{FF2B5EF4-FFF2-40B4-BE49-F238E27FC236}">
                <a16:creationId xmlns:a16="http://schemas.microsoft.com/office/drawing/2014/main" id="{72E0F3FA-2DA5-7FAE-DB73-15E7DEC93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82" y="1143000"/>
            <a:ext cx="5637923" cy="2438400"/>
          </a:xfrm>
          <a:prstGeom prst="rect">
            <a:avLst/>
          </a:prstGeom>
          <a:effectLst>
            <a:innerShdw blurRad="57150" dist="38100" dir="14460000">
              <a:prstClr val="black">
                <a:alpha val="70000"/>
              </a:prstClr>
            </a:innerShdw>
          </a:effectLst>
        </p:spPr>
      </p:pic>
      <p:sp>
        <p:nvSpPr>
          <p:cNvPr id="7" name="TextBox 6">
            <a:extLst>
              <a:ext uri="{FF2B5EF4-FFF2-40B4-BE49-F238E27FC236}">
                <a16:creationId xmlns:a16="http://schemas.microsoft.com/office/drawing/2014/main" id="{6A573894-B26A-BB43-BC28-7E4AC0D7339D}"/>
              </a:ext>
            </a:extLst>
          </p:cNvPr>
          <p:cNvSpPr txBox="1"/>
          <p:nvPr/>
        </p:nvSpPr>
        <p:spPr>
          <a:xfrm>
            <a:off x="5829622" y="666435"/>
            <a:ext cx="3314378" cy="3575884"/>
          </a:xfrm>
          <a:prstGeom prst="rect">
            <a:avLst/>
          </a:prstGeom>
        </p:spPr>
        <p:txBody>
          <a:bodyPr vert="horz" lIns="91440" tIns="45720" rIns="91440" bIns="45720" rtlCol="0" anchor="ctr">
            <a:normAutofit/>
          </a:bodyPr>
          <a:lstStyle/>
          <a:p>
            <a:pPr marL="0" lvl="1">
              <a:lnSpc>
                <a:spcPct val="90000"/>
              </a:lnSpc>
              <a:spcBef>
                <a:spcPct val="20000"/>
              </a:spcBef>
              <a:spcAft>
                <a:spcPts val="600"/>
              </a:spcAft>
              <a:buClr>
                <a:schemeClr val="tx1"/>
              </a:buClr>
              <a:buSzPct val="80000"/>
            </a:pPr>
            <a:r>
              <a:rPr lang="en-US" sz="1700" dirty="0">
                <a:solidFill>
                  <a:schemeClr val="bg2">
                    <a:lumMod val="75000"/>
                  </a:schemeClr>
                </a:solidFill>
              </a:rPr>
              <a:t>Best Practices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Cover all aspects/projects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Be concise!</a:t>
            </a:r>
          </a:p>
          <a:p>
            <a:pPr marL="0" lvl="1">
              <a:lnSpc>
                <a:spcPct val="90000"/>
              </a:lnSpc>
              <a:spcBef>
                <a:spcPct val="20000"/>
              </a:spcBef>
              <a:spcAft>
                <a:spcPts val="600"/>
              </a:spcAft>
              <a:buClr>
                <a:schemeClr val="tx1"/>
              </a:buClr>
              <a:buSzPct val="80000"/>
              <a:buFont typeface="Wingdings 3" panose="05040102010807070707" pitchFamily="18" charset="2"/>
              <a:buChar char=""/>
            </a:pPr>
            <a:endParaRPr lang="en-US" sz="1700" dirty="0">
              <a:solidFill>
                <a:schemeClr val="bg2">
                  <a:lumMod val="75000"/>
                </a:schemeClr>
              </a:solidFill>
            </a:endParaRPr>
          </a:p>
          <a:p>
            <a:pPr marL="0" lvl="1">
              <a:lnSpc>
                <a:spcPct val="90000"/>
              </a:lnSpc>
              <a:spcBef>
                <a:spcPct val="20000"/>
              </a:spcBef>
              <a:spcAft>
                <a:spcPts val="600"/>
              </a:spcAft>
              <a:buClr>
                <a:schemeClr val="tx1"/>
              </a:buClr>
              <a:buSzPct val="80000"/>
            </a:pPr>
            <a:r>
              <a:rPr lang="en-US" sz="1700" dirty="0">
                <a:solidFill>
                  <a:schemeClr val="bg2">
                    <a:lumMod val="75000"/>
                  </a:schemeClr>
                </a:solidFill>
              </a:rPr>
              <a:t>Common Pitfalls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Being vague or assuming reviewer knows</a:t>
            </a:r>
          </a:p>
          <a:p>
            <a:pPr marL="285750" lvl="2" indent="-285750">
              <a:lnSpc>
                <a:spcPct val="90000"/>
              </a:lnSpc>
              <a:spcBef>
                <a:spcPct val="20000"/>
              </a:spcBef>
              <a:spcAft>
                <a:spcPts val="600"/>
              </a:spcAft>
              <a:buClr>
                <a:schemeClr val="tx1"/>
              </a:buClr>
              <a:buSzPct val="80000"/>
              <a:buFont typeface="Wingdings 3" panose="05040102010807070707" pitchFamily="18" charset="2"/>
              <a:buChar char=""/>
            </a:pPr>
            <a:r>
              <a:rPr lang="en-US" sz="1700" dirty="0">
                <a:solidFill>
                  <a:schemeClr val="bg2">
                    <a:lumMod val="75000"/>
                  </a:schemeClr>
                </a:solidFill>
              </a:rPr>
              <a:t>Not answering</a:t>
            </a:r>
          </a:p>
        </p:txBody>
      </p:sp>
      <p:sp>
        <p:nvSpPr>
          <p:cNvPr id="4" name="Slide Number Placeholder 3">
            <a:extLst>
              <a:ext uri="{FF2B5EF4-FFF2-40B4-BE49-F238E27FC236}">
                <a16:creationId xmlns:a16="http://schemas.microsoft.com/office/drawing/2014/main" id="{4D008F41-7E51-1A2E-3953-72831FF312A2}"/>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smtClean="0"/>
              <a:pPr defTabSz="914400">
                <a:spcAft>
                  <a:spcPts val="600"/>
                </a:spcAft>
                <a:defRPr/>
              </a:pPr>
              <a:t>25</a:t>
            </a:fld>
            <a:endParaRPr lang="en-US" sz="3200"/>
          </a:p>
        </p:txBody>
      </p:sp>
    </p:spTree>
    <p:extLst>
      <p:ext uri="{BB962C8B-B14F-4D97-AF65-F5344CB8AC3E}">
        <p14:creationId xmlns:p14="http://schemas.microsoft.com/office/powerpoint/2010/main" val="2612030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A5F30-DEA7-C308-7EAB-FC3B2610D56E}"/>
              </a:ext>
            </a:extLst>
          </p:cNvPr>
          <p:cNvSpPr>
            <a:spLocks noGrp="1"/>
          </p:cNvSpPr>
          <p:nvPr>
            <p:ph type="title"/>
          </p:nvPr>
        </p:nvSpPr>
        <p:spPr>
          <a:xfrm>
            <a:off x="6145566" y="490492"/>
            <a:ext cx="2732576" cy="4063754"/>
          </a:xfrm>
        </p:spPr>
        <p:txBody>
          <a:bodyPr vert="horz" lIns="91440" tIns="45720" rIns="91440" bIns="45720" rtlCol="0" anchor="ctr">
            <a:normAutofit/>
          </a:bodyPr>
          <a:lstStyle/>
          <a:p>
            <a:r>
              <a:rPr lang="en-US" sz="2300" dirty="0"/>
              <a:t>Application – IJ Contact and Other Considerations</a:t>
            </a:r>
          </a:p>
        </p:txBody>
      </p:sp>
      <p:sp>
        <p:nvSpPr>
          <p:cNvPr id="7" name="TextBox 6">
            <a:extLst>
              <a:ext uri="{FF2B5EF4-FFF2-40B4-BE49-F238E27FC236}">
                <a16:creationId xmlns:a16="http://schemas.microsoft.com/office/drawing/2014/main" id="{9673E097-6924-2CF3-420F-F854C396B09D}"/>
              </a:ext>
            </a:extLst>
          </p:cNvPr>
          <p:cNvSpPr txBox="1"/>
          <p:nvPr/>
        </p:nvSpPr>
        <p:spPr>
          <a:xfrm>
            <a:off x="513159" y="490491"/>
            <a:ext cx="5396871" cy="3477827"/>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Contact should be the person who has the authority for the non-profit and knowledge to answer any questions we may have.</a:t>
            </a:r>
          </a:p>
          <a:p>
            <a:pPr>
              <a:spcBef>
                <a:spcPct val="20000"/>
              </a:spcBef>
              <a:spcAft>
                <a:spcPts val="600"/>
              </a:spcAft>
              <a:buClr>
                <a:schemeClr val="tx1"/>
              </a:buClr>
              <a:buSzPct val="80000"/>
              <a:buFont typeface="Wingdings 3" panose="05040102010807070707" pitchFamily="18" charset="2"/>
              <a:buChar char=""/>
            </a:pPr>
            <a:endParaRPr lang="en-US" dirty="0">
              <a:solidFill>
                <a:schemeClr val="bg2">
                  <a:lumMod val="75000"/>
                </a:schemeClr>
              </a:solidFill>
            </a:endParaRPr>
          </a:p>
          <a:p>
            <a:pPr>
              <a:spcBef>
                <a:spcPct val="20000"/>
              </a:spcBef>
              <a:spcAft>
                <a:spcPts val="600"/>
              </a:spcAft>
              <a:buClr>
                <a:schemeClr val="tx1"/>
              </a:buClr>
              <a:buSzPct val="80000"/>
              <a:buFont typeface="Wingdings 3" panose="05040102010807070707" pitchFamily="18" charset="2"/>
              <a:buChar char=""/>
            </a:pPr>
            <a:r>
              <a:rPr lang="en-US" dirty="0">
                <a:solidFill>
                  <a:schemeClr val="bg2">
                    <a:lumMod val="75000"/>
                  </a:schemeClr>
                </a:solidFill>
              </a:rPr>
              <a:t>Other considerations: Be realistic, costs are increasing regularly.  Your non-profit may want to look at taking a phased approach.  Apply for the most important/impactful first.</a:t>
            </a:r>
          </a:p>
        </p:txBody>
      </p:sp>
      <p:pic>
        <p:nvPicPr>
          <p:cNvPr id="6" name="Picture 5" descr="A close-up of a form&#10;&#10;Description automatically generated">
            <a:extLst>
              <a:ext uri="{FF2B5EF4-FFF2-40B4-BE49-F238E27FC236}">
                <a16:creationId xmlns:a16="http://schemas.microsoft.com/office/drawing/2014/main" id="{285900A5-6F63-0C1C-7722-38BE64158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59" y="4075513"/>
            <a:ext cx="7478102" cy="1981696"/>
          </a:xfrm>
          <a:prstGeom prst="rect">
            <a:avLst/>
          </a:prstGeom>
        </p:spPr>
      </p:pic>
      <p:sp>
        <p:nvSpPr>
          <p:cNvPr id="4" name="Slide Number Placeholder 3">
            <a:extLst>
              <a:ext uri="{FF2B5EF4-FFF2-40B4-BE49-F238E27FC236}">
                <a16:creationId xmlns:a16="http://schemas.microsoft.com/office/drawing/2014/main" id="{D0464709-AA2D-A5AD-3A6A-67A663B72438}"/>
              </a:ext>
            </a:extLst>
          </p:cNvPr>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smtClean="0"/>
              <a:pPr defTabSz="914400">
                <a:spcAft>
                  <a:spcPts val="600"/>
                </a:spcAft>
                <a:defRPr/>
              </a:pPr>
              <a:t>26</a:t>
            </a:fld>
            <a:endParaRPr lang="en-US" sz="3200"/>
          </a:p>
        </p:txBody>
      </p:sp>
    </p:spTree>
    <p:extLst>
      <p:ext uri="{BB962C8B-B14F-4D97-AF65-F5344CB8AC3E}">
        <p14:creationId xmlns:p14="http://schemas.microsoft.com/office/powerpoint/2010/main" val="1547824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33400" y="533400"/>
            <a:ext cx="8097933" cy="3886200"/>
          </a:xfrm>
        </p:spPr>
        <p:txBody>
          <a:bodyPr>
            <a:normAutofit/>
          </a:bodyPr>
          <a:lstStyle/>
          <a:p>
            <a:pPr algn="ctr" eaLnBrk="1" hangingPunct="1">
              <a:buFontTx/>
              <a:buNone/>
            </a:pPr>
            <a:endParaRPr lang="en-US" sz="3000" u="sng" dirty="0">
              <a:solidFill>
                <a:srgbClr val="FFFF00"/>
              </a:solidFill>
            </a:endParaRPr>
          </a:p>
          <a:p>
            <a:pPr algn="ctr" eaLnBrk="1" hangingPunct="1">
              <a:buFontTx/>
              <a:buNone/>
            </a:pPr>
            <a:endParaRPr lang="en-US" sz="3000" u="sng" dirty="0">
              <a:solidFill>
                <a:srgbClr val="FFFF00"/>
              </a:solidFill>
            </a:endParaRPr>
          </a:p>
          <a:p>
            <a:pPr algn="ctr" eaLnBrk="1" hangingPunct="1">
              <a:buFontTx/>
              <a:buNone/>
            </a:pPr>
            <a:r>
              <a:rPr lang="en-US" sz="3200" u="sng" dirty="0">
                <a:solidFill>
                  <a:schemeClr val="tx1"/>
                </a:solidFill>
              </a:rPr>
              <a:t>Application Review Deadline</a:t>
            </a:r>
          </a:p>
          <a:p>
            <a:pPr algn="ctr" eaLnBrk="1" hangingPunct="1">
              <a:buFontTx/>
              <a:buNone/>
            </a:pPr>
            <a:r>
              <a:rPr lang="en-US" sz="2800" dirty="0">
                <a:solidFill>
                  <a:schemeClr val="tx1"/>
                </a:solidFill>
              </a:rPr>
              <a:t>May 16, 2024 at 11:59 pm</a:t>
            </a:r>
          </a:p>
          <a:p>
            <a:pPr algn="ctr" eaLnBrk="1" hangingPunct="1">
              <a:buFontTx/>
              <a:buNone/>
            </a:pPr>
            <a:r>
              <a:rPr lang="en-US" sz="1600" dirty="0">
                <a:solidFill>
                  <a:schemeClr val="tx1"/>
                </a:solidFill>
              </a:rPr>
              <a:t>(This is only if you’d like us to review and provide feedback on your application)</a:t>
            </a:r>
          </a:p>
        </p:txBody>
      </p:sp>
      <p:sp>
        <p:nvSpPr>
          <p:cNvPr id="2" name="Slide Number Placeholder 1"/>
          <p:cNvSpPr>
            <a:spLocks noGrp="1"/>
          </p:cNvSpPr>
          <p:nvPr>
            <p:ph type="sldNum" sz="quarter" idx="12"/>
          </p:nvPr>
        </p:nvSpPr>
        <p:spPr/>
        <p:txBody>
          <a:bodyPr/>
          <a:lstStyle/>
          <a:p>
            <a:pPr>
              <a:defRPr/>
            </a:pPr>
            <a:fld id="{5AFFA79E-8FD1-47F6-8AFE-C6CFFEB79E53}" type="slidenum">
              <a:rPr lang="en-US" smtClean="0"/>
              <a:pPr>
                <a:defRPr/>
              </a:pPr>
              <a:t>27</a:t>
            </a:fld>
            <a:endParaRPr lang="en-US"/>
          </a:p>
        </p:txBody>
      </p:sp>
    </p:spTree>
    <p:extLst>
      <p:ext uri="{BB962C8B-B14F-4D97-AF65-F5344CB8AC3E}">
        <p14:creationId xmlns:p14="http://schemas.microsoft.com/office/powerpoint/2010/main" val="273944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065270-D0CA-6981-2F1D-E7A9EA1E9F84}"/>
              </a:ext>
            </a:extLst>
          </p:cNvPr>
          <p:cNvSpPr>
            <a:spLocks noGrp="1"/>
          </p:cNvSpPr>
          <p:nvPr>
            <p:ph type="title"/>
          </p:nvPr>
        </p:nvSpPr>
        <p:spPr>
          <a:xfrm>
            <a:off x="513159" y="4799010"/>
            <a:ext cx="6952059" cy="1155267"/>
          </a:xfrm>
        </p:spPr>
        <p:txBody>
          <a:bodyPr anchor="ctr">
            <a:normAutofit/>
          </a:bodyPr>
          <a:lstStyle/>
          <a:p>
            <a:r>
              <a:rPr lang="en-US">
                <a:solidFill>
                  <a:srgbClr val="FFFFFF"/>
                </a:solidFill>
              </a:rPr>
              <a:t>Key Requirements if Awarded</a:t>
            </a:r>
          </a:p>
        </p:txBody>
      </p:sp>
      <p:sp>
        <p:nvSpPr>
          <p:cNvPr id="12"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2BEDC6-6013-D3F2-6B8A-F0847FE3B99F}"/>
              </a:ext>
            </a:extLst>
          </p:cNvPr>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a:solidFill>
                  <a:srgbClr val="0A304A"/>
                </a:solidFill>
              </a:rPr>
              <a:pPr>
                <a:spcAft>
                  <a:spcPts val="600"/>
                </a:spcAft>
                <a:defRPr/>
              </a:pPr>
              <a:t>28</a:t>
            </a:fld>
            <a:endParaRPr lang="en-US">
              <a:solidFill>
                <a:srgbClr val="0A304A"/>
              </a:solidFill>
            </a:endParaRPr>
          </a:p>
        </p:txBody>
      </p:sp>
      <p:graphicFrame>
        <p:nvGraphicFramePr>
          <p:cNvPr id="5" name="Content Placeholder 2">
            <a:extLst>
              <a:ext uri="{FF2B5EF4-FFF2-40B4-BE49-F238E27FC236}">
                <a16:creationId xmlns:a16="http://schemas.microsoft.com/office/drawing/2014/main" id="{AB8FED86-8C75-29EC-4221-CEA547F86896}"/>
              </a:ext>
            </a:extLst>
          </p:cNvPr>
          <p:cNvGraphicFramePr>
            <a:graphicFrameLocks noGrp="1"/>
          </p:cNvGraphicFramePr>
          <p:nvPr>
            <p:ph idx="1"/>
            <p:extLst>
              <p:ext uri="{D42A27DB-BD31-4B8C-83A1-F6EECF244321}">
                <p14:modId xmlns:p14="http://schemas.microsoft.com/office/powerpoint/2010/main" val="769994547"/>
              </p:ext>
            </p:extLst>
          </p:nvPr>
        </p:nvGraphicFramePr>
        <p:xfrm>
          <a:off x="723900" y="642939"/>
          <a:ext cx="7691437" cy="340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12792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23033" y="762000"/>
            <a:ext cx="8097933" cy="3767670"/>
          </a:xfrm>
        </p:spPr>
        <p:txBody>
          <a:bodyPr/>
          <a:lstStyle/>
          <a:p>
            <a:pPr algn="ctr" eaLnBrk="1" hangingPunct="1">
              <a:buFontTx/>
              <a:buNone/>
            </a:pPr>
            <a:r>
              <a:rPr lang="en-US" sz="3000" u="sng" dirty="0">
                <a:solidFill>
                  <a:srgbClr val="FFFF00"/>
                </a:solidFill>
              </a:rPr>
              <a:t>Applications are due May 31</a:t>
            </a:r>
            <a:r>
              <a:rPr lang="en-US" sz="3000" u="sng" baseline="30000" dirty="0">
                <a:solidFill>
                  <a:srgbClr val="FFFF00"/>
                </a:solidFill>
              </a:rPr>
              <a:t>st</a:t>
            </a:r>
            <a:r>
              <a:rPr lang="en-US" sz="3000" u="sng" dirty="0">
                <a:solidFill>
                  <a:srgbClr val="FFFF00"/>
                </a:solidFill>
              </a:rPr>
              <a:t> by 11:59 pm</a:t>
            </a:r>
          </a:p>
          <a:p>
            <a:pPr algn="ctr" eaLnBrk="1" hangingPunct="1">
              <a:buFontTx/>
              <a:buNone/>
            </a:pPr>
            <a:endParaRPr lang="en-US" sz="3000" u="sng" dirty="0">
              <a:solidFill>
                <a:srgbClr val="FFFF00"/>
              </a:solidFill>
            </a:endParaRPr>
          </a:p>
          <a:p>
            <a:pPr algn="ctr" eaLnBrk="1" hangingPunct="1">
              <a:buFontTx/>
              <a:buNone/>
            </a:pPr>
            <a:r>
              <a:rPr lang="en-US" sz="3000" u="sng" dirty="0"/>
              <a:t>ready.alaska.gov/grants</a:t>
            </a:r>
            <a:endParaRPr lang="en-US" sz="3000" b="1" dirty="0"/>
          </a:p>
          <a:p>
            <a:pPr algn="ctr" eaLnBrk="1" hangingPunct="1">
              <a:buFontTx/>
              <a:buNone/>
            </a:pPr>
            <a:r>
              <a:rPr lang="en-US" sz="2800" dirty="0"/>
              <a:t>1-800-478-2337 or 907-428-7000</a:t>
            </a:r>
          </a:p>
          <a:p>
            <a:pPr algn="ctr" eaLnBrk="1" hangingPunct="1">
              <a:buFontTx/>
              <a:buNone/>
            </a:pPr>
            <a:r>
              <a:rPr lang="en-US" sz="2800" dirty="0"/>
              <a:t>Email: mva.grants@alaska.gov</a:t>
            </a:r>
          </a:p>
          <a:p>
            <a:pPr algn="ctr" eaLnBrk="1" hangingPunct="1">
              <a:buFontTx/>
              <a:buNone/>
            </a:pPr>
            <a:endParaRPr lang="en-US" sz="2800" dirty="0">
              <a:solidFill>
                <a:srgbClr val="FFFF00"/>
              </a:solidFill>
            </a:endParaRPr>
          </a:p>
        </p:txBody>
      </p:sp>
      <p:sp>
        <p:nvSpPr>
          <p:cNvPr id="2" name="Slide Number Placeholder 1"/>
          <p:cNvSpPr>
            <a:spLocks noGrp="1"/>
          </p:cNvSpPr>
          <p:nvPr>
            <p:ph type="sldNum" sz="quarter" idx="12"/>
          </p:nvPr>
        </p:nvSpPr>
        <p:spPr/>
        <p:txBody>
          <a:bodyPr/>
          <a:lstStyle/>
          <a:p>
            <a:pPr>
              <a:defRPr/>
            </a:pPr>
            <a:fld id="{5AFFA79E-8FD1-47F6-8AFE-C6CFFEB79E53}"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5EA54-752D-D867-D3B9-BECDB9C3C170}"/>
              </a:ext>
            </a:extLst>
          </p:cNvPr>
          <p:cNvSpPr>
            <a:spLocks noGrp="1"/>
          </p:cNvSpPr>
          <p:nvPr>
            <p:ph type="title"/>
          </p:nvPr>
        </p:nvSpPr>
        <p:spPr>
          <a:xfrm>
            <a:off x="513159" y="685799"/>
            <a:ext cx="2810333" cy="4892040"/>
          </a:xfrm>
        </p:spPr>
        <p:txBody>
          <a:bodyPr>
            <a:normAutofit/>
          </a:bodyPr>
          <a:lstStyle/>
          <a:p>
            <a:pPr algn="r"/>
            <a:r>
              <a:rPr lang="en-US"/>
              <a:t>What is it?</a:t>
            </a:r>
          </a:p>
        </p:txBody>
      </p:sp>
      <p:cxnSp>
        <p:nvCxnSpPr>
          <p:cNvPr id="14" name="Straight Connector 1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8087"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613665B-3201-6A5D-CEB4-22B1D4CCBEC5}"/>
              </a:ext>
            </a:extLst>
          </p:cNvPr>
          <p:cNvSpPr>
            <a:spLocks noGrp="1"/>
          </p:cNvSpPr>
          <p:nvPr>
            <p:ph idx="1"/>
          </p:nvPr>
        </p:nvSpPr>
        <p:spPr>
          <a:xfrm>
            <a:off x="3734971" y="685799"/>
            <a:ext cx="4716195" cy="4892040"/>
          </a:xfrm>
        </p:spPr>
        <p:txBody>
          <a:bodyPr>
            <a:normAutofit/>
          </a:bodyPr>
          <a:lstStyle/>
          <a:p>
            <a:pPr marL="0" indent="0">
              <a:lnSpc>
                <a:spcPct val="90000"/>
              </a:lnSpc>
              <a:buNone/>
            </a:pPr>
            <a:r>
              <a:rPr lang="en-US">
                <a:solidFill>
                  <a:schemeClr val="tx1"/>
                </a:solidFill>
              </a:rPr>
              <a:t>The Nonprofit Security Grant Program provides funding support for target hardening and other physical security enhancements and activities to nonprofit organizations that are at high risk of a terrorist attack. The program seeks to integrate nonprofit preparedness activities with broader state and local preparedness efforts. It is also designed to promote coordination and collaboration in emergency preparedness activities among public and private community representatives, as well as state and local government agencies. </a:t>
            </a:r>
          </a:p>
          <a:p>
            <a:pPr>
              <a:lnSpc>
                <a:spcPct val="90000"/>
              </a:lnSpc>
            </a:pPr>
            <a:endParaRPr lang="en-US">
              <a:solidFill>
                <a:schemeClr val="tx1"/>
              </a:solidFill>
            </a:endParaRPr>
          </a:p>
        </p:txBody>
      </p:sp>
      <p:sp>
        <p:nvSpPr>
          <p:cNvPr id="4" name="Slide Number Placeholder 3">
            <a:extLst>
              <a:ext uri="{FF2B5EF4-FFF2-40B4-BE49-F238E27FC236}">
                <a16:creationId xmlns:a16="http://schemas.microsoft.com/office/drawing/2014/main" id="{1CCD515D-8131-421B-A4B4-72FC6B6DE9DC}"/>
              </a:ext>
            </a:extLst>
          </p:cNvPr>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a:solidFill>
                  <a:schemeClr val="tx1"/>
                </a:solidFill>
              </a:rPr>
              <a:pPr>
                <a:spcAft>
                  <a:spcPts val="600"/>
                </a:spcAft>
                <a:defRPr/>
              </a:pPr>
              <a:t>3</a:t>
            </a:fld>
            <a:endParaRPr lang="en-US">
              <a:solidFill>
                <a:schemeClr val="tx1"/>
              </a:solidFill>
            </a:endParaRPr>
          </a:p>
        </p:txBody>
      </p:sp>
    </p:spTree>
    <p:extLst>
      <p:ext uri="{BB962C8B-B14F-4D97-AF65-F5344CB8AC3E}">
        <p14:creationId xmlns:p14="http://schemas.microsoft.com/office/powerpoint/2010/main" val="4162037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79" name="Straight Connector 3078">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3" name="Straight Connector 3082">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87" name="Straight Connector 3086">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3089" name="Rectangle 3088">
            <a:extLst>
              <a:ext uri="{FF2B5EF4-FFF2-40B4-BE49-F238E27FC236}">
                <a16:creationId xmlns:a16="http://schemas.microsoft.com/office/drawing/2014/main" id="{6DCB64DE-FB3A-4D83-9241-A0D26824B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074" name="Rectangle 2"/>
          <p:cNvSpPr>
            <a:spLocks noGrp="1" noChangeArrowheads="1"/>
          </p:cNvSpPr>
          <p:nvPr>
            <p:ph type="title"/>
          </p:nvPr>
        </p:nvSpPr>
        <p:spPr>
          <a:xfrm>
            <a:off x="370263" y="5044944"/>
            <a:ext cx="7687509" cy="1233251"/>
          </a:xfrm>
        </p:spPr>
        <p:txBody>
          <a:bodyPr vert="horz" lIns="91440" tIns="45720" rIns="91440" bIns="45720" rtlCol="0" anchor="b">
            <a:normAutofit/>
          </a:bodyPr>
          <a:lstStyle/>
          <a:p>
            <a:r>
              <a:rPr lang="en-US" sz="4800" u="sng" dirty="0">
                <a:solidFill>
                  <a:srgbClr val="FFFFFF"/>
                </a:solidFill>
              </a:rPr>
              <a:t>Grant Funding</a:t>
            </a:r>
          </a:p>
        </p:txBody>
      </p:sp>
      <p:sp useBgFill="1">
        <p:nvSpPr>
          <p:cNvPr id="3091" name="Snip Diagonal Corner Rectangle 6">
            <a:extLst>
              <a:ext uri="{FF2B5EF4-FFF2-40B4-BE49-F238E27FC236}">
                <a16:creationId xmlns:a16="http://schemas.microsoft.com/office/drawing/2014/main" id="{5E94C64B-831C-45FA-B484-591F4D577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76" y="606367"/>
            <a:ext cx="8211093" cy="3546637"/>
          </a:xfrm>
          <a:prstGeom prst="snip2DiagRect">
            <a:avLst>
              <a:gd name="adj1" fmla="val 13628"/>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7772400" y="5578475"/>
            <a:ext cx="856683" cy="669925"/>
          </a:xfrm>
        </p:spPr>
        <p:txBody>
          <a:bodyPr vert="horz" lIns="91440" tIns="45720" rIns="91440" bIns="45720" rtlCol="0" anchor="b">
            <a:normAutofit/>
          </a:bodyPr>
          <a:lstStyle/>
          <a:p>
            <a:pPr defTabSz="914400">
              <a:spcAft>
                <a:spcPts val="600"/>
              </a:spcAft>
              <a:defRPr/>
            </a:pPr>
            <a:fld id="{5AFFA79E-8FD1-47F6-8AFE-C6CFFEB79E53}" type="slidenum">
              <a:rPr lang="en-US" sz="3200">
                <a:solidFill>
                  <a:srgbClr val="0A304A"/>
                </a:solidFill>
              </a:rPr>
              <a:pPr defTabSz="914400">
                <a:spcAft>
                  <a:spcPts val="600"/>
                </a:spcAft>
                <a:defRPr/>
              </a:pPr>
              <a:t>4</a:t>
            </a:fld>
            <a:endParaRPr lang="en-US" sz="3200">
              <a:solidFill>
                <a:srgbClr val="0A304A"/>
              </a:solidFill>
            </a:endParaRPr>
          </a:p>
        </p:txBody>
      </p:sp>
      <p:grpSp>
        <p:nvGrpSpPr>
          <p:cNvPr id="3093" name="Group 3092">
            <a:extLst>
              <a:ext uri="{FF2B5EF4-FFF2-40B4-BE49-F238E27FC236}">
                <a16:creationId xmlns:a16="http://schemas.microsoft.com/office/drawing/2014/main" id="{AC96E397-7705-43C9-AC81-FA8EF1951D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3094" name="Straight Connector 3093">
              <a:extLst>
                <a:ext uri="{FF2B5EF4-FFF2-40B4-BE49-F238E27FC236}">
                  <a16:creationId xmlns:a16="http://schemas.microsoft.com/office/drawing/2014/main" id="{F3610BCA-0EBE-4357-AAC0-13841E7C54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5" name="Straight Connector 3094">
              <a:extLst>
                <a:ext uri="{FF2B5EF4-FFF2-40B4-BE49-F238E27FC236}">
                  <a16:creationId xmlns:a16="http://schemas.microsoft.com/office/drawing/2014/main" id="{B60E1E24-3D98-4A53-A3AD-CBD84D94FA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6" name="Straight Connector 3095">
              <a:extLst>
                <a:ext uri="{FF2B5EF4-FFF2-40B4-BE49-F238E27FC236}">
                  <a16:creationId xmlns:a16="http://schemas.microsoft.com/office/drawing/2014/main" id="{367E51D9-454B-4095-9718-C6B1CDED97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7" name="Straight Connector 3096">
              <a:extLst>
                <a:ext uri="{FF2B5EF4-FFF2-40B4-BE49-F238E27FC236}">
                  <a16:creationId xmlns:a16="http://schemas.microsoft.com/office/drawing/2014/main" id="{4A8E8BDB-294C-4025-A6C1-2FFDDA36F8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98" name="Straight Connector 3097">
              <a:extLst>
                <a:ext uri="{FF2B5EF4-FFF2-40B4-BE49-F238E27FC236}">
                  <a16:creationId xmlns:a16="http://schemas.microsoft.com/office/drawing/2014/main" id="{A0D27BDE-F887-4341-B91A-3145A6142EC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3" name="Chart 2">
            <a:extLst>
              <a:ext uri="{FF2B5EF4-FFF2-40B4-BE49-F238E27FC236}">
                <a16:creationId xmlns:a16="http://schemas.microsoft.com/office/drawing/2014/main" id="{DA22DB75-0097-DA4D-760B-888FED4C05D8}"/>
              </a:ext>
            </a:extLst>
          </p:cNvPr>
          <p:cNvGraphicFramePr>
            <a:graphicFrameLocks/>
          </p:cNvGraphicFramePr>
          <p:nvPr>
            <p:extLst>
              <p:ext uri="{D42A27DB-BD31-4B8C-83A1-F6EECF244321}">
                <p14:modId xmlns:p14="http://schemas.microsoft.com/office/powerpoint/2010/main" val="307843320"/>
              </p:ext>
            </p:extLst>
          </p:nvPr>
        </p:nvGraphicFramePr>
        <p:xfrm>
          <a:off x="818535" y="914400"/>
          <a:ext cx="7483360" cy="29278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DCBC4BA-3F0C-14C4-6965-E1623AF9C15E}"/>
              </a:ext>
            </a:extLst>
          </p:cNvPr>
          <p:cNvSpPr txBox="1"/>
          <p:nvPr/>
        </p:nvSpPr>
        <p:spPr>
          <a:xfrm>
            <a:off x="577452" y="4442295"/>
            <a:ext cx="7086600" cy="461665"/>
          </a:xfrm>
          <a:prstGeom prst="rect">
            <a:avLst/>
          </a:prstGeom>
          <a:noFill/>
        </p:spPr>
        <p:txBody>
          <a:bodyPr wrap="square" rtlCol="0">
            <a:spAutoFit/>
          </a:bodyPr>
          <a:lstStyle/>
          <a:p>
            <a:r>
              <a:rPr lang="en-US" sz="2400" dirty="0">
                <a:solidFill>
                  <a:schemeClr val="bg2">
                    <a:lumMod val="75000"/>
                  </a:schemeClr>
                </a:solidFill>
              </a:rPr>
              <a:t>Target allocation for FY 2024 is $1,282,500</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159" y="4487332"/>
            <a:ext cx="6400800" cy="1507067"/>
          </a:xfrm>
        </p:spPr>
        <p:txBody>
          <a:bodyPr>
            <a:normAutofit/>
          </a:bodyPr>
          <a:lstStyle/>
          <a:p>
            <a:r>
              <a:rPr lang="en-US" u="sng"/>
              <a:t>Who’s Eligible?</a:t>
            </a:r>
          </a:p>
        </p:txBody>
      </p:sp>
      <p:sp>
        <p:nvSpPr>
          <p:cNvPr id="4" name="Slide Number Placeholder 3"/>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smtClean="0"/>
              <a:pPr>
                <a:spcAft>
                  <a:spcPts val="600"/>
                </a:spcAft>
                <a:defRPr/>
              </a:pPr>
              <a:t>5</a:t>
            </a:fld>
            <a:endParaRPr lang="en-US"/>
          </a:p>
        </p:txBody>
      </p:sp>
      <p:graphicFrame>
        <p:nvGraphicFramePr>
          <p:cNvPr id="6" name="Content Placeholder 2">
            <a:extLst>
              <a:ext uri="{FF2B5EF4-FFF2-40B4-BE49-F238E27FC236}">
                <a16:creationId xmlns:a16="http://schemas.microsoft.com/office/drawing/2014/main" id="{6824A331-BD98-8F68-AE20-AD43EA1D62A7}"/>
              </a:ext>
            </a:extLst>
          </p:cNvPr>
          <p:cNvGraphicFramePr>
            <a:graphicFrameLocks noGrp="1"/>
          </p:cNvGraphicFramePr>
          <p:nvPr>
            <p:ph idx="1"/>
            <p:extLst>
              <p:ext uri="{D42A27DB-BD31-4B8C-83A1-F6EECF244321}">
                <p14:modId xmlns:p14="http://schemas.microsoft.com/office/powerpoint/2010/main" val="1006941665"/>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247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CA22-974E-CE55-B1F1-98BDA4E51FB9}"/>
              </a:ext>
            </a:extLst>
          </p:cNvPr>
          <p:cNvSpPr>
            <a:spLocks noGrp="1"/>
          </p:cNvSpPr>
          <p:nvPr>
            <p:ph type="title"/>
          </p:nvPr>
        </p:nvSpPr>
        <p:spPr>
          <a:xfrm>
            <a:off x="533400" y="4495800"/>
            <a:ext cx="8097933" cy="1524000"/>
          </a:xfrm>
        </p:spPr>
        <p:txBody>
          <a:bodyPr/>
          <a:lstStyle/>
          <a:p>
            <a:r>
              <a:rPr lang="en-US" sz="3200" u="sng" dirty="0"/>
              <a:t>Who’s Eligible?</a:t>
            </a:r>
            <a:endParaRPr lang="en-US" dirty="0"/>
          </a:p>
        </p:txBody>
      </p:sp>
      <p:pic>
        <p:nvPicPr>
          <p:cNvPr id="7" name="Content Placeholder 6">
            <a:extLst>
              <a:ext uri="{FF2B5EF4-FFF2-40B4-BE49-F238E27FC236}">
                <a16:creationId xmlns:a16="http://schemas.microsoft.com/office/drawing/2014/main" id="{6EFF0CB7-FDEC-A086-20AE-0043471D6CF8}"/>
              </a:ext>
            </a:extLst>
          </p:cNvPr>
          <p:cNvPicPr>
            <a:picLocks noGrp="1" noChangeAspect="1"/>
          </p:cNvPicPr>
          <p:nvPr>
            <p:ph sz="half" idx="13"/>
          </p:nvPr>
        </p:nvPicPr>
        <p:blipFill>
          <a:blip r:embed="rId2"/>
          <a:stretch>
            <a:fillRect/>
          </a:stretch>
        </p:blipFill>
        <p:spPr>
          <a:xfrm>
            <a:off x="541173" y="533400"/>
            <a:ext cx="3934154" cy="3767138"/>
          </a:xfrm>
        </p:spPr>
      </p:pic>
      <p:pic>
        <p:nvPicPr>
          <p:cNvPr id="9" name="Content Placeholder 8">
            <a:extLst>
              <a:ext uri="{FF2B5EF4-FFF2-40B4-BE49-F238E27FC236}">
                <a16:creationId xmlns:a16="http://schemas.microsoft.com/office/drawing/2014/main" id="{6AB64520-CD41-E904-8B84-6295107B66B9}"/>
              </a:ext>
            </a:extLst>
          </p:cNvPr>
          <p:cNvPicPr>
            <a:picLocks noGrp="1" noChangeAspect="1"/>
          </p:cNvPicPr>
          <p:nvPr>
            <p:ph sz="quarter" idx="4"/>
          </p:nvPr>
        </p:nvPicPr>
        <p:blipFill>
          <a:blip r:embed="rId3"/>
          <a:stretch>
            <a:fillRect/>
          </a:stretch>
        </p:blipFill>
        <p:spPr>
          <a:xfrm>
            <a:off x="4677610" y="525462"/>
            <a:ext cx="3917867" cy="3767138"/>
          </a:xfrm>
        </p:spPr>
      </p:pic>
      <p:sp>
        <p:nvSpPr>
          <p:cNvPr id="5" name="Slide Number Placeholder 4">
            <a:extLst>
              <a:ext uri="{FF2B5EF4-FFF2-40B4-BE49-F238E27FC236}">
                <a16:creationId xmlns:a16="http://schemas.microsoft.com/office/drawing/2014/main" id="{02D58445-869F-71F1-C520-380A52B0A64B}"/>
              </a:ext>
            </a:extLst>
          </p:cNvPr>
          <p:cNvSpPr>
            <a:spLocks noGrp="1"/>
          </p:cNvSpPr>
          <p:nvPr>
            <p:ph type="sldNum" sz="quarter" idx="12"/>
          </p:nvPr>
        </p:nvSpPr>
        <p:spPr/>
        <p:txBody>
          <a:bodyPr/>
          <a:lstStyle/>
          <a:p>
            <a:pPr>
              <a:defRPr/>
            </a:pPr>
            <a:fld id="{6B954669-256B-45C3-B230-86A8CA288290}" type="slidenum">
              <a:rPr lang="en-US" smtClean="0"/>
              <a:pPr>
                <a:defRPr/>
              </a:pPr>
              <a:t>6</a:t>
            </a:fld>
            <a:endParaRPr lang="en-US" dirty="0"/>
          </a:p>
        </p:txBody>
      </p:sp>
    </p:spTree>
    <p:extLst>
      <p:ext uri="{BB962C8B-B14F-4D97-AF65-F5344CB8AC3E}">
        <p14:creationId xmlns:p14="http://schemas.microsoft.com/office/powerpoint/2010/main" val="323517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480217" y="685800"/>
            <a:ext cx="3613992" cy="4603749"/>
          </a:xfrm>
        </p:spPr>
        <p:txBody>
          <a:bodyPr>
            <a:normAutofit/>
          </a:bodyPr>
          <a:lstStyle/>
          <a:p>
            <a:pPr algn="r" eaLnBrk="1" hangingPunct="1"/>
            <a:r>
              <a:rPr lang="en-US" sz="4500" u="sng"/>
              <a:t>What’s Eligible?</a:t>
            </a:r>
          </a:p>
        </p:txBody>
      </p:sp>
      <p:sp>
        <p:nvSpPr>
          <p:cNvPr id="6154" name="Rectangle 6153">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99" y="0"/>
            <a:ext cx="4572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6147" name="Rectangle 3"/>
          <p:cNvSpPr>
            <a:spLocks noGrp="1" noChangeArrowheads="1"/>
          </p:cNvSpPr>
          <p:nvPr>
            <p:ph idx="1"/>
          </p:nvPr>
        </p:nvSpPr>
        <p:spPr>
          <a:xfrm>
            <a:off x="4969238" y="381001"/>
            <a:ext cx="3869962" cy="5486400"/>
          </a:xfrm>
        </p:spPr>
        <p:txBody>
          <a:bodyPr>
            <a:normAutofit lnSpcReduction="10000"/>
          </a:bodyPr>
          <a:lstStyle/>
          <a:p>
            <a:pPr>
              <a:lnSpc>
                <a:spcPct val="90000"/>
              </a:lnSpc>
              <a:buNone/>
              <a:defRPr/>
            </a:pPr>
            <a:r>
              <a:rPr lang="en-US" sz="1300" dirty="0">
                <a:solidFill>
                  <a:schemeClr val="tx1"/>
                </a:solidFill>
              </a:rPr>
              <a:t>Each subapplicant may apply for up to $150,000 in the form of an Investment Justification (IJ). The IJ must describe each investment proposed for funding and all of the below:</a:t>
            </a:r>
          </a:p>
          <a:p>
            <a:pPr>
              <a:lnSpc>
                <a:spcPct val="90000"/>
              </a:lnSpc>
              <a:defRPr/>
            </a:pPr>
            <a:r>
              <a:rPr lang="en-US" sz="1300" dirty="0">
                <a:solidFill>
                  <a:schemeClr val="tx1"/>
                </a:solidFill>
              </a:rPr>
              <a:t>Be for the location(s)/physical address(es) (NOT P.O. Boxes) that the nonprofit occupies at the time of application;</a:t>
            </a:r>
          </a:p>
          <a:p>
            <a:pPr>
              <a:lnSpc>
                <a:spcPct val="90000"/>
              </a:lnSpc>
              <a:defRPr/>
            </a:pPr>
            <a:r>
              <a:rPr lang="en-US" sz="1300" dirty="0">
                <a:solidFill>
                  <a:schemeClr val="tx1"/>
                </a:solidFill>
              </a:rPr>
              <a:t>Address an identified risk, including threat and vulnerability, and build or sustain a core capability identified in the National Preparedness Goal</a:t>
            </a:r>
          </a:p>
          <a:p>
            <a:pPr>
              <a:lnSpc>
                <a:spcPct val="90000"/>
              </a:lnSpc>
              <a:defRPr/>
            </a:pPr>
            <a:r>
              <a:rPr lang="en-US" sz="1300" dirty="0">
                <a:solidFill>
                  <a:schemeClr val="tx1"/>
                </a:solidFill>
              </a:rPr>
              <a:t>Demonstrate the ability to provide enhancements consistent with the purpose of the program and guidance provided by DHS/FEMA</a:t>
            </a:r>
          </a:p>
          <a:p>
            <a:pPr>
              <a:lnSpc>
                <a:spcPct val="90000"/>
              </a:lnSpc>
              <a:defRPr/>
            </a:pPr>
            <a:r>
              <a:rPr lang="en-US" sz="1300" dirty="0">
                <a:solidFill>
                  <a:schemeClr val="tx1"/>
                </a:solidFill>
              </a:rPr>
              <a:t>Be both feasible and effective at reducing the risks for which the project was designed</a:t>
            </a:r>
          </a:p>
          <a:p>
            <a:pPr>
              <a:lnSpc>
                <a:spcPct val="90000"/>
              </a:lnSpc>
              <a:defRPr/>
            </a:pPr>
            <a:r>
              <a:rPr lang="en-US" sz="1300" dirty="0">
                <a:solidFill>
                  <a:schemeClr val="tx1"/>
                </a:solidFill>
              </a:rPr>
              <a:t>Be able to be fully completed within the two-year period of performance</a:t>
            </a:r>
          </a:p>
          <a:p>
            <a:pPr>
              <a:lnSpc>
                <a:spcPct val="90000"/>
              </a:lnSpc>
              <a:defRPr/>
            </a:pPr>
            <a:endParaRPr lang="en-US" sz="1300" dirty="0">
              <a:solidFill>
                <a:schemeClr val="tx1"/>
              </a:solidFill>
            </a:endParaRPr>
          </a:p>
          <a:p>
            <a:pPr marL="0" indent="0">
              <a:lnSpc>
                <a:spcPct val="90000"/>
              </a:lnSpc>
              <a:buNone/>
              <a:defRPr/>
            </a:pPr>
            <a:r>
              <a:rPr lang="en-US" sz="1300" b="1" u="sng" dirty="0">
                <a:solidFill>
                  <a:schemeClr val="tx1"/>
                </a:solidFill>
              </a:rPr>
              <a:t>Note:</a:t>
            </a:r>
          </a:p>
          <a:p>
            <a:pPr marL="0" indent="0">
              <a:lnSpc>
                <a:spcPct val="90000"/>
              </a:lnSpc>
              <a:buNone/>
              <a:defRPr/>
            </a:pPr>
            <a:r>
              <a:rPr lang="en-US" sz="1300" dirty="0">
                <a:solidFill>
                  <a:schemeClr val="tx1"/>
                </a:solidFill>
              </a:rPr>
              <a:t>No more than 3 locations per Non-Profit!</a:t>
            </a:r>
          </a:p>
          <a:p>
            <a:pPr marL="0" indent="0">
              <a:lnSpc>
                <a:spcPct val="90000"/>
              </a:lnSpc>
              <a:buNone/>
              <a:defRPr/>
            </a:pPr>
            <a:r>
              <a:rPr lang="en-US" sz="1300" dirty="0">
                <a:solidFill>
                  <a:schemeClr val="tx1"/>
                </a:solidFill>
              </a:rPr>
              <a:t>Each location must be a separate IJ!</a:t>
            </a:r>
          </a:p>
        </p:txBody>
      </p:sp>
      <p:sp>
        <p:nvSpPr>
          <p:cNvPr id="2" name="Slide Number Placeholder 1"/>
          <p:cNvSpPr>
            <a:spLocks noGrp="1"/>
          </p:cNvSpPr>
          <p:nvPr>
            <p:ph type="sldNum" sz="quarter" idx="12"/>
          </p:nvPr>
        </p:nvSpPr>
        <p:spPr>
          <a:xfrm>
            <a:off x="7836108" y="5578475"/>
            <a:ext cx="792975" cy="669925"/>
          </a:xfrm>
        </p:spPr>
        <p:txBody>
          <a:bodyPr>
            <a:normAutofit/>
          </a:bodyPr>
          <a:lstStyle/>
          <a:p>
            <a:pPr>
              <a:spcAft>
                <a:spcPts val="600"/>
              </a:spcAft>
              <a:defRPr/>
            </a:pPr>
            <a:fld id="{5AFFA79E-8FD1-47F6-8AFE-C6CFFEB79E53}" type="slidenum">
              <a:rPr lang="en-US">
                <a:solidFill>
                  <a:schemeClr val="tx1"/>
                </a:solidFill>
              </a:rPr>
              <a:pPr>
                <a:spcAft>
                  <a:spcPts val="600"/>
                </a:spcAft>
                <a:defRPr/>
              </a:pPr>
              <a:t>7</a:t>
            </a:fld>
            <a:endParaRPr 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4" name="Rectangle 6153">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513159" y="4799010"/>
            <a:ext cx="6952059" cy="1155267"/>
          </a:xfrm>
        </p:spPr>
        <p:txBody>
          <a:bodyPr anchor="ctr">
            <a:normAutofit/>
          </a:bodyPr>
          <a:lstStyle/>
          <a:p>
            <a:pPr eaLnBrk="1" hangingPunct="1"/>
            <a:r>
              <a:rPr lang="en-US" u="sng">
                <a:solidFill>
                  <a:srgbClr val="FFFFFF"/>
                </a:solidFill>
              </a:rPr>
              <a:t>What’s Eligible? (cont.)</a:t>
            </a:r>
          </a:p>
        </p:txBody>
      </p:sp>
      <p:sp>
        <p:nvSpPr>
          <p:cNvPr id="6156"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7772400" y="5578475"/>
            <a:ext cx="856683" cy="669925"/>
          </a:xfrm>
        </p:spPr>
        <p:txBody>
          <a:bodyPr>
            <a:normAutofit/>
          </a:bodyPr>
          <a:lstStyle/>
          <a:p>
            <a:pPr>
              <a:spcAft>
                <a:spcPts val="600"/>
              </a:spcAft>
              <a:defRPr/>
            </a:pPr>
            <a:fld id="{5AFFA79E-8FD1-47F6-8AFE-C6CFFEB79E53}" type="slidenum">
              <a:rPr lang="en-US">
                <a:solidFill>
                  <a:srgbClr val="0A304A"/>
                </a:solidFill>
              </a:rPr>
              <a:pPr>
                <a:spcAft>
                  <a:spcPts val="600"/>
                </a:spcAft>
                <a:defRPr/>
              </a:pPr>
              <a:t>8</a:t>
            </a:fld>
            <a:endParaRPr lang="en-US">
              <a:solidFill>
                <a:srgbClr val="0A304A"/>
              </a:solidFill>
            </a:endParaRPr>
          </a:p>
        </p:txBody>
      </p:sp>
      <p:graphicFrame>
        <p:nvGraphicFramePr>
          <p:cNvPr id="6149" name="Rectangle 3">
            <a:extLst>
              <a:ext uri="{FF2B5EF4-FFF2-40B4-BE49-F238E27FC236}">
                <a16:creationId xmlns:a16="http://schemas.microsoft.com/office/drawing/2014/main" id="{182E62EE-8DBB-E17D-7EEF-E53D48EA18BD}"/>
              </a:ext>
            </a:extLst>
          </p:cNvPr>
          <p:cNvGraphicFramePr>
            <a:graphicFrameLocks noGrp="1"/>
          </p:cNvGraphicFramePr>
          <p:nvPr>
            <p:ph idx="1"/>
            <p:extLst>
              <p:ext uri="{D42A27DB-BD31-4B8C-83A1-F6EECF244321}">
                <p14:modId xmlns:p14="http://schemas.microsoft.com/office/powerpoint/2010/main" val="302664590"/>
              </p:ext>
            </p:extLst>
          </p:nvPr>
        </p:nvGraphicFramePr>
        <p:xfrm>
          <a:off x="152400" y="304800"/>
          <a:ext cx="8610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22396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DBEE-55D2-916F-4E3B-F5063B5B0DF4}"/>
              </a:ext>
            </a:extLst>
          </p:cNvPr>
          <p:cNvSpPr>
            <a:spLocks noGrp="1"/>
          </p:cNvSpPr>
          <p:nvPr>
            <p:ph type="title"/>
          </p:nvPr>
        </p:nvSpPr>
        <p:spPr>
          <a:xfrm>
            <a:off x="1219559" y="4424076"/>
            <a:ext cx="6554867" cy="1524000"/>
          </a:xfrm>
        </p:spPr>
        <p:txBody>
          <a:bodyPr/>
          <a:lstStyle/>
          <a:p>
            <a:r>
              <a:rPr lang="en-US" dirty="0"/>
              <a:t>Allowable vs. unallowable</a:t>
            </a:r>
          </a:p>
        </p:txBody>
      </p:sp>
      <p:pic>
        <p:nvPicPr>
          <p:cNvPr id="6" name="Content Placeholder 5">
            <a:extLst>
              <a:ext uri="{FF2B5EF4-FFF2-40B4-BE49-F238E27FC236}">
                <a16:creationId xmlns:a16="http://schemas.microsoft.com/office/drawing/2014/main" id="{F616AC10-DE5A-3CD1-5E4E-54A480CF6338}"/>
              </a:ext>
            </a:extLst>
          </p:cNvPr>
          <p:cNvPicPr>
            <a:picLocks noGrp="1" noChangeAspect="1"/>
          </p:cNvPicPr>
          <p:nvPr>
            <p:ph idx="1"/>
          </p:nvPr>
        </p:nvPicPr>
        <p:blipFill>
          <a:blip r:embed="rId2"/>
          <a:stretch>
            <a:fillRect/>
          </a:stretch>
        </p:blipFill>
        <p:spPr>
          <a:xfrm>
            <a:off x="1219638" y="586506"/>
            <a:ext cx="6554788" cy="3679073"/>
          </a:xfrm>
        </p:spPr>
      </p:pic>
      <p:sp>
        <p:nvSpPr>
          <p:cNvPr id="4" name="Slide Number Placeholder 3">
            <a:extLst>
              <a:ext uri="{FF2B5EF4-FFF2-40B4-BE49-F238E27FC236}">
                <a16:creationId xmlns:a16="http://schemas.microsoft.com/office/drawing/2014/main" id="{819DD7B9-91B4-C728-3DE1-C87CF07C4A42}"/>
              </a:ext>
            </a:extLst>
          </p:cNvPr>
          <p:cNvSpPr>
            <a:spLocks noGrp="1"/>
          </p:cNvSpPr>
          <p:nvPr>
            <p:ph type="sldNum" sz="quarter" idx="12"/>
          </p:nvPr>
        </p:nvSpPr>
        <p:spPr/>
        <p:txBody>
          <a:bodyPr/>
          <a:lstStyle/>
          <a:p>
            <a:pPr>
              <a:defRPr/>
            </a:pPr>
            <a:fld id="{5AFFA79E-8FD1-47F6-8AFE-C6CFFEB79E53}" type="slidenum">
              <a:rPr lang="en-US" smtClean="0"/>
              <a:pPr>
                <a:defRPr/>
              </a:pPr>
              <a:t>9</a:t>
            </a:fld>
            <a:endParaRPr lang="en-US"/>
          </a:p>
        </p:txBody>
      </p:sp>
    </p:spTree>
    <p:extLst>
      <p:ext uri="{BB962C8B-B14F-4D97-AF65-F5344CB8AC3E}">
        <p14:creationId xmlns:p14="http://schemas.microsoft.com/office/powerpoint/2010/main" val="83787366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11653</TotalTime>
  <Words>1405</Words>
  <Application>Microsoft Office PowerPoint</Application>
  <PresentationFormat>On-screen Show (4:3)</PresentationFormat>
  <Paragraphs>301</Paragraphs>
  <Slides>29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Slice</vt:lpstr>
      <vt:lpstr>Nonprofit Security Grant Program- State (NSGP-S)</vt:lpstr>
      <vt:lpstr>Agenda</vt:lpstr>
      <vt:lpstr>What is it?</vt:lpstr>
      <vt:lpstr>Grant Funding</vt:lpstr>
      <vt:lpstr>Who’s Eligible?</vt:lpstr>
      <vt:lpstr>Who’s Eligible?</vt:lpstr>
      <vt:lpstr>What’s Eligible?</vt:lpstr>
      <vt:lpstr>What’s Eligible? (cont.)</vt:lpstr>
      <vt:lpstr>Allowable vs. unallowable</vt:lpstr>
      <vt:lpstr>FFY 2024 Projected Timeline</vt:lpstr>
      <vt:lpstr>Application - Process</vt:lpstr>
      <vt:lpstr>Application -  Documents</vt:lpstr>
      <vt:lpstr>Application – Investment Justification</vt:lpstr>
      <vt:lpstr>Application – IJ (Cont.)</vt:lpstr>
      <vt:lpstr>Application – IJ Organization</vt:lpstr>
      <vt:lpstr>Application – IJ Organization (Cont.)</vt:lpstr>
      <vt:lpstr>Application – IJ Organization (Cont.)</vt:lpstr>
      <vt:lpstr>Application – IJ Background</vt:lpstr>
      <vt:lpstr>Application – IJ Risk</vt:lpstr>
      <vt:lpstr>Application – IJ Risk (Cont.)</vt:lpstr>
      <vt:lpstr>Application – IJ Facility Hardening</vt:lpstr>
      <vt:lpstr>Application – IJ Facility Hardening (cont.)</vt:lpstr>
      <vt:lpstr>Application – IJ Milestones</vt:lpstr>
      <vt:lpstr>Application – IJ Project Management</vt:lpstr>
      <vt:lpstr>Application – IJ Impact</vt:lpstr>
      <vt:lpstr>Application – IJ Contact and Other Considerations</vt:lpstr>
      <vt:lpstr>PowerPoint Presentation</vt:lpstr>
      <vt:lpstr>Key Requirements if Awarded</vt:lpstr>
      <vt:lpstr>PowerPoint Presentation</vt:lpstr>
    </vt:vector>
  </TitlesOfParts>
  <Company>DES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to Obligating Award</dc:title>
  <dc:creator>jking</dc:creator>
  <cp:lastModifiedBy>Peltier, Tiffany D (MVA)</cp:lastModifiedBy>
  <cp:revision>364</cp:revision>
  <cp:lastPrinted>2024-02-07T19:45:50Z</cp:lastPrinted>
  <dcterms:created xsi:type="dcterms:W3CDTF">2006-08-22T19:35:32Z</dcterms:created>
  <dcterms:modified xsi:type="dcterms:W3CDTF">2024-05-06T19:34:14Z</dcterms:modified>
</cp:coreProperties>
</file>