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  <p:sldMasterId id="2147483673" r:id="rId3"/>
    <p:sldMasterId id="2147483676" r:id="rId4"/>
  </p:sldMasterIdLst>
  <p:notesMasterIdLst>
    <p:notesMasterId r:id="rId24"/>
  </p:notesMasterIdLst>
  <p:handoutMasterIdLst>
    <p:handoutMasterId r:id="rId25"/>
  </p:handoutMasterIdLst>
  <p:sldIdLst>
    <p:sldId id="372" r:id="rId5"/>
    <p:sldId id="2145706208" r:id="rId6"/>
    <p:sldId id="317" r:id="rId7"/>
    <p:sldId id="1147" r:id="rId8"/>
    <p:sldId id="2145706200" r:id="rId9"/>
    <p:sldId id="2145706209" r:id="rId10"/>
    <p:sldId id="2145706211" r:id="rId11"/>
    <p:sldId id="256" r:id="rId12"/>
    <p:sldId id="257" r:id="rId13"/>
    <p:sldId id="258" r:id="rId14"/>
    <p:sldId id="259" r:id="rId15"/>
    <p:sldId id="260" r:id="rId16"/>
    <p:sldId id="261" r:id="rId17"/>
    <p:sldId id="262" r:id="rId18"/>
    <p:sldId id="2145706210" r:id="rId19"/>
    <p:sldId id="2145706192" r:id="rId20"/>
    <p:sldId id="2145706203" r:id="rId21"/>
    <p:sldId id="315" r:id="rId22"/>
    <p:sldId id="499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FF0000"/>
    <a:srgbClr val="00B05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1867" autoAdjust="0"/>
  </p:normalViewPr>
  <p:slideViewPr>
    <p:cSldViewPr>
      <p:cViewPr varScale="1">
        <p:scale>
          <a:sx n="101" d="100"/>
          <a:sy n="101" d="100"/>
        </p:scale>
        <p:origin x="738" y="156"/>
      </p:cViewPr>
      <p:guideLst>
        <p:guide pos="3840"/>
        <p:guide pos="6816"/>
        <p:guide pos="816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3444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2/14/2023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2/14/2023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66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42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3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D6F155-4841-44A4-9EA1-2EC29CB5A16D}" type="datetime1">
              <a:rPr lang="en-US" smtClean="0"/>
              <a:t>2/14/2023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ACE25-619C-4C96-A095-5A2C4229A71D}" type="datetime1">
              <a:rPr lang="en-US" smtClean="0"/>
              <a:t>2/14/2023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BAE5-772A-4058-8EBB-B56E7C8A3F55}" type="datetime1">
              <a:rPr lang="en-US" smtClean="0"/>
              <a:t>2/14/2023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8CD8-525A-4556-9B6C-A4FE23E2FB41}" type="datetime1">
              <a:rPr lang="en-US" smtClean="0"/>
              <a:t>2/14/2023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</p:spTree>
    <p:extLst>
      <p:ext uri="{BB962C8B-B14F-4D97-AF65-F5344CB8AC3E}">
        <p14:creationId xmlns:p14="http://schemas.microsoft.com/office/powerpoint/2010/main" val="3474060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148010" y="63242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CC681-BE4B-4655-A5E6-DAA4805B07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102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CC681-BE4B-4655-A5E6-DAA4805B07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3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780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7A34-81AB-432B-8DAE-1953F412C126}" type="datetimeFigureOut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81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0C053-EA7E-4755-8934-114582F5B7D1}" type="datetime1">
              <a:rPr lang="en-US" smtClean="0"/>
              <a:t>2/14/2023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6200" y="6601968"/>
            <a:ext cx="685800" cy="256032"/>
          </a:xfrm>
        </p:spPr>
        <p:txBody>
          <a:bodyPr/>
          <a:lstStyle>
            <a:lvl1pPr>
              <a:defRPr sz="1600" b="1"/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C851D-4A52-4CF0-A1C1-D318B9120002}" type="datetime1">
              <a:rPr lang="en-US" smtClean="0"/>
              <a:t>2/14/2023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79E7D6-35E7-468E-844D-210FB837C2B6}" type="datetime1">
              <a:rPr lang="en-US" smtClean="0"/>
              <a:t>2/14/2023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253C3-BAD8-4B64-8B87-58A4F73CEA45}" type="datetime1">
              <a:rPr lang="en-US" smtClean="0"/>
              <a:t>2/14/2023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722-9CEC-46B6-8B7E-40EAEB8F9EF8}" type="datetime1">
              <a:rPr lang="en-US" smtClean="0"/>
              <a:t>2/14/2023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829D-22AF-49C6-8658-5E1156F12336}" type="datetime1">
              <a:rPr lang="en-US" smtClean="0"/>
              <a:t>2/14/2023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3F0E2F-E845-4FB3-BE30-452B4EE408B9}" type="datetime1">
              <a:rPr lang="en-US" smtClean="0"/>
              <a:t>2/14/2023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86AC-460D-4728-9031-22B741490780}" type="datetime1">
              <a:rPr lang="en-US" smtClean="0"/>
              <a:t>2/14/2023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912746EB-B9C0-47D5-9CD9-CA76D3A33E71}" type="datetime1">
              <a:rPr lang="en-US" smtClean="0"/>
              <a:t>2/14/2023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  <p:sldLayoutId id="2147483675" r:id="rId14"/>
  </p:sldLayoutIdLs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64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73848"/>
            <a:ext cx="10515600" cy="125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2018 Bering Strait Region Rural Resiliency Workshop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799343"/>
            <a:ext cx="10515600" cy="1315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Brief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005" y="286303"/>
            <a:ext cx="9145276" cy="3957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1686" y="4443359"/>
            <a:ext cx="2314074" cy="2314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014" y="4443359"/>
            <a:ext cx="2113547" cy="2128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9916C-E8B9-4D30-9B49-C8ED42D8F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78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6000" kern="1200" baseline="0">
          <a:solidFill>
            <a:srgbClr val="002060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64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73848"/>
            <a:ext cx="10515600" cy="125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2018 Bering Strait Region Rural Resiliency Workshop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799343"/>
            <a:ext cx="10515600" cy="1315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Brief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005" y="286303"/>
            <a:ext cx="9145276" cy="3957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726" y="2197767"/>
            <a:ext cx="2314074" cy="2314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494" y="2290635"/>
            <a:ext cx="2113547" cy="2128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17173-1460-419F-B25C-9BB7DA7524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02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6000" kern="1200" baseline="0">
          <a:solidFill>
            <a:srgbClr val="002060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58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minecraft-pt.gamepedia.com/Zombi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rikkis_refuge/192678846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owiswowtoo.blogspot.com/2010/08/i-recommend-red-cross-first-aid-course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00600"/>
            <a:ext cx="11506200" cy="1143000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Alaska Partnership for Infrastructure Protection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2413" y="5715000"/>
            <a:ext cx="9144002" cy="106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Shawna Watson – Alaska Communications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Bob Carmichael– State of Alaska, DHS&amp;EM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16 February, 2023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200" y="211991"/>
            <a:ext cx="2333538" cy="2291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8F7AF6-0EBB-4AB2-BD87-9F8FE438C7C0}"/>
              </a:ext>
            </a:extLst>
          </p:cNvPr>
          <p:cNvSpPr txBox="1"/>
          <p:nvPr/>
        </p:nvSpPr>
        <p:spPr>
          <a:xfrm>
            <a:off x="457200" y="533400"/>
            <a:ext cx="64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Welcome!</a:t>
            </a:r>
          </a:p>
          <a:p>
            <a:endParaRPr lang="en-US" dirty="0"/>
          </a:p>
          <a:p>
            <a:r>
              <a:rPr lang="en-US" dirty="0"/>
              <a:t>Our session will begin shortly.</a:t>
            </a:r>
          </a:p>
          <a:p>
            <a:endParaRPr lang="en-US" dirty="0"/>
          </a:p>
          <a:p>
            <a:r>
              <a:rPr lang="en-US" dirty="0"/>
              <a:t>Please –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Mute your microphone, unless you are commenting to the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Keep your camera off, unless you are addressing the group – it saves on bandwidth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24378-6EFB-4958-982F-F8600D5EE75B}"/>
              </a:ext>
            </a:extLst>
          </p:cNvPr>
          <p:cNvSpPr txBox="1"/>
          <p:nvPr/>
        </p:nvSpPr>
        <p:spPr>
          <a:xfrm>
            <a:off x="9385346" y="3657600"/>
            <a:ext cx="2562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your phone?</a:t>
            </a:r>
          </a:p>
          <a:p>
            <a:r>
              <a:rPr lang="en-US" dirty="0"/>
              <a:t>	*6 to mute</a:t>
            </a:r>
          </a:p>
          <a:p>
            <a:r>
              <a:rPr lang="en-US" dirty="0"/>
              <a:t>	*7 to unmute</a:t>
            </a:r>
          </a:p>
        </p:txBody>
      </p:sp>
    </p:spTree>
    <p:extLst>
      <p:ext uri="{BB962C8B-B14F-4D97-AF65-F5344CB8AC3E}">
        <p14:creationId xmlns:p14="http://schemas.microsoft.com/office/powerpoint/2010/main" val="4192504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BDB95-9B92-4193-804E-3F75AD7D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10431751" cy="1478570"/>
          </a:xfrm>
        </p:spPr>
        <p:txBody>
          <a:bodyPr>
            <a:normAutofit/>
          </a:bodyPr>
          <a:lstStyle/>
          <a:p>
            <a:r>
              <a:rPr lang="en-US" sz="6000" dirty="0"/>
              <a:t>Get to know your disaster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ABA8C-C5EE-4E4D-BE20-4093414F5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03" y="2249487"/>
            <a:ext cx="9905999" cy="1478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You may never know </a:t>
            </a:r>
            <a:r>
              <a:rPr lang="en-US" sz="3600" dirty="0">
                <a:solidFill>
                  <a:srgbClr val="FF0000"/>
                </a:solidFill>
              </a:rPr>
              <a:t>when</a:t>
            </a:r>
            <a:r>
              <a:rPr lang="en-US" sz="3600" dirty="0"/>
              <a:t>, but you can get a good idea as to what.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35F50E-7D51-4FE0-A8CA-6174E371D0FD}"/>
              </a:ext>
            </a:extLst>
          </p:cNvPr>
          <p:cNvSpPr txBox="1"/>
          <p:nvPr/>
        </p:nvSpPr>
        <p:spPr>
          <a:xfrm>
            <a:off x="1856509" y="3880456"/>
            <a:ext cx="1911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Earthquake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FCFF6B-277E-4ADD-A330-5402102F8B59}"/>
              </a:ext>
            </a:extLst>
          </p:cNvPr>
          <p:cNvSpPr txBox="1"/>
          <p:nvPr/>
        </p:nvSpPr>
        <p:spPr>
          <a:xfrm>
            <a:off x="2544617" y="4604990"/>
            <a:ext cx="1911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Tsunami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8B9B96-9EEF-40CB-B3C2-364453847AD2}"/>
              </a:ext>
            </a:extLst>
          </p:cNvPr>
          <p:cNvSpPr txBox="1"/>
          <p:nvPr/>
        </p:nvSpPr>
        <p:spPr>
          <a:xfrm>
            <a:off x="4170217" y="3542647"/>
            <a:ext cx="1911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Volcano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6E0C6B-C517-44E5-B2EF-D5D6D1A1D1B7}"/>
              </a:ext>
            </a:extLst>
          </p:cNvPr>
          <p:cNvSpPr txBox="1"/>
          <p:nvPr/>
        </p:nvSpPr>
        <p:spPr>
          <a:xfrm>
            <a:off x="3985490" y="5033001"/>
            <a:ext cx="2373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Power Outage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9EDB1C-8332-412E-9341-842BDD152678}"/>
              </a:ext>
            </a:extLst>
          </p:cNvPr>
          <p:cNvSpPr txBox="1"/>
          <p:nvPr/>
        </p:nvSpPr>
        <p:spPr>
          <a:xfrm>
            <a:off x="6211455" y="4096124"/>
            <a:ext cx="1911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Fire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D2BAB9-BF4A-4707-9273-D7C6148143BB}"/>
              </a:ext>
            </a:extLst>
          </p:cNvPr>
          <p:cNvSpPr txBox="1"/>
          <p:nvPr/>
        </p:nvSpPr>
        <p:spPr>
          <a:xfrm>
            <a:off x="8474364" y="3350547"/>
            <a:ext cx="1251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Flood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31949C-DA3B-4626-93F1-44CF3EF7D213}"/>
              </a:ext>
            </a:extLst>
          </p:cNvPr>
          <p:cNvSpPr txBox="1"/>
          <p:nvPr/>
        </p:nvSpPr>
        <p:spPr>
          <a:xfrm>
            <a:off x="8599775" y="4713217"/>
            <a:ext cx="2659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Civil Disturbance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31213F-7B9A-43D3-99DC-68CCB7547EF2}"/>
              </a:ext>
            </a:extLst>
          </p:cNvPr>
          <p:cNvSpPr txBox="1"/>
          <p:nvPr/>
        </p:nvSpPr>
        <p:spPr>
          <a:xfrm>
            <a:off x="6941128" y="5556221"/>
            <a:ext cx="1911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Wind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03EA9D-48D9-4E5E-8DCF-67B22564A36A}"/>
              </a:ext>
            </a:extLst>
          </p:cNvPr>
          <p:cNvSpPr txBox="1"/>
          <p:nvPr/>
        </p:nvSpPr>
        <p:spPr>
          <a:xfrm>
            <a:off x="1600198" y="5732029"/>
            <a:ext cx="322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Hazardous Materials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154D12-7057-43AA-B067-8245C4273436}"/>
              </a:ext>
            </a:extLst>
          </p:cNvPr>
          <p:cNvSpPr txBox="1"/>
          <p:nvPr/>
        </p:nvSpPr>
        <p:spPr>
          <a:xfrm>
            <a:off x="8123382" y="6040188"/>
            <a:ext cx="2659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Supply Chain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79FBE6-CD24-4B2C-BD61-5702E913A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55393" cy="10362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BD78A9-F2C8-4F59-A788-E10D2D72F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32373" y="2985993"/>
            <a:ext cx="962220" cy="154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85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B9FBC-5776-4645-B5B8-738BBE580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Time is not your friend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ECAE4-B08A-4AE6-B803-1B5FB6690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2576" y="2097088"/>
            <a:ext cx="4077133" cy="3541714"/>
          </a:xfrm>
        </p:spPr>
        <p:txBody>
          <a:bodyPr>
            <a:normAutofit/>
          </a:bodyPr>
          <a:lstStyle/>
          <a:p>
            <a:r>
              <a:rPr lang="en-US" sz="4000" dirty="0"/>
              <a:t>Time to prepare</a:t>
            </a:r>
          </a:p>
          <a:p>
            <a:r>
              <a:rPr lang="en-US" sz="4000" dirty="0"/>
              <a:t>Time to protect</a:t>
            </a:r>
          </a:p>
          <a:p>
            <a:r>
              <a:rPr lang="en-US" sz="4000" dirty="0"/>
              <a:t>Time to renew</a:t>
            </a:r>
          </a:p>
          <a:p>
            <a:r>
              <a:rPr lang="en-US" sz="4000" dirty="0"/>
              <a:t>Time to 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08974A-F293-4C24-8ECE-B6E3FCEA6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24169" y="2322946"/>
            <a:ext cx="3552825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48CD22-F588-47C4-BD11-B3FBF3BC389B}"/>
              </a:ext>
            </a:extLst>
          </p:cNvPr>
          <p:cNvSpPr txBox="1"/>
          <p:nvPr/>
        </p:nvSpPr>
        <p:spPr>
          <a:xfrm rot="18675022">
            <a:off x="8771478" y="4182346"/>
            <a:ext cx="3774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At least 3 days</a:t>
            </a:r>
          </a:p>
        </p:txBody>
      </p:sp>
    </p:spTree>
    <p:extLst>
      <p:ext uri="{BB962C8B-B14F-4D97-AF65-F5344CB8AC3E}">
        <p14:creationId xmlns:p14="http://schemas.microsoft.com/office/powerpoint/2010/main" val="3597084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14EAE-B161-42AC-8250-751E3B6E8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2580842" cy="1478570"/>
          </a:xfrm>
        </p:spPr>
        <p:txBody>
          <a:bodyPr>
            <a:normAutofit/>
          </a:bodyPr>
          <a:lstStyle/>
          <a:p>
            <a:r>
              <a:rPr lang="en-US" sz="6000" dirty="0"/>
              <a:t>food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274F53A-BC7A-4B24-AF49-439A15FB0A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6924" y="332825"/>
            <a:ext cx="647700" cy="333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00A343-6D27-4501-AFF0-FB98D3CEB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362" y="468428"/>
            <a:ext cx="600075" cy="333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FA2C46-8209-4501-803A-7A279ED55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121" y="1357803"/>
            <a:ext cx="1628775" cy="352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39AD43-8196-4B60-8468-AC093A068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2374" y="770918"/>
            <a:ext cx="2114550" cy="400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F06C78-9545-41AF-A1A7-E31F7E117C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0233" y="169745"/>
            <a:ext cx="1038225" cy="428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442006-F23F-43E4-ACB2-5FC9F62286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0007" y="1397058"/>
            <a:ext cx="666750" cy="428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1DB126-8521-4C90-B6BF-362DB6008D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7309" y="1514965"/>
            <a:ext cx="619125" cy="390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5A44AA-514C-4048-9A41-DA6D37F6F9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4492" y="529530"/>
            <a:ext cx="1343025" cy="390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23CF38-B668-41BD-9F6C-FA2D8BF480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04639" y="1864823"/>
            <a:ext cx="1809750" cy="419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EE2E5F-8731-40DD-81A6-145224C797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68392" y="1292382"/>
            <a:ext cx="619125" cy="4000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79D873-BFB9-4BC9-9C4C-B0837C706D8F}"/>
              </a:ext>
            </a:extLst>
          </p:cNvPr>
          <p:cNvSpPr txBox="1"/>
          <p:nvPr/>
        </p:nvSpPr>
        <p:spPr>
          <a:xfrm>
            <a:off x="1769626" y="2469415"/>
            <a:ext cx="101914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You don’t need to buy dehydrated or special emergency foods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Look for items with a long storage life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Select items that require little or no cooking, water, or refrigeration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Try to avoid salty or spicy items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Plan for babies, those with special dietary needs, and pets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Check expiration dates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Ideal storage location is cool, dry, and dark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Avoid exposure to heat from the sun, stoves, and refrigerators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Store away from petroleum products.  Some foods absorb their smell.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Protect supplies from rodents and insects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7F9B28-E2E9-44B4-81AC-E0D44C289201}"/>
              </a:ext>
            </a:extLst>
          </p:cNvPr>
          <p:cNvCxnSpPr/>
          <p:nvPr/>
        </p:nvCxnSpPr>
        <p:spPr>
          <a:xfrm>
            <a:off x="2152073" y="4904509"/>
            <a:ext cx="714894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305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6E906-67AA-4997-B454-811951F94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9CC5C-47E7-4B1B-9ADC-06941A785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10930515" cy="4058949"/>
          </a:xfrm>
        </p:spPr>
        <p:txBody>
          <a:bodyPr>
            <a:normAutofit/>
          </a:bodyPr>
          <a:lstStyle/>
          <a:p>
            <a:r>
              <a:rPr lang="en-US" dirty="0"/>
              <a:t>One gallon per day per person / pet</a:t>
            </a:r>
          </a:p>
          <a:p>
            <a:r>
              <a:rPr lang="en-US" dirty="0"/>
              <a:t>At least 3 days worth – 2 weeks is better</a:t>
            </a:r>
          </a:p>
          <a:p>
            <a:r>
              <a:rPr lang="en-US" dirty="0"/>
              <a:t>Have unscented chlorine bleach available, replace every year, keep cool, 1 to 10</a:t>
            </a:r>
          </a:p>
          <a:p>
            <a:r>
              <a:rPr lang="en-US" dirty="0"/>
              <a:t>Replace water every 6 months</a:t>
            </a:r>
          </a:p>
          <a:p>
            <a:r>
              <a:rPr lang="en-US" dirty="0"/>
              <a:t>Use food-grade storage containers</a:t>
            </a:r>
          </a:p>
          <a:p>
            <a:r>
              <a:rPr lang="en-US" dirty="0"/>
              <a:t>Containers should be air tight, can’t break, never used for toxics, milk, fruit juices</a:t>
            </a:r>
          </a:p>
          <a:p>
            <a:r>
              <a:rPr lang="en-US" dirty="0"/>
              <a:t>Store out of direct sunlight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DDCB76-DB87-4944-8D10-DC89D1E6F56D}"/>
              </a:ext>
            </a:extLst>
          </p:cNvPr>
          <p:cNvSpPr txBox="1"/>
          <p:nvPr/>
        </p:nvSpPr>
        <p:spPr>
          <a:xfrm rot="16200000">
            <a:off x="8220365" y="281452"/>
            <a:ext cx="780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Water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CF61A-6A19-4808-A8EB-6DAB3DDB3EFF}"/>
              </a:ext>
            </a:extLst>
          </p:cNvPr>
          <p:cNvSpPr txBox="1"/>
          <p:nvPr/>
        </p:nvSpPr>
        <p:spPr>
          <a:xfrm>
            <a:off x="8321321" y="1727756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Drip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5D1AD4-666F-4AD8-BB9F-9D76AE20341B}"/>
              </a:ext>
            </a:extLst>
          </p:cNvPr>
          <p:cNvSpPr txBox="1"/>
          <p:nvPr/>
        </p:nvSpPr>
        <p:spPr>
          <a:xfrm>
            <a:off x="8300964" y="1492569"/>
            <a:ext cx="57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Drip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31D673-731E-424F-A1B5-04872C23BACD}"/>
              </a:ext>
            </a:extLst>
          </p:cNvPr>
          <p:cNvSpPr txBox="1"/>
          <p:nvPr/>
        </p:nvSpPr>
        <p:spPr>
          <a:xfrm>
            <a:off x="8300965" y="1249496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Drip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A0738-F967-4F8D-B326-2942D05E7B60}"/>
              </a:ext>
            </a:extLst>
          </p:cNvPr>
          <p:cNvSpPr txBox="1"/>
          <p:nvPr/>
        </p:nvSpPr>
        <p:spPr>
          <a:xfrm>
            <a:off x="8300965" y="960704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Drip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72675E-9174-4A33-87DE-31A034136EC6}"/>
              </a:ext>
            </a:extLst>
          </p:cNvPr>
          <p:cNvSpPr txBox="1"/>
          <p:nvPr/>
        </p:nvSpPr>
        <p:spPr>
          <a:xfrm rot="19969408">
            <a:off x="8478542" y="1982189"/>
            <a:ext cx="57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Drip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2F719F-F0C6-41E8-BE73-5C686265E157}"/>
              </a:ext>
            </a:extLst>
          </p:cNvPr>
          <p:cNvSpPr txBox="1"/>
          <p:nvPr/>
        </p:nvSpPr>
        <p:spPr>
          <a:xfrm rot="20583537">
            <a:off x="8897709" y="1695172"/>
            <a:ext cx="57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Drip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50497F-7019-4FA6-ABE3-937FAEA17C78}"/>
              </a:ext>
            </a:extLst>
          </p:cNvPr>
          <p:cNvSpPr txBox="1"/>
          <p:nvPr/>
        </p:nvSpPr>
        <p:spPr>
          <a:xfrm rot="2369308">
            <a:off x="9381985" y="1982189"/>
            <a:ext cx="57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Drip</a:t>
            </a:r>
          </a:p>
        </p:txBody>
      </p:sp>
    </p:spTree>
    <p:extLst>
      <p:ext uri="{BB962C8B-B14F-4D97-AF65-F5344CB8AC3E}">
        <p14:creationId xmlns:p14="http://schemas.microsoft.com/office/powerpoint/2010/main" val="688383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D15AC-3160-44F6-A314-9AE460EF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7716260" cy="1478570"/>
          </a:xfrm>
        </p:spPr>
        <p:txBody>
          <a:bodyPr>
            <a:normAutofit/>
          </a:bodyPr>
          <a:lstStyle/>
          <a:p>
            <a:r>
              <a:rPr lang="en-US" sz="6000" dirty="0"/>
              <a:t>Emergency Supplies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AB672-AAB8-4F8D-960A-2E3D8677B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285" y="1843086"/>
            <a:ext cx="4954587" cy="456694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Make fire!</a:t>
            </a:r>
          </a:p>
          <a:p>
            <a:r>
              <a:rPr lang="en-US" dirty="0"/>
              <a:t>Cooking utensils</a:t>
            </a:r>
          </a:p>
          <a:p>
            <a:r>
              <a:rPr lang="en-US" dirty="0"/>
              <a:t>Knives, forks, spoons</a:t>
            </a:r>
          </a:p>
          <a:p>
            <a:r>
              <a:rPr lang="en-US" dirty="0"/>
              <a:t>Paper plates, paper cups, paper towels</a:t>
            </a:r>
          </a:p>
          <a:p>
            <a:r>
              <a:rPr lang="en-US" dirty="0"/>
              <a:t>Manual can opener</a:t>
            </a:r>
          </a:p>
          <a:p>
            <a:r>
              <a:rPr lang="en-US" dirty="0"/>
              <a:t>Heavy-duty aluminum foil</a:t>
            </a:r>
          </a:p>
          <a:p>
            <a:r>
              <a:rPr lang="en-US" dirty="0"/>
              <a:t>Propane or charcoal grill, camp stove</a:t>
            </a:r>
          </a:p>
          <a:p>
            <a:r>
              <a:rPr lang="en-US" dirty="0"/>
              <a:t>Fuel</a:t>
            </a:r>
          </a:p>
          <a:p>
            <a:r>
              <a:rPr lang="en-US" dirty="0"/>
              <a:t>First aid / medications / supplies</a:t>
            </a:r>
          </a:p>
          <a:p>
            <a:r>
              <a:rPr lang="en-US" dirty="0"/>
              <a:t>Tools, axe</a:t>
            </a:r>
          </a:p>
          <a:p>
            <a:r>
              <a:rPr lang="en-US" dirty="0"/>
              <a:t>Radio, batteries, phone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BFA9B7-F5EE-4361-9E34-827382521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01797" y="2540435"/>
            <a:ext cx="4048093" cy="26938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4D9144-80D3-468C-A7F4-84640116A708}"/>
              </a:ext>
            </a:extLst>
          </p:cNvPr>
          <p:cNvSpPr txBox="1"/>
          <p:nvPr/>
        </p:nvSpPr>
        <p:spPr>
          <a:xfrm>
            <a:off x="8498144" y="5308272"/>
            <a:ext cx="1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Marshmallows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5E3826-227C-47D2-AEAA-E9346C0F41BA}"/>
              </a:ext>
            </a:extLst>
          </p:cNvPr>
          <p:cNvSpPr txBox="1"/>
          <p:nvPr/>
        </p:nvSpPr>
        <p:spPr>
          <a:xfrm>
            <a:off x="6477000" y="5947094"/>
            <a:ext cx="551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4C4F7C-246F-44EE-97D4-9EF6F4B15F8F}"/>
              </a:ext>
            </a:extLst>
          </p:cNvPr>
          <p:cNvSpPr txBox="1"/>
          <p:nvPr/>
        </p:nvSpPr>
        <p:spPr>
          <a:xfrm>
            <a:off x="7132690" y="5837313"/>
            <a:ext cx="551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FA3E4E-B1FD-4064-AD5A-32E040F4B982}"/>
              </a:ext>
            </a:extLst>
          </p:cNvPr>
          <p:cNvSpPr txBox="1"/>
          <p:nvPr/>
        </p:nvSpPr>
        <p:spPr>
          <a:xfrm>
            <a:off x="7512444" y="5977239"/>
            <a:ext cx="551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AC08DE-715B-43E5-B2A2-CBF3C67E069E}"/>
              </a:ext>
            </a:extLst>
          </p:cNvPr>
          <p:cNvSpPr txBox="1"/>
          <p:nvPr/>
        </p:nvSpPr>
        <p:spPr>
          <a:xfrm>
            <a:off x="8684047" y="5842337"/>
            <a:ext cx="551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2397F3-0E76-45B3-A7B4-30874792005B}"/>
              </a:ext>
            </a:extLst>
          </p:cNvPr>
          <p:cNvSpPr txBox="1"/>
          <p:nvPr/>
        </p:nvSpPr>
        <p:spPr>
          <a:xfrm>
            <a:off x="10698018" y="5962166"/>
            <a:ext cx="551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 Black" panose="020B0A04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6426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715"/>
            <a:ext cx="10497312" cy="704733"/>
          </a:xfrm>
        </p:spPr>
        <p:txBody>
          <a:bodyPr/>
          <a:lstStyle/>
          <a:p>
            <a:r>
              <a:rPr lang="en-US" b="1" u="sng" dirty="0">
                <a:solidFill>
                  <a:srgbClr val="002060"/>
                </a:solidFill>
                <a:latin typeface="Calibri" panose="020F0502020204030204" pitchFamily="34" charset="0"/>
              </a:rPr>
              <a:t>	Agenda	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248" y="977448"/>
            <a:ext cx="7229179" cy="29849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Introduction:  Public and Private Sector Co-Chairs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Director’s Welcome – Bryan Fisher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Food, Water and Emergency Supplies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Threat updates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Next month:  Security at the Front Desk</a:t>
            </a:r>
          </a:p>
          <a:p>
            <a:pPr marL="4572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10C82-BD8A-4D97-B43E-FAEE7AB36E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845" y="174951"/>
            <a:ext cx="931334" cy="91440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EE71526-08E8-4866-9FAA-363EBFB33E27}"/>
              </a:ext>
            </a:extLst>
          </p:cNvPr>
          <p:cNvSpPr/>
          <p:nvPr/>
        </p:nvSpPr>
        <p:spPr>
          <a:xfrm>
            <a:off x="228600" y="2877312"/>
            <a:ext cx="457200" cy="228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8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7" y="-85725"/>
            <a:ext cx="12193057" cy="480406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4727864"/>
            <a:ext cx="11277599" cy="1752600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Threat Updates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6F2EF-612F-42D1-AD63-F037A2D5DE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845" y="174951"/>
            <a:ext cx="931334" cy="9144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BB6B49-EF12-40C0-89A8-FEF07AB54F76}"/>
              </a:ext>
            </a:extLst>
          </p:cNvPr>
          <p:cNvSpPr txBox="1"/>
          <p:nvPr/>
        </p:nvSpPr>
        <p:spPr>
          <a:xfrm>
            <a:off x="533400" y="914400"/>
            <a:ext cx="45621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COVID 19 and other viruses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Food Chain – eggs, paper products, </a:t>
            </a:r>
            <a:r>
              <a:rPr lang="en-US" sz="2000" dirty="0" err="1">
                <a:solidFill>
                  <a:schemeClr val="bg1"/>
                </a:solidFill>
              </a:rPr>
              <a:t>etc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Cyber Disruptions – Lots of people trying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Travel Disruptions – vendors, software</a:t>
            </a:r>
          </a:p>
        </p:txBody>
      </p:sp>
    </p:spTree>
    <p:extLst>
      <p:ext uri="{BB962C8B-B14F-4D97-AF65-F5344CB8AC3E}">
        <p14:creationId xmlns:p14="http://schemas.microsoft.com/office/powerpoint/2010/main" val="297916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715"/>
            <a:ext cx="6934200" cy="704733"/>
          </a:xfrm>
        </p:spPr>
        <p:txBody>
          <a:bodyPr/>
          <a:lstStyle/>
          <a:p>
            <a:r>
              <a:rPr lang="en-US" b="1" u="sng" dirty="0">
                <a:solidFill>
                  <a:srgbClr val="002060"/>
                </a:solidFill>
                <a:latin typeface="Calibri" panose="020F0502020204030204" pitchFamily="34" charset="0"/>
              </a:rPr>
              <a:t>	Agenda	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7448"/>
            <a:ext cx="11430000" cy="42041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Introduction:  Public and Private Sector Co-Chairs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Director’s Welcome – Bryan Fisher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Food, Water and Emergency Supplies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Threat updates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Next month:</a:t>
            </a:r>
          </a:p>
          <a:p>
            <a:pPr marL="1005840" lvl="3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March 16, 1000 to 1200, virtual, MS Teams</a:t>
            </a:r>
          </a:p>
          <a:p>
            <a:pPr marL="1005840" lvl="3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Topic:  Security at the Front Desk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10C82-BD8A-4D97-B43E-FAEE7AB36E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845" y="174951"/>
            <a:ext cx="931334" cy="91440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8D50705C-4D5D-4569-8D75-69B37F93F00F}"/>
              </a:ext>
            </a:extLst>
          </p:cNvPr>
          <p:cNvSpPr/>
          <p:nvPr/>
        </p:nvSpPr>
        <p:spPr>
          <a:xfrm>
            <a:off x="76200" y="3962400"/>
            <a:ext cx="457200" cy="228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63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0800" y="452437"/>
            <a:ext cx="1447800" cy="1417638"/>
          </a:xfrm>
          <a:prstGeom prst="rect">
            <a:avLst/>
          </a:prstGeom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4400" y="2209800"/>
            <a:ext cx="4450080" cy="20014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</a:rPr>
              <a:t>Questions?</a:t>
            </a:r>
            <a:b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b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</a:rPr>
              <a:t>Comments?</a:t>
            </a:r>
            <a:b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b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</a:rPr>
              <a:t>Announcements?</a:t>
            </a:r>
          </a:p>
        </p:txBody>
      </p:sp>
    </p:spTree>
    <p:extLst>
      <p:ext uri="{BB962C8B-B14F-4D97-AF65-F5344CB8AC3E}">
        <p14:creationId xmlns:p14="http://schemas.microsoft.com/office/powerpoint/2010/main" val="1732167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514"/>
            <a:ext cx="12193057" cy="480406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05B68A8-E809-47F3-8DF0-FD706E897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Meeting Adjourned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C7261C-0990-429B-8B4F-C3F8B9D42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Next Meeting will be 16 March, 2023</a:t>
            </a:r>
          </a:p>
          <a:p>
            <a:r>
              <a:rPr lang="en-US" dirty="0">
                <a:latin typeface="Calibri" panose="020F0502020204030204" pitchFamily="34" charset="0"/>
              </a:rPr>
              <a:t>1000 to 1200 Alaska time, virtual (MS Teams)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06EC8DB-FA90-473F-87C9-7F74BA3CE05D}"/>
              </a:ext>
            </a:extLst>
          </p:cNvPr>
          <p:cNvSpPr txBox="1">
            <a:spLocks/>
          </p:cNvSpPr>
          <p:nvPr/>
        </p:nvSpPr>
        <p:spPr>
          <a:xfrm>
            <a:off x="304800" y="762000"/>
            <a:ext cx="8595360" cy="3817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Bob Carmichael, APIP Co-Chair (Public), DHS&amp;EM </a:t>
            </a:r>
          </a:p>
          <a:p>
            <a:pPr indent="173038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</a:rPr>
              <a:t>bob.carmichael@alaska.gov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 (907) 428-7020</a:t>
            </a:r>
          </a:p>
          <a:p>
            <a:pPr marL="173038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Shawna Watson, APIP Co-Chair (Private), ACS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</a:rPr>
              <a:t>shawna.watson@acsalaska.com 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(907) 229-6300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APIP Webpage: </a:t>
            </a:r>
            <a:r>
              <a:rPr lang="en-US" dirty="0">
                <a:solidFill>
                  <a:srgbClr val="FFFF00"/>
                </a:solidFill>
                <a:latin typeface="Calibri" panose="020F0502020204030204" pitchFamily="34" charset="0"/>
              </a:rPr>
              <a:t>https://ready.alaska.gov/APIP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66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00600"/>
            <a:ext cx="11506200" cy="1143000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Alaska Partnership for Infrastructure Protection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2413" y="5715000"/>
            <a:ext cx="9144002" cy="106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Shawna Watson – Alaska Communications 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Bob Carmichael– State of Alaska DHS&amp;EM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16 February, 2023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0" y="1042320"/>
            <a:ext cx="2785658" cy="2735010"/>
          </a:xfrm>
          <a:prstGeom prst="rect">
            <a:avLst/>
          </a:prstGeom>
        </p:spPr>
      </p:pic>
      <p:pic>
        <p:nvPicPr>
          <p:cNvPr id="1028" name="Picture 4" descr="C-UAS] Protection of Critical Infrastructure | Joint Air Power Competence  Centre">
            <a:extLst>
              <a:ext uri="{FF2B5EF4-FFF2-40B4-BE49-F238E27FC236}">
                <a16:creationId xmlns:a16="http://schemas.microsoft.com/office/drawing/2014/main" id="{7FE80CCC-4375-443D-AE01-6F90E3B00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405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624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715"/>
            <a:ext cx="10497312" cy="704733"/>
          </a:xfrm>
        </p:spPr>
        <p:txBody>
          <a:bodyPr/>
          <a:lstStyle/>
          <a:p>
            <a:r>
              <a:rPr lang="en-US" b="1" u="sng" dirty="0">
                <a:solidFill>
                  <a:srgbClr val="002060"/>
                </a:solidFill>
                <a:latin typeface="Calibri" panose="020F0502020204030204" pitchFamily="34" charset="0"/>
              </a:rPr>
              <a:t>	Agenda	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807" y="977448"/>
            <a:ext cx="6932394" cy="53471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Introduction:  Public and Private Sector Co-Chairs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Director’s Welcome –Bryan J. Fisher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Food, Water, and Emergency Supplies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Threat updates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Next month:  Security at the Front Desk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10C82-BD8A-4D97-B43E-FAEE7AB36E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845" y="174951"/>
            <a:ext cx="931334" cy="91440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3AC33D11-0F15-4EAD-88D3-CA7EA51B21CC}"/>
              </a:ext>
            </a:extLst>
          </p:cNvPr>
          <p:cNvSpPr/>
          <p:nvPr/>
        </p:nvSpPr>
        <p:spPr>
          <a:xfrm>
            <a:off x="316992" y="1219200"/>
            <a:ext cx="457200" cy="228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6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464"/>
            <a:ext cx="12193057" cy="480406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4727864"/>
            <a:ext cx="11277599" cy="175260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Co-Chairs:  APIP Public Sector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APIP Private Sector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6F2EF-612F-42D1-AD63-F037A2D5DE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845" y="174951"/>
            <a:ext cx="931334" cy="9144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29FCE0-380C-4ACA-AD99-54CB909624E8}"/>
              </a:ext>
            </a:extLst>
          </p:cNvPr>
          <p:cNvSpPr txBox="1"/>
          <p:nvPr/>
        </p:nvSpPr>
        <p:spPr>
          <a:xfrm>
            <a:off x="6858000" y="1447800"/>
            <a:ext cx="381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Introduction to Bob Carmichael</a:t>
            </a:r>
          </a:p>
          <a:p>
            <a:r>
              <a:rPr lang="en-US" dirty="0">
                <a:solidFill>
                  <a:schemeClr val="bg1"/>
                </a:solidFill>
              </a:rPr>
              <a:t>APIP Public Sector Co-Chair</a:t>
            </a:r>
          </a:p>
          <a:p>
            <a:r>
              <a:rPr lang="en-US" dirty="0">
                <a:solidFill>
                  <a:schemeClr val="bg1"/>
                </a:solidFill>
              </a:rPr>
              <a:t>Emergency Management Specialist II</a:t>
            </a:r>
          </a:p>
          <a:p>
            <a:r>
              <a:rPr lang="en-US" dirty="0">
                <a:solidFill>
                  <a:schemeClr val="bg1"/>
                </a:solidFill>
              </a:rPr>
              <a:t>Division of Homeland Security and Emergency Management</a:t>
            </a:r>
          </a:p>
          <a:p>
            <a:r>
              <a:rPr lang="en-US" dirty="0">
                <a:solidFill>
                  <a:schemeClr val="bg1"/>
                </a:solidFill>
              </a:rPr>
              <a:t>Office at JBER</a:t>
            </a:r>
          </a:p>
          <a:p>
            <a:r>
              <a:rPr lang="en-US" dirty="0">
                <a:solidFill>
                  <a:schemeClr val="bg1"/>
                </a:solidFill>
              </a:rPr>
              <a:t>907-428-7020 office</a:t>
            </a:r>
          </a:p>
          <a:p>
            <a:r>
              <a:rPr lang="en-US" dirty="0">
                <a:solidFill>
                  <a:schemeClr val="bg1"/>
                </a:solidFill>
              </a:rPr>
              <a:t>Bob.Carmichael@Alaska.gov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979526-7E32-4921-BD4E-1C948F6D0B75}"/>
              </a:ext>
            </a:extLst>
          </p:cNvPr>
          <p:cNvSpPr txBox="1"/>
          <p:nvPr/>
        </p:nvSpPr>
        <p:spPr>
          <a:xfrm>
            <a:off x="1219200" y="14478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Introduction to Shawna Watson</a:t>
            </a:r>
          </a:p>
          <a:p>
            <a:r>
              <a:rPr lang="en-US" dirty="0">
                <a:solidFill>
                  <a:schemeClr val="bg1"/>
                </a:solidFill>
              </a:rPr>
              <a:t>APIP Private Sector Co-Chair</a:t>
            </a:r>
          </a:p>
          <a:p>
            <a:r>
              <a:rPr lang="en-US" dirty="0">
                <a:solidFill>
                  <a:schemeClr val="bg1"/>
                </a:solidFill>
              </a:rPr>
              <a:t>Manager, Business Continuity, Emergency Management, and Safety</a:t>
            </a:r>
          </a:p>
          <a:p>
            <a:r>
              <a:rPr lang="en-US" dirty="0">
                <a:solidFill>
                  <a:schemeClr val="bg1"/>
                </a:solidFill>
              </a:rPr>
              <a:t>Alaska Communications</a:t>
            </a:r>
          </a:p>
          <a:p>
            <a:r>
              <a:rPr lang="en-US" dirty="0">
                <a:solidFill>
                  <a:schemeClr val="bg1"/>
                </a:solidFill>
              </a:rPr>
              <a:t>Office in Anchorage</a:t>
            </a:r>
          </a:p>
          <a:p>
            <a:r>
              <a:rPr lang="en-US" dirty="0">
                <a:solidFill>
                  <a:schemeClr val="bg1"/>
                </a:solidFill>
              </a:rPr>
              <a:t>907-565-6935 office</a:t>
            </a:r>
          </a:p>
          <a:p>
            <a:r>
              <a:rPr lang="en-US" dirty="0">
                <a:solidFill>
                  <a:schemeClr val="bg1"/>
                </a:solidFill>
              </a:rPr>
              <a:t>Shawna.Watson@acsalaska.com</a:t>
            </a:r>
          </a:p>
        </p:txBody>
      </p:sp>
    </p:spTree>
    <p:extLst>
      <p:ext uri="{BB962C8B-B14F-4D97-AF65-F5344CB8AC3E}">
        <p14:creationId xmlns:p14="http://schemas.microsoft.com/office/powerpoint/2010/main" val="223363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715"/>
            <a:ext cx="10497312" cy="704733"/>
          </a:xfrm>
        </p:spPr>
        <p:txBody>
          <a:bodyPr/>
          <a:lstStyle/>
          <a:p>
            <a:r>
              <a:rPr lang="en-US" b="1" u="sng" dirty="0">
                <a:solidFill>
                  <a:srgbClr val="002060"/>
                </a:solidFill>
                <a:latin typeface="Calibri" panose="020F0502020204030204" pitchFamily="34" charset="0"/>
              </a:rPr>
              <a:t>	Agenda	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7448"/>
            <a:ext cx="7162800" cy="53471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Introduction:  Public and Private Sector Co-Chairs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accent3"/>
                </a:solidFill>
                <a:latin typeface="Calibri" panose="020F0502020204030204" pitchFamily="34" charset="0"/>
              </a:rPr>
              <a:t>Director’s Welcome – Bryan Fisher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Food, Water and Emergency Supplies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Threat updates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Next month:  Security at the Front Desk</a:t>
            </a:r>
          </a:p>
          <a:p>
            <a:pPr marL="4572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10C82-BD8A-4D97-B43E-FAEE7AB36E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845" y="174951"/>
            <a:ext cx="931334" cy="91440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58E7848-265E-4853-AD00-F6213AA6F889}"/>
              </a:ext>
            </a:extLst>
          </p:cNvPr>
          <p:cNvSpPr/>
          <p:nvPr/>
        </p:nvSpPr>
        <p:spPr>
          <a:xfrm>
            <a:off x="76200" y="1774290"/>
            <a:ext cx="457200" cy="228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D68B38-E15C-487B-A7E7-3C733B2D6C5D}"/>
              </a:ext>
            </a:extLst>
          </p:cNvPr>
          <p:cNvSpPr txBox="1"/>
          <p:nvPr/>
        </p:nvSpPr>
        <p:spPr>
          <a:xfrm>
            <a:off x="7848600" y="1852345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Bryan Fisher is the Director of the Alaska Division of Homeland Security and Emergency Management.</a:t>
            </a:r>
          </a:p>
        </p:txBody>
      </p:sp>
    </p:spTree>
    <p:extLst>
      <p:ext uri="{BB962C8B-B14F-4D97-AF65-F5344CB8AC3E}">
        <p14:creationId xmlns:p14="http://schemas.microsoft.com/office/powerpoint/2010/main" val="522382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715"/>
            <a:ext cx="10497312" cy="704733"/>
          </a:xfrm>
        </p:spPr>
        <p:txBody>
          <a:bodyPr/>
          <a:lstStyle/>
          <a:p>
            <a:r>
              <a:rPr lang="en-US" b="1" u="sng" dirty="0">
                <a:solidFill>
                  <a:srgbClr val="002060"/>
                </a:solidFill>
                <a:latin typeface="Calibri" panose="020F0502020204030204" pitchFamily="34" charset="0"/>
              </a:rPr>
              <a:t>	Agenda	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7448"/>
            <a:ext cx="6934200" cy="29849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Introduction:  Public and Private Sector Co-Chairs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Director’s Welcome – Bryan Fischer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Food, Water and Emergency Supplies</a:t>
            </a:r>
            <a:endParaRPr lang="en-US" sz="2400" b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Threat updates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Next month:  Security at the Front Desk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10C82-BD8A-4D97-B43E-FAEE7AB36E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845" y="174951"/>
            <a:ext cx="931334" cy="91440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58E7848-265E-4853-AD00-F6213AA6F889}"/>
              </a:ext>
            </a:extLst>
          </p:cNvPr>
          <p:cNvSpPr/>
          <p:nvPr/>
        </p:nvSpPr>
        <p:spPr>
          <a:xfrm>
            <a:off x="152400" y="2325624"/>
            <a:ext cx="457200" cy="2286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59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1200" y="2016901"/>
            <a:ext cx="5670487" cy="2674690"/>
          </a:xfrm>
        </p:spPr>
        <p:txBody>
          <a:bodyPr>
            <a:normAutofit/>
          </a:bodyPr>
          <a:lstStyle/>
          <a:p>
            <a:r>
              <a:rPr lang="en-US" dirty="0"/>
              <a:t>Food, Water and Emergency Supplies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578C8-5A2C-4B92-8877-A00650B9AF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5289" y="718098"/>
            <a:ext cx="1322854" cy="12988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0DF616-1243-4BA8-BFDE-F2D216D8F539}"/>
              </a:ext>
            </a:extLst>
          </p:cNvPr>
          <p:cNvSpPr txBox="1"/>
          <p:nvPr/>
        </p:nvSpPr>
        <p:spPr>
          <a:xfrm>
            <a:off x="9290705" y="4448175"/>
            <a:ext cx="23291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Bob Carmichael </a:t>
            </a:r>
            <a:r>
              <a:rPr lang="en-US" dirty="0"/>
              <a:t>MA, CSP, CHMM, CHST, OHST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6431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B8DF0-37F9-4DE0-8FED-F9A01A84C4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Food, Water, and Emergency 			Supplies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F4E1C-C592-42C1-AF62-CA915EF9CE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Bob Carmichael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9578C8-5A2C-4B92-8877-A00650B9AF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91662" y="512186"/>
            <a:ext cx="1055393" cy="10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0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4FBAB-20F1-4777-BDB3-74DA277B4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The 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F4AF3-7E8C-46FC-8B38-A1800B425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7339" y="1791855"/>
            <a:ext cx="9729787" cy="4858327"/>
          </a:xfrm>
        </p:spPr>
        <p:txBody>
          <a:bodyPr>
            <a:normAutofit/>
          </a:bodyPr>
          <a:lstStyle/>
          <a:p>
            <a:r>
              <a:rPr lang="en-US" sz="3900" dirty="0"/>
              <a:t>As you know</a:t>
            </a:r>
            <a:r>
              <a:rPr lang="en-US" sz="3200" dirty="0"/>
              <a:t>:</a:t>
            </a:r>
          </a:p>
          <a:p>
            <a:pPr lvl="1"/>
            <a:r>
              <a:rPr lang="en-US" sz="3000" dirty="0"/>
              <a:t>Disasters happen</a:t>
            </a:r>
          </a:p>
          <a:p>
            <a:pPr lvl="1"/>
            <a:r>
              <a:rPr lang="en-US" sz="3000" dirty="0"/>
              <a:t>You </a:t>
            </a:r>
            <a:r>
              <a:rPr lang="en-US" sz="3000" b="1" dirty="0">
                <a:solidFill>
                  <a:srgbClr val="FF0000"/>
                </a:solidFill>
              </a:rPr>
              <a:t>need</a:t>
            </a:r>
            <a:r>
              <a:rPr lang="en-US" sz="3000" dirty="0"/>
              <a:t> to have safe water</a:t>
            </a:r>
          </a:p>
          <a:p>
            <a:pPr lvl="1"/>
            <a:r>
              <a:rPr lang="en-US" sz="3000" dirty="0"/>
              <a:t>You </a:t>
            </a:r>
            <a:r>
              <a:rPr lang="en-US" sz="3000" b="1" dirty="0">
                <a:solidFill>
                  <a:srgbClr val="FF0000"/>
                </a:solidFill>
              </a:rPr>
              <a:t>need</a:t>
            </a:r>
            <a:r>
              <a:rPr lang="en-US" sz="3000" dirty="0"/>
              <a:t> to have safe food</a:t>
            </a:r>
          </a:p>
          <a:p>
            <a:pPr lvl="1"/>
            <a:r>
              <a:rPr lang="en-US" sz="3000" dirty="0"/>
              <a:t>You </a:t>
            </a:r>
            <a:r>
              <a:rPr lang="en-US" sz="3000" b="1" dirty="0">
                <a:solidFill>
                  <a:srgbClr val="FF0000"/>
                </a:solidFill>
              </a:rPr>
              <a:t>need</a:t>
            </a:r>
            <a:r>
              <a:rPr lang="en-US" sz="3000" dirty="0"/>
              <a:t> shelter and clothing</a:t>
            </a:r>
          </a:p>
          <a:p>
            <a:pPr lvl="1"/>
            <a:r>
              <a:rPr lang="en-US" sz="3000" dirty="0"/>
              <a:t>You </a:t>
            </a:r>
            <a:r>
              <a:rPr lang="en-US" sz="3000" b="1" dirty="0">
                <a:solidFill>
                  <a:srgbClr val="FF0000"/>
                </a:solidFill>
              </a:rPr>
              <a:t>might need </a:t>
            </a:r>
            <a:r>
              <a:rPr lang="en-US" sz="3000" dirty="0"/>
              <a:t>medical supplies</a:t>
            </a:r>
          </a:p>
          <a:p>
            <a:pPr lvl="1"/>
            <a:r>
              <a:rPr lang="en-US" sz="3000" dirty="0"/>
              <a:t>It’s not just you – Home, Work, Others, Pets</a:t>
            </a:r>
          </a:p>
          <a:p>
            <a:pPr lvl="1"/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8244CB-E71E-4169-9E0F-8C2015CAAF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91662" y="512186"/>
            <a:ext cx="1055393" cy="10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27847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17271.potx" id="{FAD70E18-2F21-4BAE-983F-13051C6D1C17}" vid="{4B4DF9DC-15EC-4671-A52A-56A08B977F11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5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Leadership Meeting</Template>
  <TotalTime>89642</TotalTime>
  <Words>788</Words>
  <Application>Microsoft Office PowerPoint</Application>
  <PresentationFormat>Widescreen</PresentationFormat>
  <Paragraphs>171</Paragraphs>
  <Slides>19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Corbel</vt:lpstr>
      <vt:lpstr>Euphemia</vt:lpstr>
      <vt:lpstr>Tw Cen MT</vt:lpstr>
      <vt:lpstr>Wingdings</vt:lpstr>
      <vt:lpstr>Banded Design Blue 16x9</vt:lpstr>
      <vt:lpstr>3_Office Theme</vt:lpstr>
      <vt:lpstr>1_Office Theme</vt:lpstr>
      <vt:lpstr>Circuit</vt:lpstr>
      <vt:lpstr>Alaska Partnership for Infrastructure Protection</vt:lpstr>
      <vt:lpstr>Alaska Partnership for Infrastructure Protection</vt:lpstr>
      <vt:lpstr> Agenda     </vt:lpstr>
      <vt:lpstr>  Co-Chairs:  APIP Public Sector                         APIP Private Sector</vt:lpstr>
      <vt:lpstr> Agenda     </vt:lpstr>
      <vt:lpstr> Agenda     </vt:lpstr>
      <vt:lpstr>Food, Water and Emergency Supplies</vt:lpstr>
      <vt:lpstr>Food, Water, and Emergency    Supplies</vt:lpstr>
      <vt:lpstr>The BIG picture</vt:lpstr>
      <vt:lpstr>Get to know your disaster</vt:lpstr>
      <vt:lpstr>Time is not your friend</vt:lpstr>
      <vt:lpstr>food</vt:lpstr>
      <vt:lpstr>Water</vt:lpstr>
      <vt:lpstr>Emergency Supplies</vt:lpstr>
      <vt:lpstr> Agenda     </vt:lpstr>
      <vt:lpstr>  Threat Updates</vt:lpstr>
      <vt:lpstr> Agenda     </vt:lpstr>
      <vt:lpstr>PowerPoint Presentation</vt:lpstr>
      <vt:lpstr>Meeting Adjourned</vt:lpstr>
    </vt:vector>
  </TitlesOfParts>
  <Company>DMVA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Alaska Partnership for Infrastructure Protection</dc:title>
  <dc:creator>Alex R. Fonteyn</dc:creator>
  <cp:lastModifiedBy>Carmichael, Robert J (MVA)</cp:lastModifiedBy>
  <cp:revision>523</cp:revision>
  <cp:lastPrinted>2023-01-18T18:12:47Z</cp:lastPrinted>
  <dcterms:created xsi:type="dcterms:W3CDTF">2017-06-05T20:11:21Z</dcterms:created>
  <dcterms:modified xsi:type="dcterms:W3CDTF">2023-02-14T17:17:11Z</dcterms:modified>
</cp:coreProperties>
</file>